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4"/>
    <p:sldMasterId id="2147483648" r:id="rId5"/>
  </p:sldMasterIdLst>
  <p:notesMasterIdLst>
    <p:notesMasterId r:id="rId28"/>
  </p:notesMasterIdLst>
  <p:handoutMasterIdLst>
    <p:handoutMasterId r:id="rId29"/>
  </p:handoutMasterIdLst>
  <p:sldIdLst>
    <p:sldId id="256" r:id="rId6"/>
    <p:sldId id="257" r:id="rId7"/>
    <p:sldId id="258" r:id="rId8"/>
    <p:sldId id="259" r:id="rId9"/>
    <p:sldId id="260" r:id="rId10"/>
    <p:sldId id="261" r:id="rId11"/>
    <p:sldId id="294" r:id="rId12"/>
    <p:sldId id="301" r:id="rId13"/>
    <p:sldId id="302" r:id="rId14"/>
    <p:sldId id="293" r:id="rId15"/>
    <p:sldId id="303" r:id="rId16"/>
    <p:sldId id="304" r:id="rId17"/>
    <p:sldId id="284" r:id="rId18"/>
    <p:sldId id="263" r:id="rId19"/>
    <p:sldId id="305" r:id="rId20"/>
    <p:sldId id="287" r:id="rId21"/>
    <p:sldId id="277" r:id="rId22"/>
    <p:sldId id="295" r:id="rId23"/>
    <p:sldId id="296" r:id="rId24"/>
    <p:sldId id="297" r:id="rId25"/>
    <p:sldId id="275" r:id="rId26"/>
    <p:sldId id="270" r:id="rId27"/>
  </p:sldIdLst>
  <p:sldSz cx="6858000" cy="9144000" type="letter"/>
  <p:notesSz cx="6950075" cy="9236075"/>
  <p:embeddedFontLst>
    <p:embeddedFont>
      <p:font typeface="Arial Narrow" panose="020B0606020202030204" pitchFamily="34" charset="0"/>
      <p:regular r:id="rId30"/>
      <p:bold r:id="rId31"/>
      <p:italic r:id="rId32"/>
      <p:boldItalic r:id="rId33"/>
    </p:embeddedFont>
    <p:embeddedFont>
      <p:font typeface="Tahoma" panose="020B0604030504040204" pitchFamily="34" charset="0"/>
      <p:regular r:id="rId34"/>
      <p:bold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Guido" initials="SG" lastIdx="0" clrIdx="0">
    <p:extLst>
      <p:ext uri="{19B8F6BF-5375-455C-9EA6-DF929625EA0E}">
        <p15:presenceInfo xmlns:p15="http://schemas.microsoft.com/office/powerpoint/2012/main" userId="S-1-5-21-3212590179-3300975491-509723835-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E71"/>
    <a:srgbClr val="EC8831"/>
    <a:srgbClr val="EA893A"/>
    <a:srgbClr val="E1E1E1"/>
    <a:srgbClr val="00A8E6"/>
    <a:srgbClr val="FDFDFD"/>
    <a:srgbClr val="E87D27"/>
    <a:srgbClr val="303688"/>
    <a:srgbClr val="F0F0F0"/>
    <a:srgbClr val="F9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640DA-7D5B-4621-8B74-C26125513AA3}" v="1" dt="2025-05-09T14:24:41.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5317" autoAdjust="0"/>
  </p:normalViewPr>
  <p:slideViewPr>
    <p:cSldViewPr snapToGrid="0">
      <p:cViewPr varScale="1">
        <p:scale>
          <a:sx n="81" d="100"/>
          <a:sy n="81" d="100"/>
        </p:scale>
        <p:origin x="3324" y="90"/>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1" d="100"/>
          <a:sy n="71" d="100"/>
        </p:scale>
        <p:origin x="312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Orchard" userId="b7c7f6e0-923f-4d9d-ad74-f641260e1b43" providerId="ADAL" clId="{2D9640DA-7D5B-4621-8B74-C26125513AA3}"/>
    <pc:docChg chg="undo custSel delSld modSld">
      <pc:chgData name="Stephanie Orchard" userId="b7c7f6e0-923f-4d9d-ad74-f641260e1b43" providerId="ADAL" clId="{2D9640DA-7D5B-4621-8B74-C26125513AA3}" dt="2025-05-22T18:15:23.009" v="118" actId="20577"/>
      <pc:docMkLst>
        <pc:docMk/>
      </pc:docMkLst>
      <pc:sldChg chg="modSp mod">
        <pc:chgData name="Stephanie Orchard" userId="b7c7f6e0-923f-4d9d-ad74-f641260e1b43" providerId="ADAL" clId="{2D9640DA-7D5B-4621-8B74-C26125513AA3}" dt="2025-05-09T14:21:40.137" v="14" actId="20577"/>
        <pc:sldMkLst>
          <pc:docMk/>
          <pc:sldMk cId="2401240969" sldId="256"/>
        </pc:sldMkLst>
        <pc:spChg chg="mod">
          <ac:chgData name="Stephanie Orchard" userId="b7c7f6e0-923f-4d9d-ad74-f641260e1b43" providerId="ADAL" clId="{2D9640DA-7D5B-4621-8B74-C26125513AA3}" dt="2025-05-09T14:21:40.137" v="14" actId="20577"/>
          <ac:spMkLst>
            <pc:docMk/>
            <pc:sldMk cId="2401240969" sldId="256"/>
            <ac:spMk id="11" creationId="{00000000-0000-0000-0000-000000000000}"/>
          </ac:spMkLst>
        </pc:spChg>
      </pc:sldChg>
      <pc:sldChg chg="modSp mod">
        <pc:chgData name="Stephanie Orchard" userId="b7c7f6e0-923f-4d9d-ad74-f641260e1b43" providerId="ADAL" clId="{2D9640DA-7D5B-4621-8B74-C26125513AA3}" dt="2025-05-09T14:30:20.774" v="116" actId="20577"/>
        <pc:sldMkLst>
          <pc:docMk/>
          <pc:sldMk cId="2699408209" sldId="260"/>
        </pc:sldMkLst>
        <pc:spChg chg="mod">
          <ac:chgData name="Stephanie Orchard" userId="b7c7f6e0-923f-4d9d-ad74-f641260e1b43" providerId="ADAL" clId="{2D9640DA-7D5B-4621-8B74-C26125513AA3}" dt="2025-05-09T14:30:20.774" v="116" actId="20577"/>
          <ac:spMkLst>
            <pc:docMk/>
            <pc:sldMk cId="2699408209" sldId="260"/>
            <ac:spMk id="2" creationId="{00000000-0000-0000-0000-000000000000}"/>
          </ac:spMkLst>
        </pc:spChg>
      </pc:sldChg>
      <pc:sldChg chg="addSp delSp modSp mod">
        <pc:chgData name="Stephanie Orchard" userId="b7c7f6e0-923f-4d9d-ad74-f641260e1b43" providerId="ADAL" clId="{2D9640DA-7D5B-4621-8B74-C26125513AA3}" dt="2025-05-09T14:25:57.409" v="74" actId="1076"/>
        <pc:sldMkLst>
          <pc:docMk/>
          <pc:sldMk cId="3096888171" sldId="261"/>
        </pc:sldMkLst>
        <pc:spChg chg="mod ord">
          <ac:chgData name="Stephanie Orchard" userId="b7c7f6e0-923f-4d9d-ad74-f641260e1b43" providerId="ADAL" clId="{2D9640DA-7D5B-4621-8B74-C26125513AA3}" dt="2025-05-09T14:25:57.409" v="74" actId="1076"/>
          <ac:spMkLst>
            <pc:docMk/>
            <pc:sldMk cId="3096888171" sldId="261"/>
            <ac:spMk id="2" creationId="{00000000-0000-0000-0000-000000000000}"/>
          </ac:spMkLst>
        </pc:spChg>
        <pc:spChg chg="del mod">
          <ac:chgData name="Stephanie Orchard" userId="b7c7f6e0-923f-4d9d-ad74-f641260e1b43" providerId="ADAL" clId="{2D9640DA-7D5B-4621-8B74-C26125513AA3}" dt="2025-05-09T14:25:04.552" v="66" actId="478"/>
          <ac:spMkLst>
            <pc:docMk/>
            <pc:sldMk cId="3096888171" sldId="261"/>
            <ac:spMk id="3" creationId="{FA7BD551-A63F-DBEC-FEB2-C3A413A4D99E}"/>
          </ac:spMkLst>
        </pc:spChg>
        <pc:graphicFrameChg chg="del">
          <ac:chgData name="Stephanie Orchard" userId="b7c7f6e0-923f-4d9d-ad74-f641260e1b43" providerId="ADAL" clId="{2D9640DA-7D5B-4621-8B74-C26125513AA3}" dt="2025-05-09T14:24:30.235" v="58" actId="478"/>
          <ac:graphicFrameMkLst>
            <pc:docMk/>
            <pc:sldMk cId="3096888171" sldId="261"/>
            <ac:graphicFrameMk id="4" creationId="{00000000-0000-0000-0000-000000000000}"/>
          </ac:graphicFrameMkLst>
        </pc:graphicFrameChg>
        <pc:graphicFrameChg chg="add mod modGraphic">
          <ac:chgData name="Stephanie Orchard" userId="b7c7f6e0-923f-4d9d-ad74-f641260e1b43" providerId="ADAL" clId="{2D9640DA-7D5B-4621-8B74-C26125513AA3}" dt="2025-05-09T14:25:52.031" v="72" actId="1076"/>
          <ac:graphicFrameMkLst>
            <pc:docMk/>
            <pc:sldMk cId="3096888171" sldId="261"/>
            <ac:graphicFrameMk id="5" creationId="{1EA32CEA-5C95-DEED-4557-2F9532324CB5}"/>
          </ac:graphicFrameMkLst>
        </pc:graphicFrameChg>
      </pc:sldChg>
      <pc:sldChg chg="modSp mod">
        <pc:chgData name="Stephanie Orchard" userId="b7c7f6e0-923f-4d9d-ad74-f641260e1b43" providerId="ADAL" clId="{2D9640DA-7D5B-4621-8B74-C26125513AA3}" dt="2025-05-09T14:29:02.918" v="102" actId="20577"/>
        <pc:sldMkLst>
          <pc:docMk/>
          <pc:sldMk cId="1580027788" sldId="275"/>
        </pc:sldMkLst>
        <pc:graphicFrameChg chg="modGraphic">
          <ac:chgData name="Stephanie Orchard" userId="b7c7f6e0-923f-4d9d-ad74-f641260e1b43" providerId="ADAL" clId="{2D9640DA-7D5B-4621-8B74-C26125513AA3}" dt="2025-05-09T14:29:02.918" v="102" actId="20577"/>
          <ac:graphicFrameMkLst>
            <pc:docMk/>
            <pc:sldMk cId="1580027788" sldId="275"/>
            <ac:graphicFrameMk id="5" creationId="{00000000-0000-0000-0000-000000000000}"/>
          </ac:graphicFrameMkLst>
        </pc:graphicFrameChg>
      </pc:sldChg>
      <pc:sldChg chg="modSp mod">
        <pc:chgData name="Stephanie Orchard" userId="b7c7f6e0-923f-4d9d-ad74-f641260e1b43" providerId="ADAL" clId="{2D9640DA-7D5B-4621-8B74-C26125513AA3}" dt="2025-05-09T14:27:46.517" v="83" actId="1076"/>
        <pc:sldMkLst>
          <pc:docMk/>
          <pc:sldMk cId="433573783" sldId="277"/>
        </pc:sldMkLst>
        <pc:spChg chg="mod">
          <ac:chgData name="Stephanie Orchard" userId="b7c7f6e0-923f-4d9d-ad74-f641260e1b43" providerId="ADAL" clId="{2D9640DA-7D5B-4621-8B74-C26125513AA3}" dt="2025-05-09T14:27:46.517" v="83" actId="1076"/>
          <ac:spMkLst>
            <pc:docMk/>
            <pc:sldMk cId="433573783" sldId="277"/>
            <ac:spMk id="5" creationId="{00000000-0000-0000-0000-000000000000}"/>
          </ac:spMkLst>
        </pc:spChg>
      </pc:sldChg>
      <pc:sldChg chg="addSp delSp del mod">
        <pc:chgData name="Stephanie Orchard" userId="b7c7f6e0-923f-4d9d-ad74-f641260e1b43" providerId="ADAL" clId="{2D9640DA-7D5B-4621-8B74-C26125513AA3}" dt="2025-05-09T14:26:04.326" v="75" actId="2696"/>
        <pc:sldMkLst>
          <pc:docMk/>
          <pc:sldMk cId="2124459157" sldId="285"/>
        </pc:sldMkLst>
        <pc:graphicFrameChg chg="add del">
          <ac:chgData name="Stephanie Orchard" userId="b7c7f6e0-923f-4d9d-ad74-f641260e1b43" providerId="ADAL" clId="{2D9640DA-7D5B-4621-8B74-C26125513AA3}" dt="2025-05-09T14:24:37.351" v="60" actId="21"/>
          <ac:graphicFrameMkLst>
            <pc:docMk/>
            <pc:sldMk cId="2124459157" sldId="285"/>
            <ac:graphicFrameMk id="7" creationId="{00000000-0000-0000-0000-000000000000}"/>
          </ac:graphicFrameMkLst>
        </pc:graphicFrameChg>
      </pc:sldChg>
      <pc:sldChg chg="modSp mod">
        <pc:chgData name="Stephanie Orchard" userId="b7c7f6e0-923f-4d9d-ad74-f641260e1b43" providerId="ADAL" clId="{2D9640DA-7D5B-4621-8B74-C26125513AA3}" dt="2025-05-09T14:26:23.568" v="81" actId="6549"/>
        <pc:sldMkLst>
          <pc:docMk/>
          <pc:sldMk cId="0" sldId="301"/>
        </pc:sldMkLst>
        <pc:spChg chg="mod">
          <ac:chgData name="Stephanie Orchard" userId="b7c7f6e0-923f-4d9d-ad74-f641260e1b43" providerId="ADAL" clId="{2D9640DA-7D5B-4621-8B74-C26125513AA3}" dt="2025-05-09T14:26:23.568" v="81" actId="6549"/>
          <ac:spMkLst>
            <pc:docMk/>
            <pc:sldMk cId="0" sldId="301"/>
            <ac:spMk id="5" creationId="{00000000-0000-0000-0000-000000000000}"/>
          </ac:spMkLst>
        </pc:spChg>
      </pc:sldChg>
      <pc:sldChg chg="modSp mod">
        <pc:chgData name="Stephanie Orchard" userId="b7c7f6e0-923f-4d9d-ad74-f641260e1b43" providerId="ADAL" clId="{2D9640DA-7D5B-4621-8B74-C26125513AA3}" dt="2025-05-22T18:15:23.009" v="118" actId="20577"/>
        <pc:sldMkLst>
          <pc:docMk/>
          <pc:sldMk cId="12365358" sldId="305"/>
        </pc:sldMkLst>
        <pc:spChg chg="mod">
          <ac:chgData name="Stephanie Orchard" userId="b7c7f6e0-923f-4d9d-ad74-f641260e1b43" providerId="ADAL" clId="{2D9640DA-7D5B-4621-8B74-C26125513AA3}" dt="2025-05-22T18:15:23.009" v="118" actId="20577"/>
          <ac:spMkLst>
            <pc:docMk/>
            <pc:sldMk cId="12365358" sldId="305"/>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D04AC6EB-A470-4973-A8B9-B8E8680C6097}" type="datetimeFigureOut">
              <a:rPr lang="en-US" smtClean="0"/>
              <a:t>5/22/2025</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A04057C-B053-400D-82FB-3305A5A85948}" type="slidenum">
              <a:rPr lang="en-US" smtClean="0"/>
              <a:t>‹#›</a:t>
            </a:fld>
            <a:endParaRPr lang="en-US"/>
          </a:p>
        </p:txBody>
      </p:sp>
    </p:spTree>
    <p:extLst>
      <p:ext uri="{BB962C8B-B14F-4D97-AF65-F5344CB8AC3E}">
        <p14:creationId xmlns:p14="http://schemas.microsoft.com/office/powerpoint/2010/main" val="1858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69674E5-E974-49B9-8046-C30E0A398BD7}" type="datetimeFigureOut">
              <a:rPr lang="en-US" smtClean="0"/>
              <a:t>5/22/2025</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9AF6B77-159E-49CD-AE7E-D6F65C504751}" type="slidenum">
              <a:rPr lang="en-US" smtClean="0"/>
              <a:t>‹#›</a:t>
            </a:fld>
            <a:endParaRPr lang="en-US"/>
          </a:p>
        </p:txBody>
      </p:sp>
    </p:spTree>
    <p:extLst>
      <p:ext uri="{BB962C8B-B14F-4D97-AF65-F5344CB8AC3E}">
        <p14:creationId xmlns:p14="http://schemas.microsoft.com/office/powerpoint/2010/main" val="69309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AF6B77-159E-49CD-AE7E-D6F65C504751}"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55565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F6B77-159E-49CD-AE7E-D6F65C504751}" type="slidenum">
              <a:rPr lang="en-US" smtClean="0"/>
              <a:t>14</a:t>
            </a:fld>
            <a:endParaRPr lang="en-US" dirty="0"/>
          </a:p>
        </p:txBody>
      </p:sp>
    </p:spTree>
    <p:extLst>
      <p:ext uri="{BB962C8B-B14F-4D97-AF65-F5344CB8AC3E}">
        <p14:creationId xmlns:p14="http://schemas.microsoft.com/office/powerpoint/2010/main" val="210192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F6B77-159E-49CD-AE7E-D6F65C504751}" type="slidenum">
              <a:rPr lang="en-US" smtClean="0"/>
              <a:t>17</a:t>
            </a:fld>
            <a:endParaRPr lang="en-US"/>
          </a:p>
        </p:txBody>
      </p:sp>
    </p:spTree>
    <p:extLst>
      <p:ext uri="{BB962C8B-B14F-4D97-AF65-F5344CB8AC3E}">
        <p14:creationId xmlns:p14="http://schemas.microsoft.com/office/powerpoint/2010/main" val="87448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userDrawn="1"/>
        </p:nvSpPr>
        <p:spPr>
          <a:xfrm>
            <a:off x="0" y="6850743"/>
            <a:ext cx="6858000" cy="2293257"/>
          </a:xfrm>
          <a:prstGeom prst="rtTriangle">
            <a:avLst/>
          </a:prstGeom>
          <a:gradFill>
            <a:gsLst>
              <a:gs pos="0">
                <a:srgbClr val="F9AD56"/>
              </a:gs>
              <a:gs pos="4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ight Triangle 8"/>
          <p:cNvSpPr/>
          <p:nvPr userDrawn="1"/>
        </p:nvSpPr>
        <p:spPr>
          <a:xfrm>
            <a:off x="0" y="7184571"/>
            <a:ext cx="680466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Date Placeholder 3"/>
          <p:cNvSpPr>
            <a:spLocks noGrp="1"/>
          </p:cNvSpPr>
          <p:nvPr>
            <p:ph type="dt" sz="half" idx="10"/>
          </p:nvPr>
        </p:nvSpPr>
        <p:spPr>
          <a:xfrm>
            <a:off x="85725" y="8781143"/>
            <a:ext cx="1543050" cy="277283"/>
          </a:xfrm>
          <a:prstGeom prst="rect">
            <a:avLst/>
          </a:prstGeom>
        </p:spPr>
        <p:txBody>
          <a:bodyPr/>
          <a:lstStyle/>
          <a:p>
            <a:fld id="{C29B41D1-E836-4C76-98E1-3090A750C951}" type="datetime1">
              <a:rPr lang="en-US" smtClean="0"/>
              <a:t>5/22/2025</a:t>
            </a:fld>
            <a:endParaRPr lang="en-US"/>
          </a:p>
        </p:txBody>
      </p:sp>
      <p:sp>
        <p:nvSpPr>
          <p:cNvPr id="5" name="Footer Placeholder 4"/>
          <p:cNvSpPr>
            <a:spLocks noGrp="1"/>
          </p:cNvSpPr>
          <p:nvPr>
            <p:ph type="ftr" sz="quarter" idx="11"/>
          </p:nvPr>
        </p:nvSpPr>
        <p:spPr>
          <a:xfrm>
            <a:off x="2314575" y="8753473"/>
            <a:ext cx="2314575" cy="332622"/>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8" name="Rectangle 7"/>
          <p:cNvSpPr/>
          <p:nvPr userDrawn="1"/>
        </p:nvSpPr>
        <p:spPr>
          <a:xfrm>
            <a:off x="0" y="277993"/>
            <a:ext cx="4536831" cy="549599"/>
          </a:xfrm>
          <a:prstGeom prst="rect">
            <a:avLst/>
          </a:prstGeom>
          <a:solidFill>
            <a:srgbClr val="00A8E6"/>
          </a:solidFill>
          <a:ln>
            <a:solidFill>
              <a:srgbClr val="00A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795073"/>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7992ABD9-567B-48FE-BA70-E2898741FD5A}" type="datetime1">
              <a:rPr lang="en-US" smtClean="0"/>
              <a:t>5/22/2025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195209882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29EDE570-28EA-44E5-91A6-73CA9DD3A750}" type="datetime1">
              <a:rPr lang="en-US" smtClean="0"/>
              <a:t>5/22/2025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110444379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071995"/>
            <a:ext cx="4219575" cy="509155"/>
          </a:xfrm>
          <a:prstGeom prst="rect">
            <a:avLst/>
          </a:prstGeom>
          <a:noFill/>
          <a:ln w="0" cmpd="sng">
            <a:noFill/>
            <a:prstDash val="solid"/>
          </a:ln>
        </p:spPr>
        <p:txBody>
          <a:bodyPr vert="horz" lIns="0" tIns="11430" rIns="0" bIns="0" anchor="t"/>
          <a:lstStyle>
            <a:lvl1pPr marL="0" marR="0" indent="0" algn="l">
              <a:lnSpc>
                <a:spcPts val="1941"/>
              </a:lnSpc>
              <a:spcAft>
                <a:spcPts val="0"/>
              </a:spcAft>
              <a:defRPr/>
            </a:lvl1pPr>
          </a:lstStyle>
          <a:p>
            <a:pPr marL="0" marR="0" indent="0" algn="l">
              <a:lnSpc>
                <a:spcPts val="2200"/>
              </a:lnSpc>
              <a:spcAft>
                <a:spcPts val="0"/>
              </a:spcAft>
            </a:pPr>
            <a:r>
              <a:rPr lang="en-US" sz="1765" spc="-35">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2" y="2208069"/>
            <a:ext cx="4034118" cy="6063095"/>
          </a:xfrm>
          <a:prstGeom prst="rect">
            <a:avLst/>
          </a:prstGeom>
          <a:noFill/>
          <a:ln w="0" cmpd="sng">
            <a:noFill/>
            <a:prstDash val="solid"/>
          </a:ln>
        </p:spPr>
        <p:txBody>
          <a:bodyPr vert="horz" lIns="0" tIns="0" rIns="0" bIns="0" anchor="t"/>
          <a:lstStyle>
            <a:lvl1pPr marL="0" marR="242060" indent="0" algn="l">
              <a:lnSpc>
                <a:spcPts val="1147"/>
              </a:lnSpc>
              <a:spcBef>
                <a:spcPts val="781"/>
              </a:spcBef>
              <a:spcAft>
                <a:spcPts val="11286"/>
              </a:spcAft>
              <a:buFont typeface="Tahoma"/>
              <a:buAutoNum type="arabicPeriod"/>
              <a:defRPr/>
            </a:lvl1pPr>
          </a:lstStyle>
          <a:p>
            <a:pPr marL="0" marR="731520" indent="0" algn="l">
              <a:lnSpc>
                <a:spcPts val="1500"/>
              </a:lnSpc>
              <a:spcAft>
                <a:spcPts val="0"/>
              </a:spcAft>
            </a:pPr>
            <a:r>
              <a:rPr lang="en-US" sz="1103" b="1" spc="-18">
                <a:solidFill>
                  <a:srgbClr val="283681"/>
                </a:solidFill>
                <a:latin typeface="Arial" panose="02020603050405020304" pitchFamily="2"/>
              </a:rPr>
              <a:t>Attention: Doctors, hospital staff and all appropriate billing and administrative personnel </a:t>
            </a:r>
          </a:p>
          <a:p>
            <a:pPr marL="0" marR="0" indent="0" algn="l">
              <a:lnSpc>
                <a:spcPts val="1100"/>
              </a:lnSpc>
              <a:spcBef>
                <a:spcPts val="580"/>
              </a:spcBef>
              <a:spcAft>
                <a:spcPts val="0"/>
              </a:spcAft>
            </a:pPr>
            <a:r>
              <a:rPr lang="en-US" sz="838" spc="9">
                <a:solidFill>
                  <a:srgbClr val="283681"/>
                </a:solidFill>
                <a:latin typeface="Tahoma" panose="02020603050405020304" pitchFamily="2"/>
              </a:rPr>
              <a:t>Re: Billing procedures for UnitedHealthcare HRA members </a:t>
            </a:r>
          </a:p>
          <a:p>
            <a:pPr marL="0" marR="365760" indent="0" algn="l">
              <a:lnSpc>
                <a:spcPts val="1300"/>
              </a:lnSpc>
              <a:spcBef>
                <a:spcPts val="450"/>
              </a:spcBef>
              <a:spcAft>
                <a:spcPts val="0"/>
              </a:spcAft>
            </a:pPr>
            <a:r>
              <a:rPr lang="en-US" sz="838" spc="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L="0" marR="0" indent="0" algn="l">
              <a:lnSpc>
                <a:spcPts val="1300"/>
              </a:lnSpc>
              <a:spcBef>
                <a:spcPts val="910"/>
              </a:spcBef>
              <a:spcAft>
                <a:spcPts val="0"/>
              </a:spcAft>
            </a:pPr>
            <a:r>
              <a:rPr lang="en-US" sz="838" b="1" spc="0">
                <a:solidFill>
                  <a:srgbClr val="283681"/>
                </a:solidFill>
                <a:latin typeface="Arial" panose="02020603050405020304" pitchFamily="2"/>
              </a:rPr>
              <a:t>Please follow these steps concerning claims processing for </a:t>
            </a:r>
            <a:br/>
            <a:r>
              <a:rPr lang="en-US" sz="838" b="1" spc="0">
                <a:solidFill>
                  <a:srgbClr val="283681"/>
                </a:solidFill>
                <a:latin typeface="Arial" panose="02020603050405020304" pitchFamily="2"/>
              </a:rPr>
              <a:t>UnitedHealthcare HRA members: </a:t>
            </a:r>
          </a:p>
          <a:p>
            <a:pPr marL="182880" marR="640080" indent="182880" algn="l">
              <a:lnSpc>
                <a:spcPts val="1300"/>
              </a:lnSpc>
              <a:spcBef>
                <a:spcPts val="425"/>
              </a:spcBef>
              <a:spcAft>
                <a:spcPts val="0"/>
              </a:spcAft>
              <a:buFont typeface="Tahoma"/>
              <a:buAutoNum type="arabicPeriod"/>
            </a:pPr>
            <a:r>
              <a:rPr lang="en-US" sz="838" spc="0">
                <a:solidFill>
                  <a:srgbClr val="283681"/>
                </a:solidFill>
                <a:latin typeface="Tahoma" panose="02020603050405020304" pitchFamily="2"/>
              </a:rPr>
              <a:t>Ask the member to show his or her UnitedHealthcare medical ID card. Contract numbers appear on the front of the card. </a:t>
            </a:r>
          </a:p>
          <a:p>
            <a:pPr marL="182880" marR="182880" indent="182880" algn="l">
              <a:lnSpc>
                <a:spcPts val="1300"/>
              </a:lnSpc>
              <a:spcBef>
                <a:spcPts val="250"/>
              </a:spcBef>
              <a:spcAft>
                <a:spcPts val="0"/>
              </a:spcAft>
              <a:buFont typeface="Tahoma"/>
              <a:buAutoNum type="arabicPeriod"/>
            </a:pPr>
            <a:r>
              <a:rPr lang="en-US" sz="838" spc="0">
                <a:solidFill>
                  <a:srgbClr val="283681"/>
                </a:solidFill>
                <a:latin typeface="Tahoma" panose="02020603050405020304" pitchFamily="2"/>
              </a:rPr>
              <a:t>Please do not ask members to pay any deductible or other cost of care, except indicated copays, at the time of service. </a:t>
            </a:r>
          </a:p>
          <a:p>
            <a:pPr marL="182880" marR="91440" indent="182880" algn="l">
              <a:lnSpc>
                <a:spcPts val="1300"/>
              </a:lnSpc>
              <a:spcBef>
                <a:spcPts val="220"/>
              </a:spcBef>
              <a:spcAft>
                <a:spcPts val="0"/>
              </a:spcAft>
              <a:buFont typeface="Tahoma"/>
              <a:buAutoNum type="arabicPeriod"/>
            </a:pPr>
            <a:r>
              <a:rPr lang="en-US" sz="838" spc="-9">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0" marR="640080" indent="0" algn="l">
              <a:lnSpc>
                <a:spcPts val="1300"/>
              </a:lnSpc>
              <a:spcBef>
                <a:spcPts val="215"/>
              </a:spcBef>
              <a:spcAft>
                <a:spcPts val="0"/>
              </a:spcAft>
            </a:pPr>
            <a:r>
              <a:rPr lang="en-US" sz="838" spc="0">
                <a:solidFill>
                  <a:srgbClr val="283681"/>
                </a:solidFill>
                <a:latin typeface="Tahoma" panose="02020603050405020304" pitchFamily="2"/>
              </a:rPr>
              <a:t>Members should notify UnitedHealthcare of any inpatient admissions and certain other procedures as described in their plan documents. </a:t>
            </a:r>
          </a:p>
          <a:p>
            <a:pPr marL="0" marR="0" indent="0" algn="l">
              <a:lnSpc>
                <a:spcPts val="1100"/>
              </a:lnSpc>
              <a:spcBef>
                <a:spcPts val="655"/>
              </a:spcBef>
              <a:spcAft>
                <a:spcPts val="0"/>
              </a:spcAft>
            </a:pPr>
            <a:r>
              <a:rPr lang="en-US" sz="838" spc="0">
                <a:solidFill>
                  <a:srgbClr val="283681"/>
                </a:solidFill>
                <a:latin typeface="Tahoma" panose="02020603050405020304" pitchFamily="2"/>
              </a:rPr>
              <a:t>Thank you for your attention to this process. </a:t>
            </a:r>
          </a:p>
          <a:p>
            <a:pPr marL="0" marR="274320" indent="0" algn="l">
              <a:lnSpc>
                <a:spcPts val="1300"/>
              </a:lnSpc>
              <a:spcBef>
                <a:spcPts val="885"/>
              </a:spcBef>
              <a:spcAft>
                <a:spcPts val="12790"/>
              </a:spcAft>
            </a:pPr>
            <a:r>
              <a:rPr lang="en-US" sz="838" b="1" spc="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spTree>
    <p:extLst>
      <p:ext uri="{BB962C8B-B14F-4D97-AF65-F5344CB8AC3E}">
        <p14:creationId xmlns:p14="http://schemas.microsoft.com/office/powerpoint/2010/main" val="175481868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3412" y="1582305"/>
            <a:ext cx="2961154" cy="972127"/>
          </a:xfrm>
          <a:prstGeom prst="rect">
            <a:avLst/>
          </a:prstGeom>
          <a:noFill/>
          <a:ln w="0" cmpd="sng">
            <a:noFill/>
            <a:prstDash val="solid"/>
          </a:ln>
        </p:spPr>
        <p:txBody>
          <a:bodyPr vert="horz" lIns="0" tIns="0" rIns="0" bIns="0" anchor="t"/>
          <a:lstStyle>
            <a:lvl1pPr marL="0" marR="0" indent="0" algn="l">
              <a:lnSpc>
                <a:spcPts val="3706"/>
              </a:lnSpc>
              <a:spcAft>
                <a:spcPts val="0"/>
              </a:spcAft>
              <a:defRPr/>
            </a:lvl1pPr>
          </a:lstStyle>
          <a:p>
            <a:pPr marL="0" marR="0" indent="0" algn="l">
              <a:lnSpc>
                <a:spcPts val="4200"/>
              </a:lnSpc>
              <a:spcAft>
                <a:spcPts val="0"/>
              </a:spcAft>
            </a:pPr>
            <a:r>
              <a:rPr lang="en-US" sz="3397" b="1" spc="-97">
                <a:solidFill>
                  <a:srgbClr val="FFFFFF"/>
                </a:solidFill>
                <a:latin typeface="Times New Roman" panose="02020603050405020304" pitchFamily="1"/>
              </a:rPr>
              <a:t>24/7 virtual care. Zero dollars. </a:t>
            </a:r>
          </a:p>
        </p:txBody>
      </p:sp>
      <p:sp>
        <p:nvSpPr>
          <p:cNvPr id="6" name="Text Placeholder 5"/>
          <p:cNvSpPr>
            <a:spLocks noGrp="1"/>
          </p:cNvSpPr>
          <p:nvPr>
            <p:ph type="body" idx="10"/>
          </p:nvPr>
        </p:nvSpPr>
        <p:spPr>
          <a:xfrm>
            <a:off x="409015" y="2644486"/>
            <a:ext cx="2799229" cy="586509"/>
          </a:xfrm>
          <a:prstGeom prst="rect">
            <a:avLst/>
          </a:prstGeom>
          <a:noFill/>
          <a:ln w="0" cmpd="sng">
            <a:noFill/>
            <a:prstDash val="solid"/>
          </a:ln>
        </p:spPr>
        <p:txBody>
          <a:bodyPr vert="horz" lIns="0" tIns="9525" rIns="0" bIns="0" anchor="t"/>
          <a:lstStyle>
            <a:lvl1pPr marL="0" marR="0" indent="0" algn="just">
              <a:lnSpc>
                <a:spcPts val="1324"/>
              </a:lnSpc>
              <a:spcAft>
                <a:spcPts val="401"/>
              </a:spcAft>
              <a:defRPr/>
            </a:lvl1pPr>
          </a:lstStyle>
          <a:p>
            <a:pPr marL="0" marR="0" indent="0" algn="just">
              <a:lnSpc>
                <a:spcPts val="1500"/>
              </a:lnSpc>
              <a:spcAft>
                <a:spcPts val="455"/>
              </a:spcAft>
            </a:pPr>
            <a:r>
              <a:rPr lang="en-US" sz="1059" spc="0">
                <a:solidFill>
                  <a:srgbClr val="FFFFFF"/>
                </a:solidFill>
                <a:latin typeface="Tahoma" panose="02020603050405020304" pitchFamily="2"/>
              </a:rPr>
              <a:t>Connect to a provider anytime, anywhere with 24/7 Virtual Visits. With your health plan, your cost is usually $0.</a:t>
            </a:r>
            <a:r>
              <a:rPr lang="en-US" sz="1059" b="1" spc="0" baseline="30000">
                <a:solidFill>
                  <a:srgbClr val="FFFFFF"/>
                </a:solidFill>
                <a:latin typeface="Arial" panose="02020603050405020304" pitchFamily="2"/>
              </a:rPr>
              <a:t>1</a:t>
            </a:r>
            <a:r>
              <a:rPr lang="en-US" sz="100" b="1" spc="0">
                <a:solidFill>
                  <a:srgbClr val="FFFFFF"/>
                </a:solidFill>
                <a:latin typeface="Arial" panose="02020603050405020304" pitchFamily="2"/>
              </a:rPr>
              <a:t> </a:t>
            </a:r>
          </a:p>
        </p:txBody>
      </p:sp>
      <p:sp>
        <p:nvSpPr>
          <p:cNvPr id="7" name="Text Placeholder 6"/>
          <p:cNvSpPr>
            <a:spLocks noGrp="1"/>
          </p:cNvSpPr>
          <p:nvPr>
            <p:ph type="body" idx="10"/>
          </p:nvPr>
        </p:nvSpPr>
        <p:spPr>
          <a:xfrm>
            <a:off x="4622987" y="4915478"/>
            <a:ext cx="1882588" cy="811645"/>
          </a:xfrm>
          <a:prstGeom prst="rect">
            <a:avLst/>
          </a:prstGeom>
          <a:noFill/>
          <a:ln w="0" cmpd="sng">
            <a:noFill/>
            <a:prstDash val="solid"/>
          </a:ln>
        </p:spPr>
        <p:txBody>
          <a:bodyPr vert="horz" lIns="0" tIns="191770" rIns="0" bIns="0" anchor="t"/>
          <a:lstStyle>
            <a:lvl1pPr marL="161373" marR="0" indent="0" algn="l">
              <a:lnSpc>
                <a:spcPts val="2118"/>
              </a:lnSpc>
              <a:spcAft>
                <a:spcPts val="574"/>
              </a:spcAft>
              <a:defRPr/>
            </a:lvl1pPr>
          </a:lstStyle>
          <a:p>
            <a:pPr marL="182880" marR="0" indent="0" algn="l">
              <a:lnSpc>
                <a:spcPts val="2400"/>
              </a:lnSpc>
              <a:spcAft>
                <a:spcPts val="650"/>
              </a:spcAft>
            </a:pPr>
            <a:r>
              <a:rPr lang="en-US" sz="1985" b="1" spc="0">
                <a:solidFill>
                  <a:srgbClr val="233480"/>
                </a:solidFill>
                <a:latin typeface="Times New Roman" panose="02020603050405020304" pitchFamily="1"/>
              </a:rPr>
              <a:t>Looking for smart savings? </a:t>
            </a:r>
          </a:p>
        </p:txBody>
      </p:sp>
      <p:sp>
        <p:nvSpPr>
          <p:cNvPr id="8" name="Text Placeholder 7"/>
          <p:cNvSpPr>
            <a:spLocks noGrp="1"/>
          </p:cNvSpPr>
          <p:nvPr>
            <p:ph type="body" idx="10"/>
          </p:nvPr>
        </p:nvSpPr>
        <p:spPr>
          <a:xfrm>
            <a:off x="4622987" y="5727123"/>
            <a:ext cx="1882588" cy="1106632"/>
          </a:xfrm>
          <a:prstGeom prst="rect">
            <a:avLst/>
          </a:prstGeom>
          <a:noFill/>
          <a:ln w="0" cmpd="sng">
            <a:noFill/>
            <a:prstDash val="solid"/>
          </a:ln>
        </p:spPr>
        <p:txBody>
          <a:bodyPr vert="horz" lIns="0" tIns="2540" rIns="0" bIns="0" anchor="t"/>
          <a:lstStyle>
            <a:lvl1pPr marL="161373" marR="403433" indent="0" algn="l">
              <a:lnSpc>
                <a:spcPts val="1412"/>
              </a:lnSpc>
              <a:spcAft>
                <a:spcPts val="225"/>
              </a:spcAft>
              <a:defRPr/>
            </a:lvl1pPr>
          </a:lstStyle>
          <a:p>
            <a:pPr marL="182880" marR="457200" indent="0" algn="l">
              <a:lnSpc>
                <a:spcPts val="1600"/>
              </a:lnSpc>
              <a:spcAft>
                <a:spcPts val="255"/>
              </a:spcAft>
            </a:pPr>
            <a:r>
              <a:rPr lang="en-US" sz="1059" spc="0">
                <a:solidFill>
                  <a:srgbClr val="233480"/>
                </a:solidFill>
                <a:latin typeface="Tahoma" panose="02020603050405020304" pitchFamily="2"/>
              </a:rPr>
              <a:t>An estimated 25% of ER visits may be treated with a 24/7 Virtual Visit — bringing a potential $2,000</a:t>
            </a:r>
            <a:r>
              <a:rPr lang="en-US" sz="1059" spc="0" baseline="30000">
                <a:solidFill>
                  <a:srgbClr val="233480"/>
                </a:solidFill>
                <a:latin typeface="Tahoma" panose="02020603050405020304" pitchFamily="2"/>
              </a:rPr>
              <a:t>3</a:t>
            </a:r>
            <a:r>
              <a:rPr lang="en-US" sz="1059" spc="0">
                <a:solidFill>
                  <a:srgbClr val="233480"/>
                </a:solidFill>
                <a:latin typeface="Tahoma" panose="02020603050405020304" pitchFamily="2"/>
              </a:rPr>
              <a:t> cost down to </a:t>
            </a:r>
          </a:p>
        </p:txBody>
      </p:sp>
      <p:sp>
        <p:nvSpPr>
          <p:cNvPr id="9" name="Text Placeholder 8"/>
          <p:cNvSpPr>
            <a:spLocks noGrp="1"/>
          </p:cNvSpPr>
          <p:nvPr>
            <p:ph type="body" idx="10"/>
          </p:nvPr>
        </p:nvSpPr>
        <p:spPr>
          <a:xfrm>
            <a:off x="5402916" y="6833755"/>
            <a:ext cx="1102659" cy="835891"/>
          </a:xfrm>
          <a:prstGeom prst="rect">
            <a:avLst/>
          </a:prstGeom>
          <a:noFill/>
          <a:ln w="0" cmpd="sng">
            <a:noFill/>
            <a:prstDash val="solid"/>
          </a:ln>
        </p:spPr>
        <p:txBody>
          <a:bodyPr vert="horz" lIns="0" tIns="8255" rIns="0" bIns="0" anchor="t"/>
          <a:lstStyle>
            <a:lvl1pPr marL="0" marR="0" indent="0" algn="l">
              <a:lnSpc>
                <a:spcPts val="5383"/>
              </a:lnSpc>
              <a:spcAft>
                <a:spcPts val="896"/>
              </a:spcAft>
              <a:defRPr/>
            </a:lvl1pPr>
          </a:lstStyle>
          <a:p>
            <a:pPr marL="0" marR="0" indent="0" algn="l">
              <a:lnSpc>
                <a:spcPts val="6100"/>
              </a:lnSpc>
              <a:spcAft>
                <a:spcPts val="1015"/>
              </a:spcAft>
            </a:pPr>
            <a:r>
              <a:rPr lang="en-US" sz="4721" b="1" spc="0">
                <a:solidFill>
                  <a:srgbClr val="233480"/>
                </a:solidFill>
                <a:latin typeface="Times New Roman" panose="02020603050405020304" pitchFamily="1"/>
              </a:rPr>
              <a:t>0 </a:t>
            </a:r>
          </a:p>
        </p:txBody>
      </p:sp>
      <p:sp>
        <p:nvSpPr>
          <p:cNvPr id="12" name="Text Placeholder 11"/>
          <p:cNvSpPr>
            <a:spLocks noGrp="1"/>
          </p:cNvSpPr>
          <p:nvPr>
            <p:ph type="body" idx="10"/>
          </p:nvPr>
        </p:nvSpPr>
        <p:spPr>
          <a:xfrm>
            <a:off x="350744" y="4895850"/>
            <a:ext cx="3832412" cy="336550"/>
          </a:xfrm>
          <a:prstGeom prst="rect">
            <a:avLst/>
          </a:prstGeom>
          <a:noFill/>
          <a:ln w="0" cmpd="sng">
            <a:noFill/>
            <a:prstDash val="solid"/>
          </a:ln>
        </p:spPr>
        <p:txBody>
          <a:bodyPr vert="horz" lIns="0" tIns="14605" rIns="0" bIns="0" anchor="t"/>
          <a:lstStyle>
            <a:lvl1pPr marL="80687" marR="0" indent="0" algn="l">
              <a:lnSpc>
                <a:spcPts val="1853"/>
              </a:lnSpc>
              <a:spcAft>
                <a:spcPts val="547"/>
              </a:spcAft>
              <a:defRPr/>
            </a:lvl1pPr>
          </a:lstStyle>
          <a:p>
            <a:pPr marL="91440" marR="0" indent="0" algn="l">
              <a:lnSpc>
                <a:spcPts val="2100"/>
              </a:lnSpc>
              <a:spcAft>
                <a:spcPts val="620"/>
              </a:spcAft>
            </a:pPr>
            <a:r>
              <a:rPr lang="en-US" sz="1765" b="1" spc="-62">
                <a:solidFill>
                  <a:srgbClr val="233480"/>
                </a:solidFill>
                <a:latin typeface="Times New Roman" panose="02020603050405020304" pitchFamily="1"/>
              </a:rPr>
              <a:t>Another way to get care </a:t>
            </a:r>
          </a:p>
        </p:txBody>
      </p:sp>
      <p:sp>
        <p:nvSpPr>
          <p:cNvPr id="13" name="Text Placeholder 12"/>
          <p:cNvSpPr>
            <a:spLocks noGrp="1"/>
          </p:cNvSpPr>
          <p:nvPr>
            <p:ph type="body" idx="10"/>
          </p:nvPr>
        </p:nvSpPr>
        <p:spPr>
          <a:xfrm>
            <a:off x="350744" y="5232400"/>
            <a:ext cx="3832412" cy="2481118"/>
          </a:xfrm>
          <a:prstGeom prst="rect">
            <a:avLst/>
          </a:prstGeom>
          <a:noFill/>
          <a:ln w="0" cmpd="sng">
            <a:noFill/>
            <a:prstDash val="solid"/>
          </a:ln>
        </p:spPr>
        <p:txBody>
          <a:bodyPr vert="horz" lIns="0" tIns="6985" rIns="0" bIns="0" anchor="t"/>
          <a:lstStyle>
            <a:lvl1pPr marL="80687" marR="0" indent="161373" algn="l">
              <a:lnSpc>
                <a:spcPts val="971"/>
              </a:lnSpc>
              <a:spcBef>
                <a:spcPts val="371"/>
              </a:spcBef>
              <a:spcAft>
                <a:spcPts val="8003"/>
              </a:spcAft>
              <a:buFont typeface="Symbol"/>
              <a:buChar char="·"/>
              <a:tabLst>
                <a:tab pos="1976823" algn="l"/>
              </a:tabLst>
              <a:defRPr/>
            </a:lvl1pPr>
          </a:lstStyle>
          <a:p>
            <a:pPr marL="91440" marR="0" indent="0" algn="l">
              <a:lnSpc>
                <a:spcPts val="1100"/>
              </a:lnSpc>
              <a:spcAft>
                <a:spcPts val="0"/>
              </a:spcAft>
            </a:pPr>
            <a:r>
              <a:rPr lang="en-US" sz="838" spc="-9">
                <a:solidFill>
                  <a:srgbClr val="233480"/>
                </a:solidFill>
                <a:latin typeface="Tahoma" panose="02020603050405020304" pitchFamily="2"/>
              </a:rPr>
              <a:t>With 24/7 Virtual Visits, providers may treat a wide range of health conditions — </a:t>
            </a:r>
          </a:p>
          <a:p>
            <a:pPr marL="91440" marR="0" indent="0" algn="l">
              <a:lnSpc>
                <a:spcPts val="1100"/>
              </a:lnSpc>
              <a:spcBef>
                <a:spcPts val="85"/>
              </a:spcBef>
              <a:spcAft>
                <a:spcPts val="0"/>
              </a:spcAft>
            </a:pPr>
            <a:r>
              <a:rPr lang="en-US" sz="838" spc="-4">
                <a:solidFill>
                  <a:srgbClr val="233480"/>
                </a:solidFill>
                <a:latin typeface="Tahoma" panose="02020603050405020304" pitchFamily="2"/>
              </a:rPr>
              <a:t>many of the same ones treated in an emergency room (ER) or urgent care. </a:t>
            </a:r>
          </a:p>
          <a:p>
            <a:pPr marL="91440" marR="0" indent="0" algn="l">
              <a:lnSpc>
                <a:spcPts val="1100"/>
              </a:lnSpc>
              <a:spcBef>
                <a:spcPts val="85"/>
              </a:spcBef>
              <a:spcAft>
                <a:spcPts val="0"/>
              </a:spcAft>
            </a:pPr>
            <a:r>
              <a:rPr lang="en-US" sz="838" spc="0">
                <a:solidFill>
                  <a:srgbClr val="233480"/>
                </a:solidFill>
                <a:latin typeface="Tahoma" panose="02020603050405020304" pitchFamily="2"/>
              </a:rPr>
              <a:t>If needed, providers may even prescribe medications.</a:t>
            </a:r>
            <a:r>
              <a:rPr lang="en-US" sz="838" spc="0" baseline="30000">
                <a:solidFill>
                  <a:srgbClr val="233480"/>
                </a:solidFill>
                <a:latin typeface="Tahoma" panose="02020603050405020304" pitchFamily="2"/>
              </a:rPr>
              <a:t>2</a:t>
            </a:r>
            <a:r>
              <a:rPr lang="en-US" sz="100" spc="0">
                <a:solidFill>
                  <a:srgbClr val="233480"/>
                </a:solidFill>
                <a:latin typeface="Tahoma" panose="02020603050405020304" pitchFamily="2"/>
              </a:rPr>
              <a:t> </a:t>
            </a:r>
          </a:p>
          <a:p>
            <a:pPr marL="91440" marR="0" indent="182880" algn="l">
              <a:lnSpc>
                <a:spcPts val="1100"/>
              </a:lnSpc>
              <a:spcBef>
                <a:spcPts val="1545"/>
              </a:spcBef>
              <a:spcAft>
                <a:spcPts val="0"/>
              </a:spcAft>
              <a:buFont typeface="Symbol"/>
              <a:buChar char="·"/>
              <a:tabLst>
                <a:tab pos="2240280" algn="l"/>
              </a:tabLst>
            </a:pPr>
            <a:r>
              <a:rPr lang="en-US" sz="838" spc="18">
                <a:solidFill>
                  <a:srgbClr val="233480"/>
                </a:solidFill>
                <a:latin typeface="Tahoma" panose="02020603050405020304" pitchFamily="2"/>
              </a:rPr>
              <a:t>Cough • Difficulty sleeping </a:t>
            </a:r>
          </a:p>
          <a:p>
            <a:pPr marL="91440" marR="0" indent="182880" algn="l">
              <a:lnSpc>
                <a:spcPts val="1100"/>
              </a:lnSpc>
              <a:spcBef>
                <a:spcPts val="375"/>
              </a:spcBef>
              <a:spcAft>
                <a:spcPts val="0"/>
              </a:spcAft>
              <a:buFont typeface="Symbol"/>
              <a:buChar char="·"/>
              <a:tabLst>
                <a:tab pos="2240280" algn="l"/>
              </a:tabLst>
            </a:pPr>
            <a:r>
              <a:rPr lang="en-US" sz="838" spc="18">
                <a:solidFill>
                  <a:srgbClr val="233480"/>
                </a:solidFill>
                <a:latin typeface="Tahoma" panose="02020603050405020304" pitchFamily="2"/>
              </a:rPr>
              <a:t>Headache • Congestion / sinus </a:t>
            </a:r>
          </a:p>
          <a:p>
            <a:pPr marL="91440" marR="0" indent="182880" algn="l">
              <a:lnSpc>
                <a:spcPts val="1100"/>
              </a:lnSpc>
              <a:spcBef>
                <a:spcPts val="390"/>
              </a:spcBef>
              <a:spcAft>
                <a:spcPts val="0"/>
              </a:spcAft>
              <a:buFont typeface="Symbol"/>
              <a:buChar char="·"/>
              <a:tabLst>
                <a:tab pos="2240280" algn="l"/>
              </a:tabLst>
            </a:pPr>
            <a:r>
              <a:rPr lang="en-US" sz="838" spc="18">
                <a:solidFill>
                  <a:srgbClr val="233480"/>
                </a:solidFill>
                <a:latin typeface="Tahoma" panose="02020603050405020304" pitchFamily="2"/>
              </a:rPr>
              <a:t>Sore Throat • Fever </a:t>
            </a:r>
          </a:p>
          <a:p>
            <a:pPr marL="91440" marR="0" indent="182880" algn="l">
              <a:lnSpc>
                <a:spcPts val="1100"/>
              </a:lnSpc>
              <a:spcBef>
                <a:spcPts val="425"/>
              </a:spcBef>
              <a:spcAft>
                <a:spcPts val="0"/>
              </a:spcAft>
              <a:buFont typeface="Symbol"/>
              <a:buChar char="·"/>
              <a:tabLst>
                <a:tab pos="2240280" algn="l"/>
              </a:tabLst>
            </a:pPr>
            <a:r>
              <a:rPr lang="en-US" sz="838" spc="9">
                <a:solidFill>
                  <a:srgbClr val="233480"/>
                </a:solidFill>
                <a:latin typeface="Tahoma" panose="02020603050405020304" pitchFamily="2"/>
              </a:rPr>
              <a:t>Fatigue / Weakness • Loss of appetite </a:t>
            </a:r>
          </a:p>
          <a:p>
            <a:pPr marL="91440" marR="0" indent="182880" algn="l">
              <a:lnSpc>
                <a:spcPts val="1100"/>
              </a:lnSpc>
              <a:spcBef>
                <a:spcPts val="420"/>
              </a:spcBef>
              <a:spcAft>
                <a:spcPts val="9070"/>
              </a:spcAft>
              <a:buFont typeface="Symbol"/>
              <a:buChar char="·"/>
            </a:pPr>
            <a:r>
              <a:rPr lang="en-US" sz="838" spc="0">
                <a:solidFill>
                  <a:srgbClr val="233480"/>
                </a:solidFill>
                <a:latin typeface="Tahoma" panose="02020603050405020304" pitchFamily="2"/>
              </a:rPr>
              <a:t>Nasal discharge </a:t>
            </a:r>
          </a:p>
        </p:txBody>
      </p:sp>
      <p:sp>
        <p:nvSpPr>
          <p:cNvPr id="14" name="Text Placeholder 13"/>
          <p:cNvSpPr>
            <a:spLocks noGrp="1"/>
          </p:cNvSpPr>
          <p:nvPr>
            <p:ph type="body" idx="10"/>
          </p:nvPr>
        </p:nvSpPr>
        <p:spPr>
          <a:xfrm>
            <a:off x="350744" y="7713518"/>
            <a:ext cx="3832412" cy="951345"/>
          </a:xfrm>
          <a:prstGeom prst="rect">
            <a:avLst/>
          </a:prstGeom>
          <a:noFill/>
          <a:ln w="0" cmpd="sng">
            <a:noFill/>
            <a:prstDash val="solid"/>
          </a:ln>
        </p:spPr>
        <p:txBody>
          <a:bodyPr vert="horz" lIns="0" tIns="14605" rIns="0" bIns="0" anchor="t"/>
          <a:lstStyle>
            <a:lvl1pPr marL="80687" marR="0" indent="0" algn="l">
              <a:lnSpc>
                <a:spcPts val="971"/>
              </a:lnSpc>
              <a:spcBef>
                <a:spcPts val="0"/>
              </a:spcBef>
              <a:spcAft>
                <a:spcPts val="4386"/>
              </a:spcAft>
              <a:tabLst>
                <a:tab pos="1412016" algn="l"/>
                <a:tab pos="2380256" algn="l"/>
              </a:tabLst>
              <a:defRPr/>
            </a:lvl1pPr>
          </a:lstStyle>
          <a:p>
            <a:pPr marL="91440" marR="0" indent="0" algn="l">
              <a:lnSpc>
                <a:spcPts val="2100"/>
              </a:lnSpc>
              <a:spcAft>
                <a:spcPts val="0"/>
              </a:spcAft>
              <a:tabLst>
                <a:tab pos="1600200" algn="l"/>
                <a:tab pos="2697480" algn="l"/>
              </a:tabLst>
            </a:pPr>
            <a:r>
              <a:rPr lang="en-US" sz="1765" b="1" spc="-9">
                <a:solidFill>
                  <a:srgbClr val="233480"/>
                </a:solidFill>
                <a:latin typeface="Times New Roman" panose="02020603050405020304" pitchFamily="1"/>
              </a:rPr>
              <a:t>Visit Call Open </a:t>
            </a:r>
          </a:p>
          <a:p>
            <a:pPr marL="91440" marR="0" indent="0" algn="l">
              <a:lnSpc>
                <a:spcPts val="1100"/>
              </a:lnSpc>
              <a:spcBef>
                <a:spcPts val="0"/>
              </a:spcBef>
              <a:spcAft>
                <a:spcPts val="4970"/>
              </a:spcAft>
            </a:pPr>
            <a:r>
              <a:rPr lang="en-US" sz="882" b="1" u="sng" spc="0">
                <a:solidFill>
                  <a:srgbClr val="0000FF"/>
                </a:solidFill>
                <a:latin typeface="Arial" panose="02020603050405020304" pitchFamily="2"/>
              </a:rPr>
              <a:t>myuhc.com/virtualvisits</a:t>
            </a:r>
            <a:r>
              <a:rPr lang="en-US" sz="838" spc="0">
                <a:solidFill>
                  <a:srgbClr val="233480"/>
                </a:solidFill>
                <a:latin typeface="Tahoma" panose="02020603050405020304" pitchFamily="2"/>
              </a:rPr>
              <a:t> | </a:t>
            </a:r>
            <a:r>
              <a:rPr lang="en-US" sz="882" b="1" spc="0">
                <a:solidFill>
                  <a:srgbClr val="233480"/>
                </a:solidFill>
                <a:latin typeface="Arial" panose="02020603050405020304" pitchFamily="2"/>
              </a:rPr>
              <a:t>1-855-615-8335 </a:t>
            </a:r>
            <a:r>
              <a:rPr lang="en-US" sz="838" spc="0">
                <a:solidFill>
                  <a:srgbClr val="233480"/>
                </a:solidFill>
                <a:latin typeface="Tahoma" panose="02020603050405020304" pitchFamily="2"/>
              </a:rPr>
              <a:t>| UnitedHealthcare® app </a:t>
            </a:r>
          </a:p>
        </p:txBody>
      </p:sp>
      <p:sp>
        <p:nvSpPr>
          <p:cNvPr id="15" name="Text Placeholder 14"/>
          <p:cNvSpPr>
            <a:spLocks noGrp="1"/>
          </p:cNvSpPr>
          <p:nvPr>
            <p:ph type="body" idx="10"/>
          </p:nvPr>
        </p:nvSpPr>
        <p:spPr>
          <a:xfrm>
            <a:off x="350744" y="8664864"/>
            <a:ext cx="3832412" cy="86591"/>
          </a:xfrm>
          <a:prstGeom prst="rect">
            <a:avLst/>
          </a:prstGeom>
          <a:noFill/>
          <a:ln w="0" cmpd="sng">
            <a:noFill/>
            <a:prstDash val="solid"/>
          </a:ln>
        </p:spPr>
        <p:txBody>
          <a:bodyPr vert="horz" lIns="0" tIns="1905" rIns="0" bIns="0" anchor="t"/>
          <a:lstStyle>
            <a:lvl1pPr marL="40343" marR="0" indent="0" algn="l">
              <a:lnSpc>
                <a:spcPts val="618"/>
              </a:lnSpc>
              <a:spcAft>
                <a:spcPts val="22"/>
              </a:spcAft>
              <a:defRPr/>
            </a:lvl1pPr>
          </a:lstStyle>
          <a:p>
            <a:pPr marL="45720" marR="0" indent="0" algn="l">
              <a:lnSpc>
                <a:spcPts val="700"/>
              </a:lnSpc>
              <a:spcAft>
                <a:spcPts val="25"/>
              </a:spcAft>
            </a:pPr>
            <a:r>
              <a:rPr lang="en-US" sz="485" spc="49">
                <a:solidFill>
                  <a:srgbClr val="233480"/>
                </a:solidFill>
                <a:latin typeface="Tahoma" panose="02020603050405020304" pitchFamily="2"/>
              </a:rPr>
              <a:t>continued </a:t>
            </a:r>
          </a:p>
        </p:txBody>
      </p:sp>
    </p:spTree>
    <p:extLst>
      <p:ext uri="{BB962C8B-B14F-4D97-AF65-F5344CB8AC3E}">
        <p14:creationId xmlns:p14="http://schemas.microsoft.com/office/powerpoint/2010/main" val="55404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376518" y="1492828"/>
            <a:ext cx="6264088" cy="719859"/>
          </a:xfrm>
          <a:prstGeom prst="rect">
            <a:avLst/>
          </a:prstGeom>
          <a:noFill/>
          <a:ln w="0" cmpd="sng">
            <a:noFill/>
            <a:prstDash val="solid"/>
          </a:ln>
        </p:spPr>
        <p:txBody>
          <a:bodyPr vert="horz" lIns="0" tIns="0" rIns="0" bIns="0" anchor="t">
            <a:normAutofit fontScale="95000"/>
          </a:bodyPr>
          <a:lstStyle/>
          <a:p>
            <a:pPr marL="0" marR="0" indent="0" algn="r">
              <a:lnSpc>
                <a:spcPts val="3000"/>
              </a:lnSpc>
              <a:spcAft>
                <a:spcPts val="2493"/>
              </a:spcAft>
            </a:pPr>
            <a:r>
              <a:rPr lang="en-US" sz="2647" b="1" spc="40">
                <a:solidFill>
                  <a:srgbClr val="99CCCC"/>
                </a:solidFill>
                <a:latin typeface="Arial" panose="02020603050405020304" pitchFamily="2"/>
              </a:rPr>
              <a:t>To Go</a:t>
            </a:r>
            <a:r>
              <a:rPr lang="en-US" sz="529" b="1" spc="40">
                <a:solidFill>
                  <a:srgbClr val="99CCCC"/>
                </a:solidFill>
                <a:latin typeface="Arial" panose="02020603050405020304" pitchFamily="2"/>
              </a:rPr>
              <a:t>SM </a:t>
            </a:r>
          </a:p>
        </p:txBody>
      </p:sp>
      <p:sp>
        <p:nvSpPr>
          <p:cNvPr id="6" name="Text Placeholder 5"/>
          <p:cNvSpPr>
            <a:spLocks noGrp="1"/>
          </p:cNvSpPr>
          <p:nvPr>
            <p:ph type="body" idx="10"/>
          </p:nvPr>
        </p:nvSpPr>
        <p:spPr>
          <a:xfrm>
            <a:off x="376518" y="2212686"/>
            <a:ext cx="6264088" cy="673100"/>
          </a:xfrm>
          <a:prstGeom prst="rect">
            <a:avLst/>
          </a:prstGeom>
          <a:noFill/>
          <a:ln w="0" cmpd="sng">
            <a:noFill/>
            <a:prstDash val="solid"/>
          </a:ln>
        </p:spPr>
        <p:txBody>
          <a:bodyPr vert="horz" lIns="0" tIns="1270" rIns="0" bIns="0" anchor="t"/>
          <a:lstStyle/>
          <a:p>
            <a:pPr marL="0" marR="0" indent="0" algn="r">
              <a:lnSpc>
                <a:spcPts val="1677"/>
              </a:lnSpc>
              <a:spcAft>
                <a:spcPts val="0"/>
              </a:spcAft>
            </a:pPr>
            <a:r>
              <a:rPr lang="en-US" sz="1412" b="1" spc="0">
                <a:solidFill>
                  <a:srgbClr val="99CCCC"/>
                </a:solidFill>
                <a:latin typeface="Arial" panose="02020603050405020304" pitchFamily="2"/>
              </a:rPr>
              <a:t>Take it to go with Delta Dental of Illinois. </a:t>
            </a:r>
          </a:p>
          <a:p>
            <a:pPr marL="847210" marR="0" indent="0" algn="r">
              <a:lnSpc>
                <a:spcPts val="1324"/>
              </a:lnSpc>
              <a:spcBef>
                <a:spcPts val="838"/>
              </a:spcBef>
              <a:spcAft>
                <a:spcPts val="0"/>
              </a:spcAft>
            </a:pPr>
            <a:r>
              <a:rPr lang="en-US" sz="971" b="1" spc="0">
                <a:solidFill>
                  <a:srgbClr val="000000"/>
                </a:solidFill>
                <a:latin typeface="Arial" panose="02020603050405020304" pitchFamily="2"/>
              </a:rPr>
              <a:t>The To Go</a:t>
            </a:r>
            <a:r>
              <a:rPr lang="en-US" sz="529" b="1" spc="0">
                <a:solidFill>
                  <a:srgbClr val="000000"/>
                </a:solidFill>
                <a:latin typeface="Arial" panose="02020603050405020304" pitchFamily="2"/>
              </a:rPr>
              <a:t>SM </a:t>
            </a:r>
            <a:r>
              <a:rPr lang="en-US" sz="971" b="1" spc="0">
                <a:solidFill>
                  <a:srgbClr val="000000"/>
                </a:solidFill>
                <a:latin typeface="Arial" panose="02020603050405020304" pitchFamily="2"/>
              </a:rPr>
              <a:t>feature - an option for Delta Dental PPO</a:t>
            </a:r>
            <a:r>
              <a:rPr lang="en-US" sz="529" b="1" spc="0">
                <a:solidFill>
                  <a:srgbClr val="000000"/>
                </a:solidFill>
                <a:latin typeface="Arial" panose="02020603050405020304" pitchFamily="2"/>
              </a:rPr>
              <a:t>SM </a:t>
            </a:r>
            <a:r>
              <a:rPr lang="en-US" sz="971" b="1" spc="0">
                <a:solidFill>
                  <a:srgbClr val="000000"/>
                </a:solidFill>
                <a:latin typeface="Arial" panose="02020603050405020304" pitchFamily="2"/>
              </a:rPr>
              <a:t>and Delta Dental Premier</a:t>
            </a:r>
            <a:r>
              <a:rPr lang="en-US" sz="529" b="1" spc="0">
                <a:solidFill>
                  <a:srgbClr val="000000"/>
                </a:solidFill>
                <a:latin typeface="Arial" panose="02020603050405020304" pitchFamily="2"/>
              </a:rPr>
              <a:t>® </a:t>
            </a:r>
            <a:r>
              <a:rPr lang="en-US" sz="971" b="1" spc="0">
                <a:solidFill>
                  <a:srgbClr val="000000"/>
                </a:solidFill>
                <a:latin typeface="Arial" panose="02020603050405020304" pitchFamily="2"/>
              </a:rPr>
              <a:t>programs - ensures that enrolless don't have to leave unused annual maximum behind. </a:t>
            </a:r>
          </a:p>
        </p:txBody>
      </p:sp>
      <p:sp>
        <p:nvSpPr>
          <p:cNvPr id="7" name="Text Placeholder 6"/>
          <p:cNvSpPr>
            <a:spLocks noGrp="1"/>
          </p:cNvSpPr>
          <p:nvPr>
            <p:ph type="body" idx="10"/>
          </p:nvPr>
        </p:nvSpPr>
        <p:spPr>
          <a:xfrm>
            <a:off x="376518" y="3163455"/>
            <a:ext cx="6264088" cy="641350"/>
          </a:xfrm>
          <a:prstGeom prst="rect">
            <a:avLst/>
          </a:prstGeom>
          <a:noFill/>
          <a:ln w="0" cmpd="sng">
            <a:noFill/>
            <a:prstDash val="solid"/>
          </a:ln>
        </p:spPr>
        <p:txBody>
          <a:bodyPr vert="horz" lIns="0" tIns="0" rIns="0" bIns="0" anchor="t"/>
          <a:lstStyle/>
          <a:p>
            <a:pPr marL="0" marR="40343" indent="0" algn="l">
              <a:lnSpc>
                <a:spcPts val="1059"/>
              </a:lnSpc>
              <a:spcAft>
                <a:spcPts val="1628"/>
              </a:spcAft>
            </a:pPr>
            <a:r>
              <a:rPr lang="en-US" sz="882" b="1" spc="0">
                <a:solidFill>
                  <a:srgbClr val="99CCCC"/>
                </a:solidFill>
                <a:latin typeface="Arial" panose="02020603050405020304" pitchFamily="2"/>
              </a:rPr>
              <a:t>Enrollees don't have to leave unused annual maximums behind anymore. With Delta Dental of Illinois' To Go feature, they can take the unused amount "to go" from one year to the next. This option offers enrollees more flexibility and can help them prepare for more extensive and costly dental treatment. </a:t>
            </a:r>
          </a:p>
        </p:txBody>
      </p:sp>
      <p:sp>
        <p:nvSpPr>
          <p:cNvPr id="12" name="Text Placeholder 11"/>
          <p:cNvSpPr>
            <a:spLocks noGrp="1"/>
          </p:cNvSpPr>
          <p:nvPr>
            <p:ph type="body" idx="10"/>
          </p:nvPr>
        </p:nvSpPr>
        <p:spPr>
          <a:xfrm>
            <a:off x="379320" y="7511473"/>
            <a:ext cx="4104154" cy="793173"/>
          </a:xfrm>
          <a:prstGeom prst="rect">
            <a:avLst/>
          </a:prstGeom>
          <a:noFill/>
          <a:ln w="0" cmpd="sng">
            <a:noFill/>
            <a:prstDash val="solid"/>
          </a:ln>
        </p:spPr>
        <p:txBody>
          <a:bodyPr vert="horz" lIns="0" tIns="0" rIns="0" bIns="0" anchor="t"/>
          <a:lstStyle/>
          <a:p>
            <a:pPr marL="2097853" marR="0" indent="0" algn="l">
              <a:lnSpc>
                <a:spcPts val="882"/>
              </a:lnSpc>
              <a:spcAft>
                <a:spcPts val="0"/>
              </a:spcAft>
            </a:pPr>
            <a:r>
              <a:rPr lang="en-US" sz="706" i="1" spc="0">
                <a:solidFill>
                  <a:srgbClr val="000000"/>
                </a:solidFill>
                <a:latin typeface="Arial" panose="02020603050405020304" pitchFamily="2"/>
              </a:rPr>
              <a:t>*Total To Go Bank cannot exceed the total of the </a:t>
            </a:r>
          </a:p>
          <a:p>
            <a:pPr marL="0" marR="0" indent="0" algn="l">
              <a:lnSpc>
                <a:spcPts val="882"/>
              </a:lnSpc>
              <a:spcBef>
                <a:spcPts val="0"/>
              </a:spcBef>
              <a:spcAft>
                <a:spcPts val="0"/>
              </a:spcAft>
              <a:tabLst>
                <a:tab pos="2057510" algn="l"/>
              </a:tabLst>
            </a:pPr>
            <a:r>
              <a:rPr lang="en-US" sz="100" i="1" spc="0">
                <a:solidFill>
                  <a:srgbClr val="000000"/>
                </a:solidFill>
                <a:latin typeface="Arial" panose="02020603050405020304" pitchFamily="2"/>
              </a:rPr>
              <a:t> </a:t>
            </a:r>
            <a:r>
              <a:rPr lang="en-US" sz="706" i="1" spc="0">
                <a:solidFill>
                  <a:srgbClr val="000000"/>
                </a:solidFill>
                <a:latin typeface="Arial" panose="02020603050405020304" pitchFamily="2"/>
              </a:rPr>
              <a:t> annual maximum. With $1,000 already in the To </a:t>
            </a:r>
          </a:p>
          <a:p>
            <a:pPr marL="0" marR="0" indent="0" algn="l">
              <a:lnSpc>
                <a:spcPts val="882"/>
              </a:lnSpc>
              <a:spcBef>
                <a:spcPts val="0"/>
              </a:spcBef>
              <a:spcAft>
                <a:spcPts val="0"/>
              </a:spcAft>
              <a:tabLst>
                <a:tab pos="2057510" algn="l"/>
              </a:tabLst>
            </a:pPr>
            <a:r>
              <a:rPr lang="en-US" sz="706" i="1" spc="0">
                <a:solidFill>
                  <a:srgbClr val="000000"/>
                </a:solidFill>
                <a:latin typeface="Arial" panose="02020603050405020304" pitchFamily="2"/>
              </a:rPr>
              <a:t>$500 was applied to the annual maximum with Go Bank (amount carried over from Year 1). only $1,000 unused. $1,000 is carried over into the To $500 from the $1,100 unused annual maximum for </a:t>
            </a:r>
          </a:p>
          <a:p>
            <a:pPr marL="0" marR="0" indent="0" algn="l">
              <a:lnSpc>
                <a:spcPts val="882"/>
              </a:lnSpc>
              <a:spcBef>
                <a:spcPts val="0"/>
              </a:spcBef>
              <a:spcAft>
                <a:spcPts val="0"/>
              </a:spcAft>
              <a:tabLst>
                <a:tab pos="2057510" algn="l"/>
              </a:tabLst>
            </a:pPr>
            <a:r>
              <a:rPr lang="en-US" sz="706" i="1" spc="0">
                <a:solidFill>
                  <a:srgbClr val="000000"/>
                </a:solidFill>
                <a:latin typeface="Arial" panose="02020603050405020304" pitchFamily="2"/>
              </a:rPr>
              <a:t>Go Bank, increasing the total benefit in Year 2. Year 2 (current year) can be carried over into the </a:t>
            </a:r>
          </a:p>
          <a:p>
            <a:pPr marL="2097853" marR="201717" indent="0" algn="l">
              <a:lnSpc>
                <a:spcPts val="882"/>
              </a:lnSpc>
              <a:spcBef>
                <a:spcPts val="18"/>
              </a:spcBef>
              <a:spcAft>
                <a:spcPts val="18"/>
              </a:spcAft>
            </a:pPr>
            <a:r>
              <a:rPr lang="en-US" sz="706" i="1" spc="0">
                <a:solidFill>
                  <a:srgbClr val="000000"/>
                </a:solidFill>
                <a:latin typeface="Arial" panose="02020603050405020304" pitchFamily="2"/>
              </a:rPr>
              <a:t>To Go Bank for a total of $1,500 (equal to the annual maximum). </a:t>
            </a:r>
          </a:p>
        </p:txBody>
      </p:sp>
      <p:sp>
        <p:nvSpPr>
          <p:cNvPr id="13" name="Text Placeholder 12"/>
          <p:cNvSpPr>
            <a:spLocks noGrp="1"/>
          </p:cNvSpPr>
          <p:nvPr>
            <p:ph type="body" idx="10"/>
          </p:nvPr>
        </p:nvSpPr>
        <p:spPr>
          <a:xfrm>
            <a:off x="4593291" y="7511473"/>
            <a:ext cx="2041712" cy="793173"/>
          </a:xfrm>
          <a:prstGeom prst="rect">
            <a:avLst/>
          </a:prstGeom>
          <a:noFill/>
          <a:ln w="0" cmpd="sng">
            <a:noFill/>
            <a:prstDash val="solid"/>
          </a:ln>
        </p:spPr>
        <p:txBody>
          <a:bodyPr vert="horz" lIns="0" tIns="60960" rIns="0" bIns="0" anchor="t"/>
          <a:lstStyle/>
          <a:p>
            <a:pPr marL="0" marR="40343" indent="0" algn="l">
              <a:lnSpc>
                <a:spcPts val="882"/>
              </a:lnSpc>
              <a:spcAft>
                <a:spcPts val="472"/>
              </a:spcAft>
            </a:pPr>
            <a:r>
              <a:rPr lang="en-US" sz="706" i="1" spc="0">
                <a:solidFill>
                  <a:srgbClr val="000000"/>
                </a:solidFill>
                <a:latin typeface="Arial" panose="02020603050405020304" pitchFamily="2"/>
              </a:rPr>
              <a:t>Because the paid claims exceeded the annual maximum by $500, $500 was deducted from the To Go Bank. The total annual maximum of $1,500 was used so there was no carryover for Year 3. However, the To Go Bank still carries a balance of $1,000 that can be applied in Year 4. </a:t>
            </a:r>
          </a:p>
        </p:txBody>
      </p:sp>
      <p:sp>
        <p:nvSpPr>
          <p:cNvPr id="14" name="Text Placeholder 13"/>
          <p:cNvSpPr>
            <a:spLocks noGrp="1"/>
          </p:cNvSpPr>
          <p:nvPr>
            <p:ph type="body" idx="10"/>
          </p:nvPr>
        </p:nvSpPr>
        <p:spPr>
          <a:xfrm>
            <a:off x="376518" y="8304646"/>
            <a:ext cx="6264088" cy="227445"/>
          </a:xfrm>
          <a:prstGeom prst="rect">
            <a:avLst/>
          </a:prstGeom>
          <a:noFill/>
          <a:ln w="0" cmpd="sng">
            <a:noFill/>
            <a:prstDash val="solid"/>
          </a:ln>
        </p:spPr>
        <p:txBody>
          <a:bodyPr vert="horz" lIns="0" tIns="142240" rIns="0" bIns="0" anchor="t"/>
          <a:lstStyle/>
          <a:p>
            <a:pPr marL="0" marR="0" indent="0" algn="l">
              <a:lnSpc>
                <a:spcPts val="706"/>
              </a:lnSpc>
              <a:spcAft>
                <a:spcPts val="13"/>
              </a:spcAft>
            </a:pPr>
            <a:r>
              <a:rPr lang="en-US" sz="618" i="1" spc="0">
                <a:solidFill>
                  <a:srgbClr val="99CCCC"/>
                </a:solidFill>
                <a:latin typeface="Arial" panose="02020603050405020304" pitchFamily="2"/>
              </a:rPr>
              <a:t>*Enrollees cannot take unused annual maximums with them upon termination of employment or the dental plan, nor can they apply the unused annual maximum to another dental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3412" y="1648691"/>
            <a:ext cx="2635624" cy="352136"/>
          </a:xfrm>
          <a:prstGeom prst="rect">
            <a:avLst/>
          </a:prstGeom>
          <a:noFill/>
          <a:ln w="0" cmpd="sng">
            <a:noFill/>
            <a:prstDash val="solid"/>
          </a:ln>
        </p:spPr>
        <p:txBody>
          <a:bodyPr vert="horz" lIns="0" tIns="0" rIns="0" bIns="0" anchor="t"/>
          <a:lstStyle/>
          <a:p>
            <a:pPr marL="0" marR="0" indent="0" algn="l">
              <a:lnSpc>
                <a:spcPts val="2647"/>
              </a:lnSpc>
              <a:spcAft>
                <a:spcPts val="0"/>
              </a:spcAft>
            </a:pPr>
            <a:r>
              <a:rPr lang="en-US" sz="3000" b="1" spc="-150">
                <a:solidFill>
                  <a:srgbClr val="233480"/>
                </a:solidFill>
                <a:latin typeface="Times New Roman" panose="02020603050405020304" pitchFamily="1"/>
              </a:rPr>
              <a:t>Mind. Body. You. </a:t>
            </a:r>
          </a:p>
        </p:txBody>
      </p:sp>
      <p:sp>
        <p:nvSpPr>
          <p:cNvPr id="6" name="Text Placeholder 5"/>
          <p:cNvSpPr>
            <a:spLocks noGrp="1"/>
          </p:cNvSpPr>
          <p:nvPr>
            <p:ph type="body" idx="10"/>
          </p:nvPr>
        </p:nvSpPr>
        <p:spPr>
          <a:xfrm>
            <a:off x="403412" y="2205760"/>
            <a:ext cx="1906681" cy="385041"/>
          </a:xfrm>
          <a:prstGeom prst="rect">
            <a:avLst/>
          </a:prstGeom>
          <a:noFill/>
          <a:ln w="0" cmpd="sng">
            <a:noFill/>
            <a:prstDash val="solid"/>
          </a:ln>
        </p:spPr>
        <p:txBody>
          <a:bodyPr vert="horz" lIns="0" tIns="0" rIns="0" bIns="0" anchor="t"/>
          <a:lstStyle/>
          <a:p>
            <a:pPr marL="0" marR="0" indent="0" algn="l">
              <a:lnSpc>
                <a:spcPts val="1412"/>
              </a:lnSpc>
              <a:spcAft>
                <a:spcPts val="0"/>
              </a:spcAft>
            </a:pPr>
            <a:r>
              <a:rPr lang="en-US" sz="1500" b="1" spc="-49">
                <a:solidFill>
                  <a:srgbClr val="233480"/>
                </a:solidFill>
                <a:latin typeface="Arial" panose="02020603050405020304" pitchFamily="2"/>
              </a:rPr>
              <a:t>Make the connection with Calm Health. </a:t>
            </a:r>
          </a:p>
        </p:txBody>
      </p:sp>
      <p:sp>
        <p:nvSpPr>
          <p:cNvPr id="7" name="Text Placeholder 6"/>
          <p:cNvSpPr>
            <a:spLocks noGrp="1"/>
          </p:cNvSpPr>
          <p:nvPr>
            <p:ph type="body" idx="10"/>
          </p:nvPr>
        </p:nvSpPr>
        <p:spPr>
          <a:xfrm>
            <a:off x="4803402" y="338282"/>
            <a:ext cx="1645584" cy="105064"/>
          </a:xfrm>
          <a:prstGeom prst="rect">
            <a:avLst/>
          </a:prstGeom>
          <a:noFill/>
          <a:ln w="0" cmpd="sng">
            <a:noFill/>
            <a:prstDash val="solid"/>
          </a:ln>
        </p:spPr>
        <p:txBody>
          <a:bodyPr vert="horz" lIns="0" tIns="0" rIns="0" bIns="0" anchor="t"/>
          <a:lstStyle/>
          <a:p>
            <a:pPr marL="0" marR="0" indent="0" algn="l">
              <a:lnSpc>
                <a:spcPts val="794"/>
              </a:lnSpc>
              <a:spcAft>
                <a:spcPts val="0"/>
              </a:spcAft>
            </a:pPr>
            <a:r>
              <a:rPr lang="en-US" sz="794" spc="4">
                <a:solidFill>
                  <a:srgbClr val="233480"/>
                </a:solidFill>
                <a:latin typeface="Tahoma" panose="02020603050405020304" pitchFamily="2"/>
              </a:rPr>
              <a:t>Health Management | Calm Health </a:t>
            </a:r>
          </a:p>
        </p:txBody>
      </p:sp>
      <p:sp>
        <p:nvSpPr>
          <p:cNvPr id="8" name="Text Placeholder 7"/>
          <p:cNvSpPr>
            <a:spLocks noGrp="1"/>
          </p:cNvSpPr>
          <p:nvPr>
            <p:ph type="body" idx="10"/>
          </p:nvPr>
        </p:nvSpPr>
        <p:spPr>
          <a:xfrm>
            <a:off x="403412" y="4167332"/>
            <a:ext cx="6051176" cy="436418"/>
          </a:xfrm>
          <a:prstGeom prst="rect">
            <a:avLst/>
          </a:prstGeom>
          <a:noFill/>
          <a:ln w="0" cmpd="sng">
            <a:noFill/>
            <a:prstDash val="solid"/>
          </a:ln>
        </p:spPr>
        <p:txBody>
          <a:bodyPr vert="horz" lIns="0" tIns="0" rIns="0" bIns="0" anchor="t"/>
          <a:lstStyle/>
          <a:p>
            <a:pPr marL="0" marR="322747" indent="0" algn="l">
              <a:lnSpc>
                <a:spcPts val="1059"/>
              </a:lnSpc>
              <a:spcAft>
                <a:spcPts val="1165"/>
              </a:spcAft>
            </a:pPr>
            <a:r>
              <a:rPr lang="en-US" sz="794" spc="0">
                <a:solidFill>
                  <a:srgbClr val="233480"/>
                </a:solidFill>
                <a:latin typeface="Tahoma" panose="02020603050405020304" pitchFamily="2"/>
              </a:rPr>
              <a:t>The Calm Health app provides programs and tools to help support your mental health and well-being — all at your own pace. As a UnitedHealthcare member, Calm Health is included in your health plan and available at no additional cost.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idx="10"/>
          </p:nvPr>
        </p:nvSpPr>
        <p:spPr>
          <a:xfrm>
            <a:off x="373716" y="4175414"/>
            <a:ext cx="2756647" cy="607291"/>
          </a:xfrm>
          <a:prstGeom prst="rect">
            <a:avLst/>
          </a:prstGeom>
          <a:noFill/>
          <a:ln w="0" cmpd="sng">
            <a:noFill/>
            <a:prstDash val="solid"/>
          </a:ln>
        </p:spPr>
        <p:txBody>
          <a:bodyPr vert="horz" lIns="0" tIns="8890" rIns="0" bIns="0" anchor="t"/>
          <a:lstStyle/>
          <a:p>
            <a:pPr marL="0" marR="0" indent="0" algn="l">
              <a:lnSpc>
                <a:spcPts val="1235"/>
              </a:lnSpc>
              <a:spcAft>
                <a:spcPts val="0"/>
              </a:spcAft>
            </a:pPr>
            <a:r>
              <a:rPr lang="en-US" sz="1103" b="1" spc="-13">
                <a:solidFill>
                  <a:srgbClr val="002577"/>
                </a:solidFill>
                <a:latin typeface="Arial" panose="02020603050405020304" pitchFamily="2"/>
              </a:rPr>
              <a:t>At the gym </a:t>
            </a:r>
          </a:p>
          <a:p>
            <a:pPr marL="0" marR="40343" indent="0" algn="l">
              <a:lnSpc>
                <a:spcPts val="1059"/>
              </a:lnSpc>
              <a:spcBef>
                <a:spcPts val="287"/>
              </a:spcBef>
              <a:spcAft>
                <a:spcPts val="0"/>
              </a:spcAft>
            </a:pPr>
            <a:r>
              <a:rPr lang="en-US" sz="794" spc="0">
                <a:solidFill>
                  <a:srgbClr val="002577"/>
                </a:solidFill>
                <a:latin typeface="Tahoma" panose="02020603050405020304" pitchFamily="2"/>
              </a:rPr>
              <a:t>Choose from our large nationwide network of gym brands and local fitness studios. Use any gym in the network and create a routine just for you. </a:t>
            </a:r>
          </a:p>
        </p:txBody>
      </p:sp>
      <p:sp>
        <p:nvSpPr>
          <p:cNvPr id="11" name="Text Placeholder 10"/>
          <p:cNvSpPr>
            <a:spLocks noGrp="1"/>
          </p:cNvSpPr>
          <p:nvPr>
            <p:ph type="body" idx="10"/>
          </p:nvPr>
        </p:nvSpPr>
        <p:spPr>
          <a:xfrm>
            <a:off x="3525931" y="4175414"/>
            <a:ext cx="2756647" cy="607291"/>
          </a:xfrm>
          <a:prstGeom prst="rect">
            <a:avLst/>
          </a:prstGeom>
          <a:noFill/>
          <a:ln w="0" cmpd="sng">
            <a:noFill/>
            <a:prstDash val="solid"/>
          </a:ln>
        </p:spPr>
        <p:txBody>
          <a:bodyPr vert="horz" lIns="0" tIns="8890" rIns="0" bIns="0" anchor="t"/>
          <a:lstStyle/>
          <a:p>
            <a:pPr marL="0" marR="0" indent="0" algn="l">
              <a:lnSpc>
                <a:spcPts val="1235"/>
              </a:lnSpc>
              <a:spcAft>
                <a:spcPts val="0"/>
              </a:spcAft>
            </a:pPr>
            <a:r>
              <a:rPr lang="en-US" sz="1103" b="1" spc="-9">
                <a:solidFill>
                  <a:srgbClr val="002577"/>
                </a:solidFill>
                <a:latin typeface="Arial" panose="02020603050405020304" pitchFamily="2"/>
              </a:rPr>
              <a:t>At home </a:t>
            </a:r>
          </a:p>
          <a:p>
            <a:pPr marL="0" marR="0" indent="0" algn="l">
              <a:lnSpc>
                <a:spcPts val="1059"/>
              </a:lnSpc>
              <a:spcBef>
                <a:spcPts val="287"/>
              </a:spcBef>
              <a:spcAft>
                <a:spcPts val="0"/>
              </a:spcAft>
            </a:pPr>
            <a:r>
              <a:rPr lang="en-US" sz="794" spc="0">
                <a:solidFill>
                  <a:srgbClr val="002577"/>
                </a:solidFill>
                <a:latin typeface="Tahoma" panose="02020603050405020304" pitchFamily="2"/>
              </a:rPr>
              <a:t>Work out at home with live or on-demand online fitness classes. Try our workout builder to get routines created just for you based on your fitness level and interests. </a:t>
            </a:r>
          </a:p>
        </p:txBody>
      </p:sp>
      <p:sp>
        <p:nvSpPr>
          <p:cNvPr id="12" name="Text Placeholder 11"/>
          <p:cNvSpPr>
            <a:spLocks noGrp="1"/>
          </p:cNvSpPr>
          <p:nvPr>
            <p:ph type="body" idx="10"/>
          </p:nvPr>
        </p:nvSpPr>
        <p:spPr>
          <a:xfrm>
            <a:off x="400610" y="7020791"/>
            <a:ext cx="2918012" cy="346364"/>
          </a:xfrm>
          <a:prstGeom prst="rect">
            <a:avLst/>
          </a:prstGeom>
          <a:noFill/>
          <a:ln w="0" cmpd="sng">
            <a:noFill/>
            <a:prstDash val="solid"/>
          </a:ln>
        </p:spPr>
        <p:txBody>
          <a:bodyPr vert="horz" lIns="0" tIns="13335" rIns="0" bIns="0" anchor="t"/>
          <a:lstStyle/>
          <a:p>
            <a:pPr marL="0" marR="0" indent="0" algn="l">
              <a:lnSpc>
                <a:spcPts val="1147"/>
              </a:lnSpc>
              <a:spcAft>
                <a:spcPts val="0"/>
              </a:spcAft>
            </a:pPr>
            <a:r>
              <a:rPr lang="en-US" sz="1059" b="1" spc="-53">
                <a:solidFill>
                  <a:srgbClr val="002577"/>
                </a:solidFill>
                <a:latin typeface="Arial" panose="02020603050405020304" pitchFamily="2"/>
              </a:rPr>
              <a:t>An enrollment fee may apply. </a:t>
            </a:r>
          </a:p>
          <a:p>
            <a:pPr marL="0" marR="0" indent="0" algn="l">
              <a:lnSpc>
                <a:spcPts val="1147"/>
              </a:lnSpc>
              <a:spcBef>
                <a:spcPts val="287"/>
              </a:spcBef>
              <a:spcAft>
                <a:spcPts val="0"/>
              </a:spcAft>
            </a:pPr>
            <a:r>
              <a:rPr lang="en-US" sz="1059" b="1" spc="-40">
                <a:solidFill>
                  <a:srgbClr val="002577"/>
                </a:solidFill>
                <a:latin typeface="Arial" panose="02020603050405020304" pitchFamily="2"/>
              </a:rPr>
              <a:t>Or get started with a digital-only plan for $10/Mo. </a:t>
            </a:r>
          </a:p>
        </p:txBody>
      </p:sp>
      <p:sp>
        <p:nvSpPr>
          <p:cNvPr id="13" name="Text Placeholder 12"/>
          <p:cNvSpPr>
            <a:spLocks noGrp="1"/>
          </p:cNvSpPr>
          <p:nvPr>
            <p:ph type="body" idx="10"/>
          </p:nvPr>
        </p:nvSpPr>
        <p:spPr>
          <a:xfrm>
            <a:off x="403412" y="5018232"/>
            <a:ext cx="1043268" cy="1795318"/>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93"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34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49">
                <a:solidFill>
                  <a:srgbClr val="002577"/>
                </a:solidFill>
                <a:latin typeface="Arial" panose="02020603050405020304" pitchFamily="2"/>
              </a:rPr>
              <a:t>Classic </a:t>
            </a:r>
          </a:p>
          <a:p>
            <a:pPr marL="0" marR="0" indent="0" algn="l">
              <a:lnSpc>
                <a:spcPts val="1059"/>
              </a:lnSpc>
              <a:spcBef>
                <a:spcPts val="300"/>
              </a:spcBef>
              <a:spcAft>
                <a:spcPts val="0"/>
              </a:spcAft>
            </a:pPr>
            <a:r>
              <a:rPr lang="en-US" sz="794" spc="-18">
                <a:solidFill>
                  <a:srgbClr val="002577"/>
                </a:solidFill>
                <a:latin typeface="Tahoma" panose="02020603050405020304" pitchFamily="2"/>
              </a:rPr>
              <a:t>12,000+ gym locations </a:t>
            </a:r>
          </a:p>
          <a:p>
            <a:pPr marL="0" marR="0" indent="0" algn="l">
              <a:lnSpc>
                <a:spcPts val="2647"/>
              </a:lnSpc>
              <a:spcBef>
                <a:spcPts val="2488"/>
              </a:spcBef>
              <a:spcAft>
                <a:spcPts val="0"/>
              </a:spcAft>
            </a:pPr>
            <a:r>
              <a:rPr lang="en-US" sz="1368" b="1" spc="-84" baseline="30000">
                <a:solidFill>
                  <a:srgbClr val="002577"/>
                </a:solidFill>
                <a:latin typeface="Times New Roman" panose="02020603050405020304" pitchFamily="1"/>
              </a:rPr>
              <a:t>$</a:t>
            </a:r>
            <a:r>
              <a:rPr lang="en-US" sz="2206" b="1" spc="-44">
                <a:solidFill>
                  <a:srgbClr val="002577"/>
                </a:solidFill>
                <a:latin typeface="Times New Roman" panose="02020603050405020304" pitchFamily="1"/>
              </a:rPr>
              <a:t>109 </a:t>
            </a:r>
            <a:r>
              <a:rPr lang="en-US" sz="1853" b="1" spc="-71">
                <a:solidFill>
                  <a:srgbClr val="002577"/>
                </a:solidFill>
                <a:latin typeface="Times New Roman" panose="02020603050405020304" pitchFamily="1"/>
              </a:rPr>
              <a:t>/mo </a:t>
            </a:r>
          </a:p>
          <a:p>
            <a:pPr marL="0" marR="0" indent="0" algn="l">
              <a:lnSpc>
                <a:spcPts val="1235"/>
              </a:lnSpc>
              <a:spcBef>
                <a:spcPts val="185"/>
              </a:spcBef>
              <a:spcAft>
                <a:spcPts val="0"/>
              </a:spcAft>
            </a:pPr>
            <a:r>
              <a:rPr lang="en-US" sz="1103" b="1" spc="-22">
                <a:solidFill>
                  <a:srgbClr val="002577"/>
                </a:solidFill>
                <a:latin typeface="Arial" panose="02020603050405020304" pitchFamily="2"/>
              </a:rPr>
              <a:t>Premium </a:t>
            </a:r>
          </a:p>
          <a:p>
            <a:pPr marL="0" marR="0" indent="0" algn="l">
              <a:lnSpc>
                <a:spcPts val="971"/>
              </a:lnSpc>
              <a:spcBef>
                <a:spcPts val="282"/>
              </a:spcBef>
              <a:spcAft>
                <a:spcPts val="0"/>
              </a:spcAft>
            </a:pPr>
            <a:r>
              <a:rPr lang="en-US" sz="794" spc="0">
                <a:solidFill>
                  <a:srgbClr val="002577"/>
                </a:solidFill>
                <a:latin typeface="Tahoma" panose="02020603050405020304" pitchFamily="2"/>
              </a:rPr>
              <a:t>16,000+ gym and premium locations </a:t>
            </a:r>
          </a:p>
        </p:txBody>
      </p:sp>
      <p:sp>
        <p:nvSpPr>
          <p:cNvPr id="14" name="Text Placeholder 13"/>
          <p:cNvSpPr>
            <a:spLocks noGrp="1"/>
          </p:cNvSpPr>
          <p:nvPr>
            <p:ph type="body" idx="10"/>
          </p:nvPr>
        </p:nvSpPr>
        <p:spPr>
          <a:xfrm>
            <a:off x="2043953" y="5018232"/>
            <a:ext cx="893109" cy="983673"/>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88"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69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18">
                <a:solidFill>
                  <a:srgbClr val="002577"/>
                </a:solidFill>
                <a:latin typeface="Arial" panose="02020603050405020304" pitchFamily="2"/>
              </a:rPr>
              <a:t>Standard </a:t>
            </a:r>
          </a:p>
          <a:p>
            <a:pPr marL="0" marR="0" indent="0" algn="l">
              <a:lnSpc>
                <a:spcPts val="1059"/>
              </a:lnSpc>
              <a:spcBef>
                <a:spcPts val="282"/>
              </a:spcBef>
              <a:spcAft>
                <a:spcPts val="1712"/>
              </a:spcAft>
            </a:pPr>
            <a:r>
              <a:rPr lang="en-US" sz="794" spc="0">
                <a:solidFill>
                  <a:srgbClr val="002577"/>
                </a:solidFill>
                <a:latin typeface="Tahoma" panose="02020603050405020304" pitchFamily="2"/>
              </a:rPr>
              <a:t>14,000+ gym and premium locations </a:t>
            </a:r>
          </a:p>
        </p:txBody>
      </p:sp>
      <p:sp>
        <p:nvSpPr>
          <p:cNvPr id="15" name="Text Placeholder 14"/>
          <p:cNvSpPr>
            <a:spLocks noGrp="1"/>
          </p:cNvSpPr>
          <p:nvPr>
            <p:ph type="body" idx="10"/>
          </p:nvPr>
        </p:nvSpPr>
        <p:spPr>
          <a:xfrm>
            <a:off x="2043953" y="6001905"/>
            <a:ext cx="893109" cy="340591"/>
          </a:xfrm>
          <a:prstGeom prst="rect">
            <a:avLst/>
          </a:prstGeom>
          <a:noFill/>
          <a:ln w="0" cmpd="sng">
            <a:noFill/>
            <a:prstDash val="solid"/>
          </a:ln>
        </p:spPr>
        <p:txBody>
          <a:bodyPr vert="horz" lIns="0" tIns="0" rIns="0" bIns="0" anchor="t"/>
          <a:lstStyle/>
          <a:p>
            <a:pPr marL="0" marR="0" indent="0" algn="l">
              <a:lnSpc>
                <a:spcPts val="2471"/>
              </a:lnSpc>
              <a:spcAft>
                <a:spcPts val="79"/>
              </a:spcAft>
            </a:pPr>
            <a:r>
              <a:rPr lang="en-US" sz="1368" b="1" spc="-194" baseline="30000">
                <a:solidFill>
                  <a:srgbClr val="002577"/>
                </a:solidFill>
                <a:latin typeface="Times New Roman" panose="02020603050405020304" pitchFamily="1"/>
              </a:rPr>
              <a:t>$</a:t>
            </a:r>
            <a:r>
              <a:rPr lang="en-US" sz="2206" b="1" spc="-106">
                <a:solidFill>
                  <a:srgbClr val="002577"/>
                </a:solidFill>
                <a:latin typeface="Times New Roman" panose="02020603050405020304" pitchFamily="1"/>
              </a:rPr>
              <a:t>159 </a:t>
            </a:r>
            <a:r>
              <a:rPr lang="en-US" sz="1853" b="1" spc="-163">
                <a:solidFill>
                  <a:srgbClr val="002577"/>
                </a:solidFill>
                <a:latin typeface="Times New Roman" panose="02020603050405020304" pitchFamily="1"/>
              </a:rPr>
              <a:t>/mo </a:t>
            </a:r>
          </a:p>
        </p:txBody>
      </p:sp>
      <p:sp>
        <p:nvSpPr>
          <p:cNvPr id="16" name="Text Placeholder 15"/>
          <p:cNvSpPr>
            <a:spLocks noGrp="1"/>
          </p:cNvSpPr>
          <p:nvPr>
            <p:ph type="body" idx="10"/>
          </p:nvPr>
        </p:nvSpPr>
        <p:spPr>
          <a:xfrm>
            <a:off x="2043953" y="6342495"/>
            <a:ext cx="893109" cy="471055"/>
          </a:xfrm>
          <a:prstGeom prst="rect">
            <a:avLst/>
          </a:prstGeom>
          <a:noFill/>
          <a:ln w="0" cmpd="sng">
            <a:noFill/>
            <a:prstDash val="solid"/>
          </a:ln>
        </p:spPr>
        <p:txBody>
          <a:bodyPr vert="horz" lIns="0" tIns="5715" rIns="0" bIns="0" anchor="t"/>
          <a:lstStyle/>
          <a:p>
            <a:pPr marL="0" marR="0" indent="0" algn="l">
              <a:lnSpc>
                <a:spcPts val="1235"/>
              </a:lnSpc>
              <a:spcAft>
                <a:spcPts val="0"/>
              </a:spcAft>
            </a:pPr>
            <a:r>
              <a:rPr lang="en-US" sz="1103" b="1" spc="-22">
                <a:solidFill>
                  <a:srgbClr val="002577"/>
                </a:solidFill>
                <a:latin typeface="Arial" panose="02020603050405020304" pitchFamily="2"/>
              </a:rPr>
              <a:t>Elite </a:t>
            </a:r>
          </a:p>
          <a:p>
            <a:pPr marL="0" marR="0" indent="0" algn="l">
              <a:lnSpc>
                <a:spcPts val="971"/>
              </a:lnSpc>
              <a:spcBef>
                <a:spcPts val="282"/>
              </a:spcBef>
              <a:spcAft>
                <a:spcPts val="0"/>
              </a:spcAft>
            </a:pPr>
            <a:r>
              <a:rPr lang="en-US" sz="794" spc="0">
                <a:solidFill>
                  <a:srgbClr val="002577"/>
                </a:solidFill>
                <a:latin typeface="Tahoma" panose="02020603050405020304" pitchFamily="2"/>
              </a:rPr>
              <a:t>20,000+ gym and premium locations </a:t>
            </a:r>
          </a:p>
        </p:txBody>
      </p:sp>
      <p:sp>
        <p:nvSpPr>
          <p:cNvPr id="19" name="Text Placeholder 18"/>
          <p:cNvSpPr>
            <a:spLocks noGrp="1"/>
          </p:cNvSpPr>
          <p:nvPr>
            <p:ph type="body" idx="10"/>
          </p:nvPr>
        </p:nvSpPr>
        <p:spPr>
          <a:xfrm>
            <a:off x="3542180" y="6179705"/>
            <a:ext cx="2915210" cy="1030432"/>
          </a:xfrm>
          <a:prstGeom prst="rect">
            <a:avLst/>
          </a:prstGeom>
          <a:noFill/>
          <a:ln w="0" cmpd="sng">
            <a:noFill/>
            <a:prstDash val="solid"/>
          </a:ln>
        </p:spPr>
        <p:txBody>
          <a:bodyPr vert="horz" lIns="0" tIns="13335" rIns="0" bIns="0" anchor="t"/>
          <a:lstStyle/>
          <a:p>
            <a:pPr marL="201717" marR="0" indent="0" algn="l">
              <a:lnSpc>
                <a:spcPts val="1324"/>
              </a:lnSpc>
              <a:spcAft>
                <a:spcPts val="0"/>
              </a:spcAft>
            </a:pPr>
            <a:r>
              <a:rPr lang="en-US" sz="1235" b="1" spc="-40">
                <a:solidFill>
                  <a:srgbClr val="002577"/>
                </a:solidFill>
                <a:latin typeface="Arial" panose="02020603050405020304" pitchFamily="2"/>
              </a:rPr>
              <a:t>To get started: </a:t>
            </a:r>
          </a:p>
          <a:p>
            <a:pPr marL="201717" marR="0" indent="80687" algn="l">
              <a:lnSpc>
                <a:spcPts val="1059"/>
              </a:lnSpc>
              <a:spcBef>
                <a:spcPts val="190"/>
              </a:spcBef>
              <a:spcAft>
                <a:spcPts val="0"/>
              </a:spcAft>
              <a:buFont typeface="Tahoma"/>
              <a:buAutoNum type="arabicPeriod"/>
            </a:pPr>
            <a:r>
              <a:rPr lang="en-US" sz="794" spc="-9">
                <a:solidFill>
                  <a:srgbClr val="002577"/>
                </a:solidFill>
                <a:latin typeface="Tahoma" panose="02020603050405020304" pitchFamily="2"/>
              </a:rPr>
              <a:t>Scan this code to download the </a:t>
            </a:r>
            <a:r>
              <a:rPr lang="en-US" sz="794" b="1" spc="-9">
                <a:solidFill>
                  <a:srgbClr val="002577"/>
                </a:solidFill>
                <a:latin typeface="Arial" panose="02020603050405020304" pitchFamily="2"/>
              </a:rPr>
              <a:t>UnitedHealthcare</a:t>
            </a:r>
            <a:r>
              <a:rPr lang="en-US" sz="794" b="1" spc="-9" baseline="30000">
                <a:solidFill>
                  <a:srgbClr val="002577"/>
                </a:solidFill>
                <a:latin typeface="Arial" panose="02020603050405020304" pitchFamily="2"/>
              </a:rPr>
              <a:t>®</a:t>
            </a:r>
            <a:r>
              <a:rPr lang="en-US" sz="794" b="1" spc="-9">
                <a:solidFill>
                  <a:srgbClr val="002577"/>
                </a:solidFill>
                <a:latin typeface="Arial" panose="02020603050405020304" pitchFamily="2"/>
              </a:rPr>
              <a:t> app </a:t>
            </a:r>
          </a:p>
          <a:p>
            <a:pPr marL="201717" marR="0" indent="80687" algn="l">
              <a:lnSpc>
                <a:spcPts val="1059"/>
              </a:lnSpc>
              <a:spcBef>
                <a:spcPts val="216"/>
              </a:spcBef>
              <a:spcAft>
                <a:spcPts val="0"/>
              </a:spcAft>
              <a:buFont typeface="Tahoma"/>
              <a:buAutoNum type="arabicPeriod"/>
            </a:pPr>
            <a:r>
              <a:rPr lang="en-US" sz="794" spc="4">
                <a:solidFill>
                  <a:srgbClr val="002577"/>
                </a:solidFill>
                <a:latin typeface="Tahoma" panose="02020603050405020304" pitchFamily="2"/>
              </a:rPr>
              <a:t>Sign in or register </a:t>
            </a:r>
          </a:p>
          <a:p>
            <a:pPr marL="201717" marR="0" indent="80687" algn="l">
              <a:lnSpc>
                <a:spcPts val="1059"/>
              </a:lnSpc>
              <a:spcBef>
                <a:spcPts val="243"/>
              </a:spcBef>
              <a:spcAft>
                <a:spcPts val="0"/>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UHC Rewards </a:t>
            </a:r>
          </a:p>
          <a:p>
            <a:pPr marL="201717" marR="0" indent="80687" algn="l">
              <a:lnSpc>
                <a:spcPts val="1059"/>
              </a:lnSpc>
              <a:spcBef>
                <a:spcPts val="212"/>
              </a:spcBef>
              <a:spcAft>
                <a:spcPts val="1496"/>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Redeem rewards </a:t>
            </a:r>
            <a:r>
              <a:rPr lang="en-US" sz="794" spc="4">
                <a:solidFill>
                  <a:srgbClr val="002577"/>
                </a:solidFill>
                <a:latin typeface="Tahoma" panose="02020603050405020304" pitchFamily="2"/>
              </a:rPr>
              <a:t>to access One Pass Select </a:t>
            </a:r>
          </a:p>
        </p:txBody>
      </p:sp>
      <p:sp>
        <p:nvSpPr>
          <p:cNvPr id="20" name="Text Placeholder 19"/>
          <p:cNvSpPr>
            <a:spLocks noGrp="1"/>
          </p:cNvSpPr>
          <p:nvPr>
            <p:ph type="body" idx="10"/>
          </p:nvPr>
        </p:nvSpPr>
        <p:spPr>
          <a:xfrm>
            <a:off x="373717" y="7367155"/>
            <a:ext cx="6097681" cy="1384300"/>
          </a:xfrm>
          <a:prstGeom prst="rect">
            <a:avLst/>
          </a:prstGeom>
          <a:noFill/>
          <a:ln w="0" cmpd="sng">
            <a:noFill/>
            <a:prstDash val="solid"/>
          </a:ln>
        </p:spPr>
        <p:txBody>
          <a:bodyPr vert="horz" lIns="0" tIns="368935" rIns="0" bIns="0" anchor="t"/>
          <a:lstStyle/>
          <a:p>
            <a:pPr marL="0" marR="40343" indent="0" algn="l">
              <a:lnSpc>
                <a:spcPts val="618"/>
              </a:lnSpc>
              <a:spcAft>
                <a:spcPts val="0"/>
              </a:spcAft>
            </a:pPr>
            <a:r>
              <a:rPr lang="en-US" sz="529" spc="0">
                <a:solidFill>
                  <a:srgbClr val="5A5A5A"/>
                </a:solidFill>
                <a:latin typeface="Arial Narrow" panose="02020603050405020304" pitchFamily="2"/>
              </a:rPr>
              <a:t>One Pass Select is a voluntary program featuring a subscription based nationwide gym network, digital fitness and grocery delivery service. The information provided under this program is for general informational purposes only and is not intended to be nor should be construed as medical advice. Individuals should consult an appropriate health care professional before beginning any exercise program and/or to determine what may be right for them. Purchasing discounted gym and fitness studio memberships, digital fitness or grocery delivery services may have tax implications. Employers and individuals should consult an appropriate tax professional to determine if they have any tax obligations with respect to the purchase of these discounted memberships or services under this program, as applicable. One Pass Select is a program offered by Optum. Subscription costs are payable to Optum. </a:t>
            </a:r>
          </a:p>
          <a:p>
            <a:pPr marL="0" marR="0" indent="0" algn="l">
              <a:lnSpc>
                <a:spcPts val="618"/>
              </a:lnSpc>
              <a:spcBef>
                <a:spcPts val="181"/>
              </a:spcBef>
              <a:spcAft>
                <a:spcPts val="0"/>
              </a:spcAft>
            </a:pPr>
            <a:r>
              <a:rPr lang="en-US" sz="529" spc="0">
                <a:solidFill>
                  <a:srgbClr val="5A5A5A"/>
                </a:solidFill>
                <a:latin typeface="Arial Narrow" panose="02020603050405020304" pitchFamily="2"/>
              </a:rPr>
              <a:t>Insurance coverage provided by or through UnitedHealthcare Insurance Company or its affiliates. </a:t>
            </a:r>
          </a:p>
          <a:p>
            <a:pPr marL="0" marR="40343" indent="0" algn="l">
              <a:lnSpc>
                <a:spcPts val="618"/>
              </a:lnSpc>
              <a:spcBef>
                <a:spcPts val="194"/>
              </a:spcBef>
              <a:spcAft>
                <a:spcPts val="0"/>
              </a:spcAft>
            </a:pPr>
            <a:r>
              <a:rPr lang="en-US" sz="529" spc="0">
                <a:solidFill>
                  <a:srgbClr val="5A5A5A"/>
                </a:solidFill>
                <a:latin typeface="Arial Narrow" panose="02020603050405020304" pitchFamily="2"/>
              </a:rPr>
              <a:t>UnitedHealthcare Rewards is a voluntary program. The information provided under this program is for general informational purposes only and is not intended to be nor should be construed as medical advice. You should consult an appropriate health care professional before beginning any exercise program and/or to determine what may be right for you. Receiving an activity tracker, certain credits and/or rewards and/or purchasing an activity tracker with earnings may have tax implications. You should consult with an appropriate tax professional to determine if you have any tax obligations under this program, as applicable. If anyfraudulent activity is detected (e.g., misrepresented physical activity), you may be suspended and/or terminated from the program. If you are unable to meet a standard related to health factor to receive a reward under this program, you might qualify for an opportunity to receive the reward by different means. You may call us toll-free at 1-866-230-2505 or at the number on your health plan ID card, and we will work with you (and, if necessary, your doctor) to find another way for you to earn the same reward. Rewards may be limited due to incentive limits under applicable law. Components subject to change. This program is not available for fully insured members in Hawaii, Vermont and Puerto Rico nor available to level funded members in District of Columbia, Hawaii, Vermont and Puerto Rico. </a:t>
            </a:r>
          </a:p>
          <a:p>
            <a:pPr marL="0" marR="0" indent="0" algn="l">
              <a:lnSpc>
                <a:spcPts val="618"/>
              </a:lnSpc>
              <a:spcBef>
                <a:spcPts val="181"/>
              </a:spcBef>
              <a:spcAft>
                <a:spcPts val="0"/>
              </a:spcAft>
            </a:pPr>
            <a:r>
              <a:rPr lang="en-US" sz="529" spc="-4">
                <a:solidFill>
                  <a:srgbClr val="5A5A5A"/>
                </a:solidFill>
                <a:latin typeface="Arial Narrow" panose="02020603050405020304" pitchFamily="2"/>
              </a:rPr>
              <a:t>© 2024 United HealthCare Services, Inc. All Rights Reserved. WF14694663 328070A-092024 OHC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567295"/>
            <a:ext cx="3203201" cy="1275773"/>
          </a:xfrm>
          <a:prstGeom prst="rect">
            <a:avLst/>
          </a:prstGeom>
          <a:noFill/>
          <a:ln w="0" cmpd="sng">
            <a:noFill/>
            <a:prstDash val="solid"/>
          </a:ln>
        </p:spPr>
        <p:txBody>
          <a:bodyPr vert="horz" lIns="0" tIns="31750" rIns="0" bIns="0" anchor="t"/>
          <a:lstStyle/>
          <a:p>
            <a:pPr marL="0" marR="0" indent="0" algn="l">
              <a:lnSpc>
                <a:spcPts val="3177"/>
              </a:lnSpc>
              <a:spcAft>
                <a:spcPts val="0"/>
              </a:spcAft>
            </a:pPr>
            <a:r>
              <a:rPr lang="en-US" sz="2956" b="1" spc="-88">
                <a:solidFill>
                  <a:srgbClr val="FFFFFF"/>
                </a:solidFill>
                <a:latin typeface="Times New Roman" panose="02020603050405020304" pitchFamily="1"/>
              </a:rPr>
              <a:t>Visit with a provider 24/7 — whenever, wherever </a:t>
            </a:r>
          </a:p>
        </p:txBody>
      </p:sp>
      <p:sp>
        <p:nvSpPr>
          <p:cNvPr id="5" name="Text Placeholder 4"/>
          <p:cNvSpPr>
            <a:spLocks noGrp="1"/>
          </p:cNvSpPr>
          <p:nvPr>
            <p:ph type="body" idx="10"/>
          </p:nvPr>
        </p:nvSpPr>
        <p:spPr>
          <a:xfrm>
            <a:off x="403412" y="3100532"/>
            <a:ext cx="3060326" cy="574386"/>
          </a:xfrm>
          <a:prstGeom prst="rect">
            <a:avLst/>
          </a:prstGeom>
          <a:noFill/>
          <a:ln w="0" cmpd="sng">
            <a:noFill/>
            <a:prstDash val="solid"/>
          </a:ln>
        </p:spPr>
        <p:txBody>
          <a:bodyPr vert="horz" lIns="0" tIns="0" rIns="0" bIns="0" anchor="t"/>
          <a:lstStyle/>
          <a:p>
            <a:pPr marL="0" marR="0" indent="0" algn="l">
              <a:lnSpc>
                <a:spcPts val="1412"/>
              </a:lnSpc>
              <a:spcAft>
                <a:spcPts val="251"/>
              </a:spcAft>
            </a:pPr>
            <a:r>
              <a:rPr lang="en-US" sz="1059" spc="-9">
                <a:solidFill>
                  <a:srgbClr val="FFFFFF"/>
                </a:solidFill>
                <a:latin typeface="Tahoma" panose="02020603050405020304" pitchFamily="2"/>
              </a:rPr>
              <a:t>With 24/7 Virtual Visits, you can connect to a provider by phone or video</a:t>
            </a:r>
            <a:r>
              <a:rPr lang="en-US" sz="1059" spc="-9" baseline="30000">
                <a:solidFill>
                  <a:srgbClr val="FFFFFF"/>
                </a:solidFill>
                <a:latin typeface="Tahoma" panose="02020603050405020304" pitchFamily="2"/>
              </a:rPr>
              <a:t>1</a:t>
            </a:r>
            <a:r>
              <a:rPr lang="en-US" sz="1059" spc="-9">
                <a:solidFill>
                  <a:srgbClr val="FFFFFF"/>
                </a:solidFill>
                <a:latin typeface="Tahoma" panose="02020603050405020304" pitchFamily="2"/>
              </a:rPr>
              <a:t> through </a:t>
            </a:r>
            <a:r>
              <a:rPr lang="en-US" sz="1103" b="1" u="sng" spc="-9">
                <a:solidFill>
                  <a:srgbClr val="0000FF"/>
                </a:solidFill>
                <a:latin typeface="Arial" panose="02020603050405020304" pitchFamily="2"/>
              </a:rPr>
              <a:t>myuhc.com</a:t>
            </a:r>
            <a:r>
              <a:rPr lang="en-US" sz="1103" b="1" spc="-9" baseline="30000">
                <a:solidFill>
                  <a:srgbClr val="FFFFFF"/>
                </a:solidFill>
                <a:latin typeface="Arial" panose="02020603050405020304" pitchFamily="2"/>
              </a:rPr>
              <a:t>®</a:t>
            </a:r>
            <a:r>
              <a:rPr lang="en-US" sz="1059" spc="-9">
                <a:solidFill>
                  <a:srgbClr val="FFFFFF"/>
                </a:solidFill>
                <a:latin typeface="Tahoma" panose="02020603050405020304" pitchFamily="2"/>
              </a:rPr>
              <a:t>or the UnitedHealthcare</a:t>
            </a:r>
            <a:r>
              <a:rPr lang="en-US" sz="1059" spc="-9" baseline="30000">
                <a:solidFill>
                  <a:srgbClr val="FFFFFF"/>
                </a:solidFill>
                <a:latin typeface="Tahoma" panose="02020603050405020304" pitchFamily="2"/>
              </a:rPr>
              <a:t>®</a:t>
            </a:r>
            <a:r>
              <a:rPr lang="en-US" sz="1059" spc="-9">
                <a:solidFill>
                  <a:srgbClr val="FFFFFF"/>
                </a:solidFill>
                <a:latin typeface="Tahoma" panose="02020603050405020304" pitchFamily="2"/>
              </a:rPr>
              <a:t> app </a:t>
            </a:r>
          </a:p>
        </p:txBody>
      </p:sp>
      <p:sp>
        <p:nvSpPr>
          <p:cNvPr id="6" name="Text Placeholder 5"/>
          <p:cNvSpPr>
            <a:spLocks noGrp="1"/>
          </p:cNvSpPr>
          <p:nvPr>
            <p:ph type="body" idx="10"/>
          </p:nvPr>
        </p:nvSpPr>
        <p:spPr>
          <a:xfrm>
            <a:off x="400610" y="4175414"/>
            <a:ext cx="3832412" cy="389659"/>
          </a:xfrm>
          <a:prstGeom prst="rect">
            <a:avLst/>
          </a:prstGeom>
          <a:noFill/>
          <a:ln w="0" cmpd="sng">
            <a:noFill/>
            <a:prstDash val="solid"/>
          </a:ln>
        </p:spPr>
        <p:txBody>
          <a:bodyPr vert="horz" lIns="0" tIns="14605" rIns="0" bIns="0" anchor="t"/>
          <a:lstStyle/>
          <a:p>
            <a:pPr marL="0" marR="0" indent="0" algn="l">
              <a:lnSpc>
                <a:spcPts val="1941"/>
              </a:lnSpc>
              <a:spcAft>
                <a:spcPts val="962"/>
              </a:spcAft>
            </a:pPr>
            <a:r>
              <a:rPr lang="en-US" sz="1765" b="1" spc="-53">
                <a:solidFill>
                  <a:srgbClr val="233480"/>
                </a:solidFill>
                <a:latin typeface="Times New Roman" panose="02020603050405020304" pitchFamily="1"/>
              </a:rPr>
              <a:t>Another way to get care </a:t>
            </a:r>
          </a:p>
        </p:txBody>
      </p:sp>
      <p:sp>
        <p:nvSpPr>
          <p:cNvPr id="7" name="Text Placeholder 6"/>
          <p:cNvSpPr>
            <a:spLocks noGrp="1"/>
          </p:cNvSpPr>
          <p:nvPr>
            <p:ph type="body" idx="10"/>
          </p:nvPr>
        </p:nvSpPr>
        <p:spPr>
          <a:xfrm>
            <a:off x="400610" y="4565073"/>
            <a:ext cx="3832412" cy="1988127"/>
          </a:xfrm>
          <a:prstGeom prst="rect">
            <a:avLst/>
          </a:prstGeom>
          <a:noFill/>
          <a:ln w="0" cmpd="sng">
            <a:noFill/>
            <a:prstDash val="solid"/>
          </a:ln>
        </p:spPr>
        <p:txBody>
          <a:bodyPr vert="horz" lIns="0" tIns="0" rIns="0" bIns="0" anchor="t"/>
          <a:lstStyle/>
          <a:p>
            <a:pPr marL="0" marR="201717" indent="0" algn="just">
              <a:lnSpc>
                <a:spcPts val="1147"/>
              </a:lnSpc>
              <a:spcAft>
                <a:spcPts val="0"/>
              </a:spcAft>
            </a:pPr>
            <a:r>
              <a:rPr lang="en-US" sz="838" spc="0">
                <a:solidFill>
                  <a:srgbClr val="233480"/>
                </a:solidFill>
                <a:latin typeface="Tahoma" panose="02020603050405020304" pitchFamily="2"/>
              </a:rPr>
              <a:t>Providers can treat a wide range of health conditions — including many of the same conditions as an emergency room (ER) or urgent care — and may even prescribe medications,</a:t>
            </a:r>
            <a:r>
              <a:rPr lang="en-US" sz="838" spc="0" baseline="30000">
                <a:solidFill>
                  <a:srgbClr val="233480"/>
                </a:solidFill>
                <a:latin typeface="Tahoma" panose="02020603050405020304" pitchFamily="2"/>
              </a:rPr>
              <a:t>2</a:t>
            </a:r>
            <a:r>
              <a:rPr lang="en-US" sz="838" spc="0">
                <a:solidFill>
                  <a:srgbClr val="233480"/>
                </a:solidFill>
                <a:latin typeface="Tahoma" panose="02020603050405020304" pitchFamily="2"/>
              </a:rPr>
              <a:t> if needed. </a:t>
            </a:r>
            <a:r>
              <a:rPr lang="en-US" sz="838" b="1" spc="0">
                <a:solidFill>
                  <a:srgbClr val="233480"/>
                </a:solidFill>
                <a:latin typeface="Arial" panose="02020603050405020304" pitchFamily="2"/>
              </a:rPr>
              <a:t>With a UnitedHealthcare plan, your cost for a 24/7 Virtual Visit is usually $54 or less.</a:t>
            </a:r>
            <a:r>
              <a:rPr lang="en-US" sz="838" b="1" spc="0" baseline="30000">
                <a:solidFill>
                  <a:srgbClr val="233480"/>
                </a:solidFill>
                <a:latin typeface="Arial" panose="02020603050405020304" pitchFamily="2"/>
              </a:rPr>
              <a:t>3</a:t>
            </a:r>
            <a:r>
              <a:rPr lang="en-US" sz="100" b="1" spc="0">
                <a:solidFill>
                  <a:srgbClr val="233480"/>
                </a:solidFill>
                <a:latin typeface="Arial" panose="02020603050405020304" pitchFamily="2"/>
              </a:rPr>
              <a:t> </a:t>
            </a:r>
          </a:p>
          <a:p>
            <a:pPr marL="0" marR="806867" indent="0" algn="just">
              <a:lnSpc>
                <a:spcPts val="1412"/>
              </a:lnSpc>
              <a:spcBef>
                <a:spcPts val="1257"/>
              </a:spcBef>
              <a:spcAft>
                <a:spcPts val="0"/>
              </a:spcAft>
            </a:pPr>
            <a:r>
              <a:rPr lang="en-US" sz="1103" b="1" spc="-18">
                <a:solidFill>
                  <a:srgbClr val="233480"/>
                </a:solidFill>
                <a:latin typeface="Arial" panose="02020603050405020304" pitchFamily="2"/>
              </a:rPr>
              <a:t>Consider 24/7 Virtual Visits for these common conditions and more </a:t>
            </a:r>
          </a:p>
          <a:p>
            <a:pPr marL="40343" marR="0" indent="80687" algn="l">
              <a:lnSpc>
                <a:spcPts val="971"/>
              </a:lnSpc>
              <a:spcBef>
                <a:spcPts val="525"/>
              </a:spcBef>
              <a:spcAft>
                <a:spcPts val="0"/>
              </a:spcAft>
              <a:buFont typeface="Symbol"/>
              <a:buChar char="·"/>
              <a:tabLst>
                <a:tab pos="1331330" algn="l"/>
                <a:tab pos="2662660" algn="l"/>
              </a:tabLst>
            </a:pPr>
            <a:r>
              <a:rPr lang="en-US" sz="838" spc="0">
                <a:solidFill>
                  <a:srgbClr val="233480"/>
                </a:solidFill>
                <a:latin typeface="Tahoma" panose="02020603050405020304" pitchFamily="2"/>
              </a:rPr>
              <a:t>Cough • Fatigue/weakness • Congestion/sinus pain </a:t>
            </a:r>
          </a:p>
          <a:p>
            <a:pPr marL="40343" marR="0" indent="80687" algn="l">
              <a:lnSpc>
                <a:spcPts val="1059"/>
              </a:lnSpc>
              <a:spcBef>
                <a:spcPts val="344"/>
              </a:spcBef>
              <a:spcAft>
                <a:spcPts val="0"/>
              </a:spcAft>
              <a:buFont typeface="Symbol"/>
              <a:buChar char="·"/>
              <a:tabLst>
                <a:tab pos="1331330" algn="l"/>
                <a:tab pos="2662660" algn="l"/>
              </a:tabLst>
            </a:pPr>
            <a:r>
              <a:rPr lang="en-US" sz="838" spc="0">
                <a:solidFill>
                  <a:srgbClr val="233480"/>
                </a:solidFill>
                <a:latin typeface="Tahoma" panose="02020603050405020304" pitchFamily="2"/>
              </a:rPr>
              <a:t>Headache • Nasal discharge • Fever </a:t>
            </a:r>
          </a:p>
          <a:p>
            <a:pPr marL="40343" marR="0" indent="80687" algn="l">
              <a:lnSpc>
                <a:spcPts val="971"/>
              </a:lnSpc>
              <a:spcBef>
                <a:spcPts val="326"/>
              </a:spcBef>
              <a:spcAft>
                <a:spcPts val="2307"/>
              </a:spcAft>
              <a:buFont typeface="Symbol"/>
              <a:buChar char="·"/>
              <a:tabLst>
                <a:tab pos="1331330" algn="l"/>
                <a:tab pos="2662660" algn="l"/>
              </a:tabLst>
            </a:pPr>
            <a:r>
              <a:rPr lang="en-US" sz="838" spc="0">
                <a:solidFill>
                  <a:srgbClr val="233480"/>
                </a:solidFill>
                <a:latin typeface="Tahoma" panose="02020603050405020304" pitchFamily="2"/>
              </a:rPr>
              <a:t>Sore throat • Difficulty sleeping • Loss of appetite </a:t>
            </a:r>
          </a:p>
        </p:txBody>
      </p:sp>
      <p:sp>
        <p:nvSpPr>
          <p:cNvPr id="8" name="Text Placeholder 7"/>
          <p:cNvSpPr>
            <a:spLocks noGrp="1"/>
          </p:cNvSpPr>
          <p:nvPr>
            <p:ph type="body" idx="10"/>
          </p:nvPr>
        </p:nvSpPr>
        <p:spPr>
          <a:xfrm>
            <a:off x="4537262" y="4217555"/>
            <a:ext cx="1920128" cy="2224809"/>
          </a:xfrm>
          <a:prstGeom prst="rect">
            <a:avLst/>
          </a:prstGeom>
          <a:solidFill>
            <a:srgbClr val="D2ECF2"/>
          </a:solidFill>
          <a:ln w="0" cmpd="sng">
            <a:noFill/>
            <a:prstDash val="solid"/>
          </a:ln>
        </p:spPr>
        <p:txBody>
          <a:bodyPr vert="horz" lIns="0" tIns="99060" rIns="0" bIns="0" anchor="t">
            <a:normAutofit fontScale="90000"/>
          </a:bodyPr>
          <a:lstStyle/>
          <a:p>
            <a:pPr marL="161373" marR="0" indent="0" algn="l">
              <a:lnSpc>
                <a:spcPts val="6265"/>
              </a:lnSpc>
              <a:spcAft>
                <a:spcPts val="0"/>
              </a:spcAft>
            </a:pPr>
            <a:r>
              <a:rPr lang="en-US" sz="3750" b="1" spc="-216" baseline="30000">
                <a:solidFill>
                  <a:srgbClr val="233480"/>
                </a:solidFill>
                <a:latin typeface="Times New Roman" panose="02020603050405020304" pitchFamily="1"/>
              </a:rPr>
              <a:t>$</a:t>
            </a:r>
            <a:r>
              <a:rPr lang="en-US" sz="5559" b="1" spc="-115">
                <a:solidFill>
                  <a:srgbClr val="233480"/>
                </a:solidFill>
                <a:latin typeface="Times New Roman" panose="02020603050405020304" pitchFamily="1"/>
              </a:rPr>
              <a:t>54 </a:t>
            </a:r>
            <a:r>
              <a:rPr lang="en-US" sz="1765" b="1" spc="-180">
                <a:solidFill>
                  <a:srgbClr val="233480"/>
                </a:solidFill>
                <a:latin typeface="Times New Roman" panose="02020603050405020304" pitchFamily="1"/>
              </a:rPr>
              <a:t>or less </a:t>
            </a:r>
          </a:p>
          <a:p>
            <a:pPr marL="161373" marR="322747" indent="0" algn="l">
              <a:lnSpc>
                <a:spcPts val="1412"/>
              </a:lnSpc>
              <a:spcBef>
                <a:spcPts val="0"/>
              </a:spcBef>
              <a:spcAft>
                <a:spcPts val="1791"/>
              </a:spcAft>
            </a:pPr>
            <a:r>
              <a:rPr lang="en-US" sz="971" spc="0">
                <a:solidFill>
                  <a:srgbClr val="233480"/>
                </a:solidFill>
                <a:latin typeface="Tahoma" panose="02020603050405020304" pitchFamily="2"/>
              </a:rPr>
              <a:t>An estimated 25% of ER visits could be treated with a 24/7 Virtual Visit — bringing a potential $2,000</a:t>
            </a:r>
            <a:r>
              <a:rPr lang="en-US" sz="971" spc="0" baseline="30000">
                <a:solidFill>
                  <a:srgbClr val="233480"/>
                </a:solidFill>
                <a:latin typeface="Tahoma" panose="02020603050405020304" pitchFamily="2"/>
              </a:rPr>
              <a:t>4</a:t>
            </a:r>
            <a:r>
              <a:rPr lang="en-US" sz="971" spc="0">
                <a:solidFill>
                  <a:srgbClr val="233480"/>
                </a:solidFill>
                <a:latin typeface="Tahoma" panose="02020603050405020304" pitchFamily="2"/>
              </a:rPr>
              <a:t> cost down to $54 or less </a:t>
            </a:r>
          </a:p>
        </p:txBody>
      </p:sp>
      <p:sp>
        <p:nvSpPr>
          <p:cNvPr id="11" name="Text Placeholder 10"/>
          <p:cNvSpPr>
            <a:spLocks noGrp="1"/>
          </p:cNvSpPr>
          <p:nvPr>
            <p:ph type="body" idx="10"/>
          </p:nvPr>
        </p:nvSpPr>
        <p:spPr>
          <a:xfrm>
            <a:off x="406213" y="6711373"/>
            <a:ext cx="922244" cy="232641"/>
          </a:xfrm>
          <a:prstGeom prst="rect">
            <a:avLst/>
          </a:prstGeom>
          <a:noFill/>
          <a:ln w="0" cmpd="sng">
            <a:noFill/>
            <a:prstDash val="solid"/>
          </a:ln>
        </p:spPr>
        <p:txBody>
          <a:bodyPr vert="horz" lIns="0" tIns="10795" rIns="0" bIns="0" anchor="t"/>
          <a:lstStyle/>
          <a:p>
            <a:pPr marL="0" marR="0" indent="0" algn="l">
              <a:lnSpc>
                <a:spcPts val="1677"/>
              </a:lnSpc>
              <a:spcAft>
                <a:spcPts val="0"/>
              </a:spcAft>
            </a:pPr>
            <a:r>
              <a:rPr lang="en-US" sz="1544" b="1" spc="-75">
                <a:solidFill>
                  <a:srgbClr val="FFFFFF"/>
                </a:solidFill>
                <a:latin typeface="Times New Roman" panose="02020603050405020304" pitchFamily="1"/>
              </a:rPr>
              <a:t>Get started </a:t>
            </a:r>
          </a:p>
        </p:txBody>
      </p:sp>
      <p:sp>
        <p:nvSpPr>
          <p:cNvPr id="12" name="Text Placeholder 11"/>
          <p:cNvSpPr>
            <a:spLocks noGrp="1"/>
          </p:cNvSpPr>
          <p:nvPr>
            <p:ph type="body" idx="10"/>
          </p:nvPr>
        </p:nvSpPr>
        <p:spPr>
          <a:xfrm>
            <a:off x="1769409" y="6553200"/>
            <a:ext cx="3523129" cy="909205"/>
          </a:xfrm>
          <a:prstGeom prst="rect">
            <a:avLst/>
          </a:prstGeom>
          <a:noFill/>
          <a:ln w="0" cmpd="sng">
            <a:noFill/>
            <a:prstDash val="solid"/>
          </a:ln>
        </p:spPr>
        <p:txBody>
          <a:bodyPr vert="horz" lIns="0" tIns="152400" rIns="0" bIns="0" anchor="t"/>
          <a:lstStyle/>
          <a:p>
            <a:pPr marL="0" marR="0" indent="0" algn="just">
              <a:lnSpc>
                <a:spcPts val="1147"/>
              </a:lnSpc>
              <a:spcAft>
                <a:spcPts val="3556"/>
              </a:spcAft>
            </a:pPr>
            <a:r>
              <a:rPr lang="en-US" sz="750" spc="0">
                <a:solidFill>
                  <a:srgbClr val="233480"/>
                </a:solidFill>
                <a:latin typeface="Tahoma" panose="02020603050405020304" pitchFamily="2"/>
              </a:rPr>
              <a:t>Sign in at</a:t>
            </a:r>
            <a:r>
              <a:rPr lang="en-US" sz="794" b="1" u="sng" spc="0">
                <a:solidFill>
                  <a:srgbClr val="0000FF"/>
                </a:solidFill>
                <a:latin typeface="Arial" panose="02020603050405020304" pitchFamily="2"/>
              </a:rPr>
              <a:t>myuhc.com/virtualvisits</a:t>
            </a:r>
            <a:r>
              <a:rPr lang="en-US" sz="750" spc="0">
                <a:solidFill>
                  <a:srgbClr val="233480"/>
                </a:solidFill>
                <a:latin typeface="Tahoma" panose="02020603050405020304" pitchFamily="2"/>
              </a:rPr>
              <a:t> | Call the number on your health plan ID card | Download the UnitedHealthcare app </a:t>
            </a:r>
          </a:p>
        </p:txBody>
      </p:sp>
      <p:sp>
        <p:nvSpPr>
          <p:cNvPr id="15" name="Text Placeholder 14"/>
          <p:cNvSpPr>
            <a:spLocks noGrp="1"/>
          </p:cNvSpPr>
          <p:nvPr>
            <p:ph type="body" idx="10"/>
          </p:nvPr>
        </p:nvSpPr>
        <p:spPr>
          <a:xfrm>
            <a:off x="0" y="7462405"/>
            <a:ext cx="6858000" cy="1416050"/>
          </a:xfrm>
          <a:prstGeom prst="rect">
            <a:avLst/>
          </a:prstGeom>
          <a:noFill/>
          <a:ln w="0" cmpd="sng">
            <a:noFill/>
            <a:prstDash val="solid"/>
          </a:ln>
        </p:spPr>
        <p:txBody>
          <a:bodyPr vert="horz" lIns="0" tIns="635" rIns="0" bIns="0" anchor="t"/>
          <a:lstStyle/>
          <a:p>
            <a:pPr marL="403433" marR="0" indent="0" algn="l">
              <a:lnSpc>
                <a:spcPts val="618"/>
              </a:lnSpc>
              <a:spcAft>
                <a:spcPts val="0"/>
              </a:spcAft>
            </a:pPr>
            <a:r>
              <a:rPr lang="en-US" sz="309" spc="0">
                <a:solidFill>
                  <a:srgbClr val="000000"/>
                </a:solidFill>
                <a:latin typeface="Tahoma" panose="02020603050405020304" pitchFamily="2"/>
              </a:rPr>
              <a:t>1 </a:t>
            </a:r>
            <a:r>
              <a:rPr lang="en-US" sz="485" spc="0">
                <a:solidFill>
                  <a:srgbClr val="000000"/>
                </a:solidFill>
                <a:latin typeface="Tahoma" panose="02020603050405020304" pitchFamily="2"/>
              </a:rPr>
              <a:t>Data rates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2 </a:t>
            </a:r>
            <a:r>
              <a:rPr lang="en-US" sz="485" spc="4">
                <a:solidFill>
                  <a:srgbClr val="000000"/>
                </a:solidFill>
                <a:latin typeface="Tahoma" panose="02020603050405020304" pitchFamily="2"/>
              </a:rPr>
              <a:t>Certain prescriptions may not be available, and other restrictions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3 </a:t>
            </a:r>
            <a:r>
              <a:rPr lang="en-US" sz="485" spc="4">
                <a:solidFill>
                  <a:srgbClr val="000000"/>
                </a:solidFill>
                <a:latin typeface="Tahoma" panose="02020603050405020304" pitchFamily="2"/>
              </a:rPr>
              <a:t>The Designated Virtual Visit Provider’s reduced rate for a 24/7 Virtual Visit is subject to change. </a:t>
            </a:r>
          </a:p>
          <a:p>
            <a:pPr marL="403433" marR="403433" indent="0" algn="l">
              <a:lnSpc>
                <a:spcPts val="618"/>
              </a:lnSpc>
              <a:spcBef>
                <a:spcPts val="247"/>
              </a:spcBef>
              <a:spcAft>
                <a:spcPts val="0"/>
              </a:spcAft>
            </a:pPr>
            <a:r>
              <a:rPr lang="en-US" sz="309" spc="0">
                <a:solidFill>
                  <a:srgbClr val="000000"/>
                </a:solidFill>
                <a:latin typeface="Tahoma" panose="02020603050405020304" pitchFamily="2"/>
              </a:rPr>
              <a:t>4 </a:t>
            </a:r>
            <a:r>
              <a:rPr lang="en-US" sz="485" spc="0">
                <a:solidFill>
                  <a:srgbClr val="000000"/>
                </a:solidFill>
                <a:latin typeface="Tahoma" panose="02020603050405020304" pitchFamily="2"/>
              </a:rPr>
              <a:t>Average allowed amounts charged by UnitedHealthcare Network Providers are not tied to a specific condition or treatment. Actual payments may vary depending upon benefit coverage. Estimated urgent care savings are based on a $131 difference between an average urgent care visit cost of $180 and a Virtual Visit cost of $54; $2,000 difference between the average emergency room visit and the average urgent care visit. The information and estimates provided are for general informational and illustrative purposes only and are not intended to be nor should be construed as medical advice or a substitute for your doctor’s care. You should consult with an appropriate health care professional to determine what may be right for you. In an emergency, call 911 or go to the nearest emergency room. </a:t>
            </a:r>
          </a:p>
          <a:p>
            <a:pPr marL="403433" marR="0" indent="0" algn="l">
              <a:lnSpc>
                <a:spcPts val="618"/>
              </a:lnSpc>
              <a:spcBef>
                <a:spcPts val="397"/>
              </a:spcBef>
              <a:spcAft>
                <a:spcPts val="0"/>
              </a:spcAft>
            </a:pPr>
            <a:r>
              <a:rPr lang="en-US" sz="485" spc="-4">
                <a:solidFill>
                  <a:srgbClr val="000000"/>
                </a:solidFill>
                <a:latin typeface="Tahoma" panose="02020603050405020304" pitchFamily="2"/>
              </a:rPr>
              <a:t>The UnitedHealthcare® app is available for download for iPhone® or Android®. iPhone is a registered trademark of Apple, Inc. Android is a registered trademark of Google LLC. </a:t>
            </a:r>
          </a:p>
          <a:p>
            <a:pPr marL="403433" marR="0" indent="0" algn="l">
              <a:lnSpc>
                <a:spcPts val="618"/>
              </a:lnSpc>
              <a:spcBef>
                <a:spcPts val="353"/>
              </a:spcBef>
              <a:spcAft>
                <a:spcPts val="0"/>
              </a:spcAft>
            </a:pPr>
            <a:r>
              <a:rPr lang="en-US" sz="485" spc="-4">
                <a:solidFill>
                  <a:srgbClr val="000000"/>
                </a:solidFill>
                <a:latin typeface="Tahoma" panose="02020603050405020304" pitchFamily="2"/>
              </a:rPr>
              <a:t>24/7 Virtual Visits is a service available with a Designated Virtual Network Provider via video, or audio-only where permitted under state law. Unless otherwise required, benefits are available only when services are delivered </a:t>
            </a:r>
          </a:p>
          <a:p>
            <a:pPr marL="403433" marR="403433" indent="0" algn="just">
              <a:lnSpc>
                <a:spcPts val="706"/>
              </a:lnSpc>
              <a:spcBef>
                <a:spcPts val="0"/>
              </a:spcBef>
              <a:spcAft>
                <a:spcPts val="0"/>
              </a:spcAft>
            </a:pPr>
            <a:r>
              <a:rPr lang="en-US" sz="485" spc="0">
                <a:solidFill>
                  <a:srgbClr val="000000"/>
                </a:solidFill>
                <a:latin typeface="Tahoma" panose="02020603050405020304" pitchFamily="2"/>
              </a:rPr>
              <a:t>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 </a:t>
            </a:r>
          </a:p>
          <a:p>
            <a:pPr marL="403433" marR="403433" indent="0" algn="just">
              <a:lnSpc>
                <a:spcPts val="706"/>
              </a:lnSpc>
              <a:spcBef>
                <a:spcPts val="238"/>
              </a:spcBef>
              <a:spcAft>
                <a:spcPts val="0"/>
              </a:spcAft>
            </a:pPr>
            <a:r>
              <a:rPr lang="en-US" sz="485" spc="0">
                <a:solidFill>
                  <a:srgbClr val="000000"/>
                </a:solidFill>
                <a:latin typeface="Tahoma" panose="02020603050405020304" pitchFamily="2"/>
              </a:rPr>
              <a:t>Insurance coverage provided by or through UnitedHealthcare Insurance Company or its affiliates. Administrative services provided by United HealthCare Services, Inc. or their affiliates. Health Plan coverage provided by or through a UnitedHealthcare company. </a:t>
            </a:r>
          </a:p>
          <a:p>
            <a:pPr marL="403433" marR="0" indent="0" algn="l">
              <a:lnSpc>
                <a:spcPts val="618"/>
              </a:lnSpc>
              <a:spcBef>
                <a:spcPts val="375"/>
              </a:spcBef>
              <a:spcAft>
                <a:spcPts val="84"/>
              </a:spcAft>
            </a:pPr>
            <a:r>
              <a:rPr lang="en-US" sz="485" spc="22">
                <a:solidFill>
                  <a:srgbClr val="000000"/>
                </a:solidFill>
                <a:latin typeface="Tahoma" panose="02020603050405020304" pitchFamily="2"/>
              </a:rPr>
              <a:t>B2C EI211092682.3 6/24 © 2024 United HealthCare Services, Inc. All Rights Reserved. 24-3278273-C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8613626"/>
            <a:ext cx="6858000" cy="348343"/>
          </a:xfrm>
          <a:prstGeom prst="rect">
            <a:avLst/>
          </a:prstGeom>
          <a:gradFill flip="none" rotWithShape="1">
            <a:gsLst>
              <a:gs pos="0">
                <a:srgbClr val="F9AD56"/>
              </a:gs>
              <a:gs pos="38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userDrawn="1"/>
        </p:nvSpPr>
        <p:spPr>
          <a:xfrm rot="10800000">
            <a:off x="7144" y="17536"/>
            <a:ext cx="6858000" cy="1959429"/>
          </a:xfrm>
          <a:prstGeom prst="rtTriangl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5717" y="834034"/>
            <a:ext cx="6480854" cy="43149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942975" y="30837"/>
            <a:ext cx="5915025" cy="549599"/>
          </a:xfrm>
          <a:prstGeom prst="rect">
            <a:avLst/>
          </a:prstGeom>
        </p:spPr>
        <p:txBody>
          <a:bodyPr/>
          <a:lstStyle>
            <a:lvl1pPr algn="r">
              <a:defRPr b="1">
                <a:solidFill>
                  <a:schemeClr val="bg1"/>
                </a:solidFill>
              </a:defRPr>
            </a:lvl1pPr>
          </a:lstStyle>
          <a:p>
            <a:r>
              <a:rPr lang="en-US"/>
              <a:t>Click to edit Master title style</a:t>
            </a:r>
          </a:p>
        </p:txBody>
      </p:sp>
      <p:sp>
        <p:nvSpPr>
          <p:cNvPr id="11" name="Rectangle 10"/>
          <p:cNvSpPr/>
          <p:nvPr userDrawn="1"/>
        </p:nvSpPr>
        <p:spPr>
          <a:xfrm>
            <a:off x="-1" y="8795656"/>
            <a:ext cx="6858000" cy="348343"/>
          </a:xfrm>
          <a:prstGeom prst="rect">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314950" y="8795656"/>
            <a:ext cx="1543050" cy="30480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
        <p:nvSpPr>
          <p:cNvPr id="5" name="Footer Placeholder 4"/>
          <p:cNvSpPr>
            <a:spLocks noGrp="1"/>
          </p:cNvSpPr>
          <p:nvPr>
            <p:ph type="ftr" sz="quarter" idx="11"/>
          </p:nvPr>
        </p:nvSpPr>
        <p:spPr>
          <a:xfrm>
            <a:off x="2271712" y="8795656"/>
            <a:ext cx="2314575" cy="304803"/>
          </a:xfrm>
          <a:prstGeom prst="rect">
            <a:avLst/>
          </a:prstGeom>
        </p:spPr>
        <p:txBody>
          <a:bodyPr/>
          <a:lstStyle>
            <a:lvl1pPr algn="ctr">
              <a:defRPr/>
            </a:lvl1pPr>
          </a:lstStyle>
          <a:p>
            <a:endParaRPr lang="en-US"/>
          </a:p>
        </p:txBody>
      </p:sp>
      <p:sp>
        <p:nvSpPr>
          <p:cNvPr id="4" name="Date Placeholder 3"/>
          <p:cNvSpPr>
            <a:spLocks noGrp="1"/>
          </p:cNvSpPr>
          <p:nvPr>
            <p:ph type="dt" sz="half" idx="10"/>
          </p:nvPr>
        </p:nvSpPr>
        <p:spPr>
          <a:xfrm>
            <a:off x="7144" y="8795656"/>
            <a:ext cx="1543050" cy="304803"/>
          </a:xfrm>
          <a:prstGeom prst="rect">
            <a:avLst/>
          </a:prstGeom>
        </p:spPr>
        <p:txBody>
          <a:bodyPr/>
          <a:lstStyle/>
          <a:p>
            <a:fld id="{386B7040-D697-45BD-9F1A-F42E2679D745}" type="datetime1">
              <a:rPr lang="en-US" smtClean="0"/>
              <a:t>5/22/2025</a:t>
            </a:fld>
            <a:endParaRPr lang="en-US"/>
          </a:p>
        </p:txBody>
      </p:sp>
      <p:sp>
        <p:nvSpPr>
          <p:cNvPr id="13" name="Rectangle 1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79043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ight Triangle 7"/>
          <p:cNvSpPr/>
          <p:nvPr userDrawn="1"/>
        </p:nvSpPr>
        <p:spPr>
          <a:xfrm>
            <a:off x="0" y="6850743"/>
            <a:ext cx="6858000" cy="2293257"/>
          </a:xfrm>
          <a:prstGeom prst="rtTriangle">
            <a:avLst/>
          </a:prstGeom>
          <a:gradFill>
            <a:gsLst>
              <a:gs pos="0">
                <a:srgbClr val="F9AD56"/>
              </a:gs>
              <a:gs pos="6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userDrawn="1"/>
        </p:nvSpPr>
        <p:spPr>
          <a:xfrm>
            <a:off x="0" y="7184571"/>
            <a:ext cx="685800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Text Placeholder 2"/>
          <p:cNvSpPr>
            <a:spLocks noGrp="1"/>
          </p:cNvSpPr>
          <p:nvPr>
            <p:ph type="body" idx="1"/>
          </p:nvPr>
        </p:nvSpPr>
        <p:spPr>
          <a:xfrm>
            <a:off x="168977" y="783422"/>
            <a:ext cx="6513177" cy="528327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1A3E45C-C409-49AE-A256-EBF82BB3A2CA}" type="datetime1">
              <a:rPr lang="en-US" smtClean="0"/>
              <a:t>5/22/2025</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
        <p:nvSpPr>
          <p:cNvPr id="9" name="Rectangle 8"/>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5915025" cy="552451"/>
          </a:xfrm>
          <a:prstGeom prst="rect">
            <a:avLst/>
          </a:prstGeom>
        </p:spPr>
        <p:txBody>
          <a:bodyPr anchor="b"/>
          <a:lstStyle>
            <a:lvl1pPr>
              <a:defRPr sz="3300" b="1">
                <a:solidFill>
                  <a:schemeClr val="bg1"/>
                </a:solidFill>
              </a:defRPr>
            </a:lvl1pPr>
          </a:lstStyle>
          <a:p>
            <a:r>
              <a:rPr lang="en-US"/>
              <a:t>Click to edit Master title style</a:t>
            </a:r>
          </a:p>
        </p:txBody>
      </p:sp>
    </p:spTree>
    <p:extLst>
      <p:ext uri="{BB962C8B-B14F-4D97-AF65-F5344CB8AC3E}">
        <p14:creationId xmlns:p14="http://schemas.microsoft.com/office/powerpoint/2010/main" val="251697731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rot="10800000">
            <a:off x="0" y="8612403"/>
            <a:ext cx="6858000" cy="531597"/>
          </a:xfrm>
          <a:prstGeom prst="rect">
            <a:avLst/>
          </a:prstGeom>
          <a:gradFill flip="none" rotWithShape="1">
            <a:gsLst>
              <a:gs pos="1000">
                <a:srgbClr val="F9AD56"/>
              </a:gs>
              <a:gs pos="44000">
                <a:srgbClr val="F5A24A"/>
              </a:gs>
              <a:gs pos="78000">
                <a:srgbClr val="E87D2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0" y="8639020"/>
            <a:ext cx="1543050" cy="486833"/>
          </a:xfrm>
          <a:prstGeom prst="rect">
            <a:avLst/>
          </a:prstGeom>
        </p:spPr>
        <p:txBody>
          <a:bodyPr/>
          <a:lstStyle/>
          <a:p>
            <a:fld id="{B96A2B5C-214C-42B8-A132-E8924A94C57C}" type="datetime1">
              <a:rPr lang="en-US" smtClean="0"/>
              <a:t>5/22/2025</a:t>
            </a:fld>
            <a:endParaRPr lang="en-US"/>
          </a:p>
        </p:txBody>
      </p:sp>
      <p:sp>
        <p:nvSpPr>
          <p:cNvPr id="6" name="Footer Placeholder 5"/>
          <p:cNvSpPr>
            <a:spLocks noGrp="1"/>
          </p:cNvSpPr>
          <p:nvPr>
            <p:ph type="ftr" sz="quarter" idx="11"/>
          </p:nvPr>
        </p:nvSpPr>
        <p:spPr>
          <a:xfrm>
            <a:off x="2486026" y="8612403"/>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5214938" y="8657167"/>
            <a:ext cx="1643062" cy="486833"/>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9" name="Rectangle 8"/>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44022"/>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A641FFB2-6629-479B-892F-E84DE88AC251}" type="datetime1">
              <a:rPr lang="en-US" smtClean="0"/>
              <a:t>5/22/2025</a:t>
            </a:fld>
            <a:endParaRPr lang="en-US"/>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5314950" y="8678331"/>
            <a:ext cx="1543050" cy="465669"/>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Tree>
    <p:extLst>
      <p:ext uri="{BB962C8B-B14F-4D97-AF65-F5344CB8AC3E}">
        <p14:creationId xmlns:p14="http://schemas.microsoft.com/office/powerpoint/2010/main" val="4197838157"/>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DCDDF854-90F5-4C4D-A4D8-374298FC9F76}" type="datetime1">
              <a:rPr lang="en-US" smtClean="0"/>
              <a:t>5/22/2025</a:t>
            </a:fld>
            <a:endParaRPr lang="en-US"/>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Tree>
    <p:extLst>
      <p:ext uri="{BB962C8B-B14F-4D97-AF65-F5344CB8AC3E}">
        <p14:creationId xmlns:p14="http://schemas.microsoft.com/office/powerpoint/2010/main" val="2395563576"/>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C61D83A8-4FC2-40C0-AFFF-D67A566490CD}" type="datetime1">
              <a:rPr lang="en-US" smtClean="0"/>
              <a:t>5/22/2025</a:t>
            </a:fld>
            <a:endParaRPr lang="en-US"/>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US"/>
          </a:p>
        </p:txBody>
      </p:sp>
      <p:sp>
        <p:nvSpPr>
          <p:cNvPr id="4" name="Slide Number Placeholder 3"/>
          <p:cNvSpPr>
            <a:spLocks noGrp="1"/>
          </p:cNvSpPr>
          <p:nvPr>
            <p:ph type="sldNum" sz="quarter" idx="12"/>
          </p:nvPr>
        </p:nvSpPr>
        <p:spPr>
          <a:xfrm>
            <a:off x="5314950" y="8645528"/>
            <a:ext cx="1543050" cy="486833"/>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5" name="Right Triangle 4"/>
          <p:cNvSpPr/>
          <p:nvPr userDrawn="1"/>
        </p:nvSpPr>
        <p:spPr>
          <a:xfrm rot="10800000">
            <a:off x="7144" y="17536"/>
            <a:ext cx="6858000" cy="1959429"/>
          </a:xfrm>
          <a:prstGeom prst="rtTriangle">
            <a:avLst/>
          </a:prstGeom>
          <a:solidFill>
            <a:srgbClr val="303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32408"/>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D2BB5EAB-8BDC-4379-B7EC-3BBC47090DA7}" type="datetime1">
              <a:rPr lang="en-US" smtClean="0"/>
              <a:t>5/22/2025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3356405725"/>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4FE0EFEE-6D90-494F-95D5-583336E7F273}" type="datetime1">
              <a:rPr lang="en-US" smtClean="0"/>
              <a:t>5/22/2025</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746915389"/>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3571CBAA-2907-7A92-CCA3-10959CB1FEDD}"/>
              </a:ext>
            </a:extLst>
          </p:cNvPr>
          <p:cNvSpPr>
            <a:spLocks noGrp="1"/>
          </p:cNvSpPr>
          <p:nvPr>
            <p:ph type="sldNum" sz="quarter" idx="4"/>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Tree>
    <p:extLst>
      <p:ext uri="{BB962C8B-B14F-4D97-AF65-F5344CB8AC3E}">
        <p14:creationId xmlns:p14="http://schemas.microsoft.com/office/powerpoint/2010/main" val="4170427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Lst>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49" r:id="rId4"/>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5.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eltadentalil.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yuh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yuh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829926"/>
            <a:ext cx="6858000" cy="892552"/>
          </a:xfrm>
          <a:prstGeom prst="rect">
            <a:avLst/>
          </a:prstGeom>
          <a:noFill/>
        </p:spPr>
        <p:txBody>
          <a:bodyPr wrap="square" rtlCol="0">
            <a:spAutoFit/>
          </a:bodyPr>
          <a:lstStyle/>
          <a:p>
            <a:pPr algn="ctr"/>
            <a:r>
              <a:rPr lang="en-US" sz="2600" b="1" dirty="0">
                <a:latin typeface="+mj-lt"/>
              </a:rPr>
              <a:t>2025-2026 Employee Benefits Guide</a:t>
            </a:r>
          </a:p>
          <a:p>
            <a:pPr algn="ctr"/>
            <a:r>
              <a:rPr lang="en-US" sz="2600" b="1" dirty="0">
                <a:latin typeface="+mj-lt"/>
              </a:rPr>
              <a:t>Florida</a:t>
            </a:r>
          </a:p>
        </p:txBody>
      </p:sp>
      <p:sp>
        <p:nvSpPr>
          <p:cNvPr id="19" name="Rectangle 18"/>
          <p:cNvSpPr/>
          <p:nvPr/>
        </p:nvSpPr>
        <p:spPr>
          <a:xfrm>
            <a:off x="220980" y="4204972"/>
            <a:ext cx="6225540" cy="280572"/>
          </a:xfrm>
          <a:prstGeom prst="rect">
            <a:avLst/>
          </a:prstGeom>
          <a:solidFill>
            <a:srgbClr val="282E71"/>
          </a:solidFill>
          <a:ln>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156210" y="4019560"/>
            <a:ext cx="6545579" cy="6591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2340401"/>
            <a:ext cx="4959566" cy="1528889"/>
          </a:xfrm>
          <a:prstGeom prst="rect">
            <a:avLst/>
          </a:prstGeom>
        </p:spPr>
      </p:pic>
    </p:spTree>
    <p:extLst>
      <p:ext uri="{BB962C8B-B14F-4D97-AF65-F5344CB8AC3E}">
        <p14:creationId xmlns:p14="http://schemas.microsoft.com/office/powerpoint/2010/main" val="24012409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dirty="0">
                <a:solidFill>
                  <a:srgbClr val="FFFFFF"/>
                </a:solidFill>
                <a:latin typeface="Times New Roman" panose="02020603050405020304" pitchFamily="1"/>
              </a:rPr>
              <a:t>Important information for medical professionals about UnitedHealthcare’s HRA </a:t>
            </a:r>
          </a:p>
        </p:txBody>
      </p:sp>
      <p:pic>
        <p:nvPicPr>
          <p:cNvPr id="11" name="Picture 10">
            <a:extLst>
              <a:ext uri="{FF2B5EF4-FFF2-40B4-BE49-F238E27FC236}">
                <a16:creationId xmlns:a16="http://schemas.microsoft.com/office/drawing/2014/main" id="{F1D1A3A1-4AA3-8D0F-0E5F-4A14F1CD086B}"/>
              </a:ext>
            </a:extLst>
          </p:cNvPr>
          <p:cNvPicPr>
            <a:picLocks noChangeAspect="1"/>
          </p:cNvPicPr>
          <p:nvPr/>
        </p:nvPicPr>
        <p:blipFill>
          <a:blip r:embed="rId2"/>
          <a:stretch>
            <a:fillRect/>
          </a:stretch>
        </p:blipFill>
        <p:spPr>
          <a:xfrm>
            <a:off x="264414" y="338482"/>
            <a:ext cx="2521009" cy="1569303"/>
          </a:xfrm>
          <a:prstGeom prst="rect">
            <a:avLst/>
          </a:prstGeom>
        </p:spPr>
      </p:pic>
      <p:pic>
        <p:nvPicPr>
          <p:cNvPr id="15" name="Picture 14">
            <a:extLst>
              <a:ext uri="{FF2B5EF4-FFF2-40B4-BE49-F238E27FC236}">
                <a16:creationId xmlns:a16="http://schemas.microsoft.com/office/drawing/2014/main" id="{7320289F-3A45-F64C-4405-5185007EE1A6}"/>
              </a:ext>
            </a:extLst>
          </p:cNvPr>
          <p:cNvPicPr>
            <a:picLocks noChangeAspect="1"/>
          </p:cNvPicPr>
          <p:nvPr/>
        </p:nvPicPr>
        <p:blipFill>
          <a:blip r:embed="rId3"/>
          <a:stretch>
            <a:fillRect/>
          </a:stretch>
        </p:blipFill>
        <p:spPr>
          <a:xfrm>
            <a:off x="156736" y="2748694"/>
            <a:ext cx="3448050" cy="3524250"/>
          </a:xfrm>
          <a:prstGeom prst="rect">
            <a:avLst/>
          </a:prstGeom>
        </p:spPr>
      </p:pic>
      <p:pic>
        <p:nvPicPr>
          <p:cNvPr id="17" name="Picture 16">
            <a:extLst>
              <a:ext uri="{FF2B5EF4-FFF2-40B4-BE49-F238E27FC236}">
                <a16:creationId xmlns:a16="http://schemas.microsoft.com/office/drawing/2014/main" id="{7D06A216-2A5C-B399-AC10-EF2A5E372C25}"/>
              </a:ext>
            </a:extLst>
          </p:cNvPr>
          <p:cNvPicPr>
            <a:picLocks noChangeAspect="1"/>
          </p:cNvPicPr>
          <p:nvPr/>
        </p:nvPicPr>
        <p:blipFill>
          <a:blip r:embed="rId4"/>
          <a:stretch>
            <a:fillRect/>
          </a:stretch>
        </p:blipFill>
        <p:spPr>
          <a:xfrm>
            <a:off x="4417436" y="2975700"/>
            <a:ext cx="1552575" cy="1066800"/>
          </a:xfrm>
          <a:prstGeom prst="rect">
            <a:avLst/>
          </a:prstGeom>
        </p:spPr>
      </p:pic>
      <p:pic>
        <p:nvPicPr>
          <p:cNvPr id="19" name="Picture 18">
            <a:extLst>
              <a:ext uri="{FF2B5EF4-FFF2-40B4-BE49-F238E27FC236}">
                <a16:creationId xmlns:a16="http://schemas.microsoft.com/office/drawing/2014/main" id="{FBC4F969-8DC9-5AA9-34E2-C2DAFE695610}"/>
              </a:ext>
            </a:extLst>
          </p:cNvPr>
          <p:cNvPicPr>
            <a:picLocks noChangeAspect="1"/>
          </p:cNvPicPr>
          <p:nvPr/>
        </p:nvPicPr>
        <p:blipFill>
          <a:blip r:embed="rId5"/>
          <a:stretch>
            <a:fillRect/>
          </a:stretch>
        </p:blipFill>
        <p:spPr>
          <a:xfrm>
            <a:off x="4884121" y="717089"/>
            <a:ext cx="1333500" cy="600075"/>
          </a:xfrm>
          <a:prstGeom prst="rect">
            <a:avLst/>
          </a:prstGeom>
        </p:spPr>
      </p:pic>
      <p:pic>
        <p:nvPicPr>
          <p:cNvPr id="23" name="Picture 22">
            <a:extLst>
              <a:ext uri="{FF2B5EF4-FFF2-40B4-BE49-F238E27FC236}">
                <a16:creationId xmlns:a16="http://schemas.microsoft.com/office/drawing/2014/main" id="{8F9146C1-EB9C-78BF-41BB-E59F6DDD2187}"/>
              </a:ext>
            </a:extLst>
          </p:cNvPr>
          <p:cNvPicPr>
            <a:picLocks noChangeAspect="1"/>
          </p:cNvPicPr>
          <p:nvPr/>
        </p:nvPicPr>
        <p:blipFill>
          <a:blip r:embed="rId6"/>
          <a:stretch>
            <a:fillRect/>
          </a:stretch>
        </p:blipFill>
        <p:spPr>
          <a:xfrm>
            <a:off x="3365200" y="4101622"/>
            <a:ext cx="3429000" cy="1665977"/>
          </a:xfrm>
          <a:prstGeom prst="rect">
            <a:avLst/>
          </a:prstGeom>
        </p:spPr>
      </p:pic>
      <p:pic>
        <p:nvPicPr>
          <p:cNvPr id="25" name="Picture 24">
            <a:extLst>
              <a:ext uri="{FF2B5EF4-FFF2-40B4-BE49-F238E27FC236}">
                <a16:creationId xmlns:a16="http://schemas.microsoft.com/office/drawing/2014/main" id="{DA17280D-83BB-E694-F8A8-E76547D2A42D}"/>
              </a:ext>
            </a:extLst>
          </p:cNvPr>
          <p:cNvPicPr>
            <a:picLocks noChangeAspect="1"/>
          </p:cNvPicPr>
          <p:nvPr/>
        </p:nvPicPr>
        <p:blipFill>
          <a:blip r:embed="rId7"/>
          <a:stretch>
            <a:fillRect/>
          </a:stretch>
        </p:blipFill>
        <p:spPr>
          <a:xfrm>
            <a:off x="4884121" y="6349526"/>
            <a:ext cx="1921619" cy="1247686"/>
          </a:xfrm>
          <a:prstGeom prst="rect">
            <a:avLst/>
          </a:prstGeom>
        </p:spPr>
      </p:pic>
      <p:pic>
        <p:nvPicPr>
          <p:cNvPr id="27" name="Picture 26">
            <a:extLst>
              <a:ext uri="{FF2B5EF4-FFF2-40B4-BE49-F238E27FC236}">
                <a16:creationId xmlns:a16="http://schemas.microsoft.com/office/drawing/2014/main" id="{C9B4DF98-CC31-CEBA-BCA1-269F95C90D65}"/>
              </a:ext>
            </a:extLst>
          </p:cNvPr>
          <p:cNvPicPr>
            <a:picLocks noChangeAspect="1"/>
          </p:cNvPicPr>
          <p:nvPr/>
        </p:nvPicPr>
        <p:blipFill>
          <a:blip r:embed="rId8"/>
          <a:stretch>
            <a:fillRect/>
          </a:stretch>
        </p:blipFill>
        <p:spPr>
          <a:xfrm>
            <a:off x="156736" y="2255095"/>
            <a:ext cx="6544525" cy="461473"/>
          </a:xfrm>
          <a:prstGeom prst="rect">
            <a:avLst/>
          </a:prstGeom>
        </p:spPr>
      </p:pic>
      <p:pic>
        <p:nvPicPr>
          <p:cNvPr id="29" name="Picture 28">
            <a:extLst>
              <a:ext uri="{FF2B5EF4-FFF2-40B4-BE49-F238E27FC236}">
                <a16:creationId xmlns:a16="http://schemas.microsoft.com/office/drawing/2014/main" id="{40CFB262-EFBA-A8CB-B3EC-C704758DD319}"/>
              </a:ext>
            </a:extLst>
          </p:cNvPr>
          <p:cNvPicPr>
            <a:picLocks noChangeAspect="1"/>
          </p:cNvPicPr>
          <p:nvPr/>
        </p:nvPicPr>
        <p:blipFill>
          <a:blip r:embed="rId9"/>
          <a:stretch>
            <a:fillRect/>
          </a:stretch>
        </p:blipFill>
        <p:spPr>
          <a:xfrm>
            <a:off x="69944" y="6515583"/>
            <a:ext cx="4785510" cy="915571"/>
          </a:xfrm>
          <a:prstGeom prst="rect">
            <a:avLst/>
          </a:prstGeom>
        </p:spPr>
      </p:pic>
      <p:pic>
        <p:nvPicPr>
          <p:cNvPr id="31" name="Picture 30">
            <a:extLst>
              <a:ext uri="{FF2B5EF4-FFF2-40B4-BE49-F238E27FC236}">
                <a16:creationId xmlns:a16="http://schemas.microsoft.com/office/drawing/2014/main" id="{C4566A42-7122-D5B4-90EB-115E1232008B}"/>
              </a:ext>
            </a:extLst>
          </p:cNvPr>
          <p:cNvPicPr>
            <a:picLocks noChangeAspect="1"/>
          </p:cNvPicPr>
          <p:nvPr/>
        </p:nvPicPr>
        <p:blipFill>
          <a:blip r:embed="rId10"/>
          <a:stretch>
            <a:fillRect/>
          </a:stretch>
        </p:blipFill>
        <p:spPr>
          <a:xfrm>
            <a:off x="63798" y="8074175"/>
            <a:ext cx="6730402" cy="993790"/>
          </a:xfrm>
          <a:prstGeom prst="rect">
            <a:avLst/>
          </a:prstGeom>
        </p:spPr>
      </p:pic>
      <p:pic>
        <p:nvPicPr>
          <p:cNvPr id="33" name="Picture 32">
            <a:extLst>
              <a:ext uri="{FF2B5EF4-FFF2-40B4-BE49-F238E27FC236}">
                <a16:creationId xmlns:a16="http://schemas.microsoft.com/office/drawing/2014/main" id="{50C9A193-0AD3-FF57-21AA-25EA88348A3B}"/>
              </a:ext>
            </a:extLst>
          </p:cNvPr>
          <p:cNvPicPr>
            <a:picLocks noChangeAspect="1"/>
          </p:cNvPicPr>
          <p:nvPr/>
        </p:nvPicPr>
        <p:blipFill>
          <a:blip r:embed="rId11"/>
          <a:stretch>
            <a:fillRect/>
          </a:stretch>
        </p:blipFill>
        <p:spPr>
          <a:xfrm>
            <a:off x="63798" y="7490276"/>
            <a:ext cx="4337237" cy="584870"/>
          </a:xfrm>
          <a:prstGeom prst="rect">
            <a:avLst/>
          </a:prstGeom>
        </p:spPr>
      </p:pic>
      <p:sp>
        <p:nvSpPr>
          <p:cNvPr id="2" name="Slide Number Placeholder 2">
            <a:extLst>
              <a:ext uri="{FF2B5EF4-FFF2-40B4-BE49-F238E27FC236}">
                <a16:creationId xmlns:a16="http://schemas.microsoft.com/office/drawing/2014/main" id="{34CD0908-9176-EF07-1E49-9667EB1E84B6}"/>
              </a:ext>
            </a:extLst>
          </p:cNvPr>
          <p:cNvSpPr txBox="1">
            <a:spLocks/>
          </p:cNvSpPr>
          <p:nvPr/>
        </p:nvSpPr>
        <p:spPr>
          <a:xfrm>
            <a:off x="5314950" y="879565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06D0A7-5B2E-4E47-A767-3F12C7D68AC8}" type="slidenum">
              <a:rPr lang="en-US" sz="1200" smtClean="0">
                <a:latin typeface="+mj-lt"/>
              </a:rPr>
              <a:pPr algn="r"/>
              <a:t>10</a:t>
            </a:fld>
            <a:endParaRPr lang="en-US" sz="120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591205" y="5209298"/>
            <a:ext cx="2915210" cy="2127437"/>
          </a:xfrm>
          <a:prstGeom prst="rect">
            <a:avLst/>
          </a:prstGeom>
          <a:solidFill>
            <a:srgbClr val="CEF1F7"/>
          </a:solidFill>
          <a:ln w="0" cmpd="sng">
            <a:noFill/>
            <a:prstDash val="solid"/>
          </a:ln>
        </p:spPr>
        <p:txBody>
          <a:bodyPr vert="horz" lIns="0" tIns="0" rIns="0" bIns="0" anchor="t"/>
          <a:lstStyle/>
          <a:p>
            <a:r>
              <a:rPr lang="en-US" dirty="0"/>
              <a:t> </a:t>
            </a:r>
            <a:endParaRPr dirty="0"/>
          </a:p>
        </p:txBody>
      </p:sp>
      <p:pic>
        <p:nvPicPr>
          <p:cNvPr id="4" name="Picture 3"/>
          <p:cNvPicPr/>
          <p:nvPr/>
        </p:nvPicPr>
        <p:blipFill>
          <a:blip r:embed="rId2"/>
          <a:stretch>
            <a:fillRect/>
          </a:stretch>
        </p:blipFill>
        <p:spPr>
          <a:xfrm>
            <a:off x="397809" y="449356"/>
            <a:ext cx="6053978" cy="365312"/>
          </a:xfrm>
          <a:prstGeom prst="rect">
            <a:avLst/>
          </a:prstGeom>
        </p:spPr>
      </p:pic>
      <p:pic>
        <p:nvPicPr>
          <p:cNvPr id="7" name="Picture 6"/>
          <p:cNvPicPr/>
          <p:nvPr/>
        </p:nvPicPr>
        <p:blipFill>
          <a:blip r:embed="rId3"/>
          <a:stretch>
            <a:fillRect/>
          </a:stretch>
        </p:blipFill>
        <p:spPr>
          <a:xfrm>
            <a:off x="4179234" y="1070162"/>
            <a:ext cx="2286000" cy="2079251"/>
          </a:xfrm>
          <a:prstGeom prst="rect">
            <a:avLst/>
          </a:prstGeom>
        </p:spPr>
      </p:pic>
      <p:pic>
        <p:nvPicPr>
          <p:cNvPr id="9" name="Picture 8"/>
          <p:cNvPicPr/>
          <p:nvPr/>
        </p:nvPicPr>
        <p:blipFill>
          <a:blip r:embed="rId4"/>
          <a:stretch>
            <a:fillRect/>
          </a:stretch>
        </p:blipFill>
        <p:spPr>
          <a:xfrm>
            <a:off x="373717" y="4039087"/>
            <a:ext cx="3499037" cy="317687"/>
          </a:xfrm>
          <a:prstGeom prst="rect">
            <a:avLst/>
          </a:prstGeom>
        </p:spPr>
      </p:pic>
      <p:pic>
        <p:nvPicPr>
          <p:cNvPr id="18" name="Picture 17"/>
          <p:cNvPicPr/>
          <p:nvPr/>
        </p:nvPicPr>
        <p:blipFill>
          <a:blip r:embed="rId5"/>
          <a:stretch>
            <a:fillRect/>
          </a:stretch>
        </p:blipFill>
        <p:spPr>
          <a:xfrm>
            <a:off x="3781304" y="5411321"/>
            <a:ext cx="774326" cy="77488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15042895"/>
              </p:ext>
            </p:extLst>
          </p:nvPr>
        </p:nvGraphicFramePr>
        <p:xfrm>
          <a:off x="269781" y="936349"/>
          <a:ext cx="6097681" cy="2946400"/>
        </p:xfrm>
        <a:graphic>
          <a:graphicData uri="http://schemas.openxmlformats.org/drawingml/2006/table">
            <a:tbl>
              <a:tblPr/>
              <a:tblGrid>
                <a:gridCol w="3805518">
                  <a:extLst>
                    <a:ext uri="{9D8B030D-6E8A-4147-A177-3AD203B41FA5}">
                      <a16:colId xmlns:a16="http://schemas.microsoft.com/office/drawing/2014/main" val="20000"/>
                    </a:ext>
                  </a:extLst>
                </a:gridCol>
                <a:gridCol w="2292163">
                  <a:extLst>
                    <a:ext uri="{9D8B030D-6E8A-4147-A177-3AD203B41FA5}">
                      <a16:colId xmlns:a16="http://schemas.microsoft.com/office/drawing/2014/main" val="20001"/>
                    </a:ext>
                  </a:extLst>
                </a:gridCol>
              </a:tblGrid>
              <a:tr h="2407583">
                <a:tc>
                  <a:txBody>
                    <a:bodyPr/>
                    <a:lstStyle/>
                    <a:p>
                      <a:pPr marL="45720" marR="0" indent="0" algn="l">
                        <a:lnSpc>
                          <a:spcPts val="3200"/>
                        </a:lnSpc>
                        <a:spcBef>
                          <a:spcPts val="0"/>
                        </a:spcBef>
                        <a:spcAft>
                          <a:spcPts val="0"/>
                        </a:spcAft>
                      </a:pPr>
                      <a:r>
                        <a:rPr lang="en-US" sz="2800" b="1" spc="0" dirty="0">
                          <a:solidFill>
                            <a:srgbClr val="002577"/>
                          </a:solidFill>
                          <a:latin typeface="Times New Roman" panose="02020603050405020304" pitchFamily="1"/>
                        </a:rPr>
                        <a:t>Rediscover your </a:t>
                      </a:r>
                    </a:p>
                    <a:p>
                      <a:pPr marL="45720" marR="0" indent="0" algn="l">
                        <a:lnSpc>
                          <a:spcPts val="3800"/>
                        </a:lnSpc>
                        <a:spcBef>
                          <a:spcPts val="0"/>
                        </a:spcBef>
                        <a:spcAft>
                          <a:spcPts val="0"/>
                        </a:spcAft>
                      </a:pPr>
                      <a:r>
                        <a:rPr lang="en-US" sz="2800" b="1" spc="0" dirty="0">
                          <a:solidFill>
                            <a:srgbClr val="002577"/>
                          </a:solidFill>
                          <a:latin typeface="Times New Roman" panose="02020603050405020304" pitchFamily="1"/>
                        </a:rPr>
                        <a:t>passion for health </a:t>
                      </a:r>
                    </a:p>
                    <a:p>
                      <a:pPr marL="45720" marR="228600" indent="0" algn="l">
                        <a:lnSpc>
                          <a:spcPts val="1200"/>
                        </a:lnSpc>
                        <a:spcBef>
                          <a:spcPts val="690"/>
                        </a:spcBef>
                        <a:spcAft>
                          <a:spcPts val="0"/>
                        </a:spcAft>
                      </a:pPr>
                      <a:r>
                        <a:rPr lang="en-US" sz="800" spc="0" dirty="0">
                          <a:solidFill>
                            <a:srgbClr val="002577"/>
                          </a:solidFill>
                          <a:latin typeface="Tahoma" panose="02020603050405020304" pitchFamily="2"/>
                        </a:rPr>
                        <a:t>With One Pass </a:t>
                      </a:r>
                      <a:r>
                        <a:rPr lang="en-US" sz="800" spc="0" dirty="0" err="1">
                          <a:solidFill>
                            <a:srgbClr val="002577"/>
                          </a:solidFill>
                          <a:latin typeface="Tahoma" panose="02020603050405020304" pitchFamily="2"/>
                        </a:rPr>
                        <a:t>Select</a:t>
                      </a:r>
                      <a:r>
                        <a:rPr lang="en-US" sz="800" spc="0" baseline="30000" dirty="0" err="1">
                          <a:solidFill>
                            <a:srgbClr val="002577"/>
                          </a:solidFill>
                          <a:latin typeface="Tahoma" panose="02020603050405020304" pitchFamily="2"/>
                        </a:rPr>
                        <a:t>TM</a:t>
                      </a:r>
                      <a:r>
                        <a:rPr lang="en-US" sz="800" spc="0" dirty="0">
                          <a:solidFill>
                            <a:srgbClr val="002577"/>
                          </a:solidFill>
                          <a:latin typeface="Tahoma" panose="02020603050405020304" pitchFamily="2"/>
                        </a:rPr>
                        <a:t>, we’re on a mission to make fitness engaging for everyone. One Pass Select can help you reach your fitness goals, while finding new passions along the way. Find a routine that’s right for you whether you work out at home or at the gym. Choose a membership tier that fits your lifestyle and provides everything you need for whole body health in one easy, affordable plan </a:t>
                      </a:r>
                    </a:p>
                    <a:p>
                      <a:pPr marL="45720" marR="594360" indent="0" algn="l">
                        <a:lnSpc>
                          <a:spcPts val="1200"/>
                        </a:lnSpc>
                        <a:spcBef>
                          <a:spcPts val="440"/>
                        </a:spcBef>
                        <a:spcAft>
                          <a:spcPts val="0"/>
                        </a:spcAft>
                      </a:pPr>
                      <a:r>
                        <a:rPr lang="en-US" sz="800" spc="0" dirty="0">
                          <a:solidFill>
                            <a:srgbClr val="002577"/>
                          </a:solidFill>
                          <a:latin typeface="Tahoma" panose="02020603050405020304" pitchFamily="2"/>
                        </a:rPr>
                        <a:t>As of January 1, 2025, you and your eligible family members (18+) can get started with One Pass Select when you activate UnitedHealthcare Rewards. Plus, you can use your earnings to help pay for your One Pass Select membership. </a:t>
                      </a:r>
                    </a:p>
                    <a:p>
                      <a:pPr marL="45720" marR="0" indent="0" algn="l">
                        <a:lnSpc>
                          <a:spcPts val="1500"/>
                        </a:lnSpc>
                        <a:spcBef>
                          <a:spcPts val="1565"/>
                        </a:spcBef>
                        <a:spcAft>
                          <a:spcPts val="0"/>
                        </a:spcAft>
                      </a:pPr>
                      <a:r>
                        <a:rPr lang="en-US" sz="1300" b="1" spc="0" dirty="0">
                          <a:solidFill>
                            <a:srgbClr val="002577"/>
                          </a:solidFill>
                          <a:latin typeface="Arial" panose="02020603050405020304" pitchFamily="2"/>
                        </a:rPr>
                        <a:t>Find your fit with One Pass Select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6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0" name="Text Placeholder 9"/>
          <p:cNvSpPr>
            <a:spLocks noGrp="1"/>
          </p:cNvSpPr>
          <p:nvPr>
            <p:ph type="body" idx="10"/>
          </p:nvPr>
        </p:nvSpPr>
        <p:spPr>
          <a:xfrm>
            <a:off x="386602" y="4433607"/>
            <a:ext cx="2756647" cy="589429"/>
          </a:xfrm>
          <a:prstGeom prst="rect">
            <a:avLst/>
          </a:prstGeom>
          <a:noFill/>
          <a:ln w="0" cmpd="sng">
            <a:noFill/>
            <a:prstDash val="solid"/>
          </a:ln>
        </p:spPr>
        <p:txBody>
          <a:bodyPr vert="horz" lIns="0" tIns="7844" rIns="0" bIns="0" anchor="t"/>
          <a:lstStyle/>
          <a:p>
            <a:pPr marL="0" marR="0" indent="0" algn="l">
              <a:lnSpc>
                <a:spcPts val="1235"/>
              </a:lnSpc>
              <a:spcAft>
                <a:spcPts val="0"/>
              </a:spcAft>
            </a:pPr>
            <a:r>
              <a:rPr lang="en-US" sz="1103" b="1" spc="-13" dirty="0">
                <a:solidFill>
                  <a:srgbClr val="002577"/>
                </a:solidFill>
                <a:latin typeface="Arial" panose="02020603050405020304" pitchFamily="2"/>
              </a:rPr>
              <a:t>At the gym </a:t>
            </a:r>
          </a:p>
          <a:p>
            <a:pPr marL="0" marR="40343" indent="0" algn="l">
              <a:lnSpc>
                <a:spcPts val="1059"/>
              </a:lnSpc>
              <a:spcBef>
                <a:spcPts val="287"/>
              </a:spcBef>
              <a:spcAft>
                <a:spcPts val="0"/>
              </a:spcAft>
            </a:pPr>
            <a:r>
              <a:rPr lang="en-US" sz="794" spc="0" dirty="0">
                <a:solidFill>
                  <a:srgbClr val="002577"/>
                </a:solidFill>
                <a:latin typeface="Tahoma" panose="02020603050405020304" pitchFamily="2"/>
              </a:rPr>
              <a:t>Choose from our large nationwide network of gym brands and local fitness studios. Use any gym in the network and create a routine just for you. </a:t>
            </a:r>
          </a:p>
        </p:txBody>
      </p:sp>
      <p:sp>
        <p:nvSpPr>
          <p:cNvPr id="11" name="Text Placeholder 10"/>
          <p:cNvSpPr>
            <a:spLocks noGrp="1"/>
          </p:cNvSpPr>
          <p:nvPr>
            <p:ph type="body" idx="10"/>
          </p:nvPr>
        </p:nvSpPr>
        <p:spPr>
          <a:xfrm>
            <a:off x="3564519" y="4493000"/>
            <a:ext cx="2756647" cy="589429"/>
          </a:xfrm>
          <a:prstGeom prst="rect">
            <a:avLst/>
          </a:prstGeom>
          <a:noFill/>
          <a:ln w="0" cmpd="sng">
            <a:noFill/>
            <a:prstDash val="solid"/>
          </a:ln>
        </p:spPr>
        <p:txBody>
          <a:bodyPr vert="horz" lIns="0" tIns="7844" rIns="0" bIns="0" anchor="t"/>
          <a:lstStyle/>
          <a:p>
            <a:pPr marL="0" marR="0" indent="0" algn="l">
              <a:lnSpc>
                <a:spcPts val="1235"/>
              </a:lnSpc>
              <a:spcAft>
                <a:spcPts val="0"/>
              </a:spcAft>
            </a:pPr>
            <a:r>
              <a:rPr lang="en-US" sz="1103" b="1" spc="-9" dirty="0">
                <a:solidFill>
                  <a:srgbClr val="002577"/>
                </a:solidFill>
                <a:latin typeface="Arial" panose="02020603050405020304" pitchFamily="2"/>
              </a:rPr>
              <a:t>At home </a:t>
            </a:r>
          </a:p>
          <a:p>
            <a:pPr marL="0" marR="0" indent="0" algn="l">
              <a:lnSpc>
                <a:spcPts val="1059"/>
              </a:lnSpc>
              <a:spcBef>
                <a:spcPts val="287"/>
              </a:spcBef>
              <a:spcAft>
                <a:spcPts val="0"/>
              </a:spcAft>
            </a:pPr>
            <a:r>
              <a:rPr lang="en-US" sz="794" spc="0" dirty="0">
                <a:solidFill>
                  <a:srgbClr val="002577"/>
                </a:solidFill>
                <a:latin typeface="Tahoma" panose="02020603050405020304" pitchFamily="2"/>
              </a:rPr>
              <a:t>Work out at home with live or on-demand online fitness classes. Try our workout builder to get routines created just for you based on your fitness level and interests. </a:t>
            </a:r>
          </a:p>
        </p:txBody>
      </p:sp>
      <p:sp>
        <p:nvSpPr>
          <p:cNvPr id="12" name="Text Placeholder 11"/>
          <p:cNvSpPr>
            <a:spLocks noGrp="1"/>
          </p:cNvSpPr>
          <p:nvPr>
            <p:ph type="body" idx="10"/>
          </p:nvPr>
        </p:nvSpPr>
        <p:spPr>
          <a:xfrm>
            <a:off x="386602" y="7117747"/>
            <a:ext cx="2918012" cy="336176"/>
          </a:xfrm>
          <a:prstGeom prst="rect">
            <a:avLst/>
          </a:prstGeom>
          <a:noFill/>
          <a:ln w="0" cmpd="sng">
            <a:noFill/>
            <a:prstDash val="solid"/>
          </a:ln>
        </p:spPr>
        <p:txBody>
          <a:bodyPr vert="horz" lIns="0" tIns="11766" rIns="0" bIns="0" anchor="t"/>
          <a:lstStyle/>
          <a:p>
            <a:pPr marL="0" marR="0" indent="0" algn="l">
              <a:lnSpc>
                <a:spcPts val="1147"/>
              </a:lnSpc>
              <a:spcAft>
                <a:spcPts val="0"/>
              </a:spcAft>
            </a:pPr>
            <a:r>
              <a:rPr lang="en-US" sz="1059" b="1" spc="-53" dirty="0">
                <a:solidFill>
                  <a:srgbClr val="002577"/>
                </a:solidFill>
                <a:latin typeface="Arial" panose="02020603050405020304" pitchFamily="2"/>
              </a:rPr>
              <a:t>An enrollment fee may apply. </a:t>
            </a:r>
          </a:p>
          <a:p>
            <a:pPr marL="0" marR="0" indent="0" algn="l">
              <a:lnSpc>
                <a:spcPts val="1147"/>
              </a:lnSpc>
              <a:spcBef>
                <a:spcPts val="287"/>
              </a:spcBef>
              <a:spcAft>
                <a:spcPts val="0"/>
              </a:spcAft>
            </a:pPr>
            <a:r>
              <a:rPr lang="en-US" sz="1059" b="1" spc="-40" dirty="0">
                <a:solidFill>
                  <a:srgbClr val="002577"/>
                </a:solidFill>
                <a:latin typeface="Arial" panose="02020603050405020304" pitchFamily="2"/>
              </a:rPr>
              <a:t>Or get started with a digital-only plan for $10/Mo. </a:t>
            </a:r>
          </a:p>
        </p:txBody>
      </p:sp>
      <p:sp>
        <p:nvSpPr>
          <p:cNvPr id="13" name="Text Placeholder 12"/>
          <p:cNvSpPr>
            <a:spLocks noGrp="1"/>
          </p:cNvSpPr>
          <p:nvPr>
            <p:ph type="body" idx="10"/>
          </p:nvPr>
        </p:nvSpPr>
        <p:spPr>
          <a:xfrm>
            <a:off x="397809" y="5230832"/>
            <a:ext cx="1043268" cy="1742515"/>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93"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34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49">
                <a:solidFill>
                  <a:srgbClr val="002577"/>
                </a:solidFill>
                <a:latin typeface="Arial" panose="02020603050405020304" pitchFamily="2"/>
              </a:rPr>
              <a:t>Classic </a:t>
            </a:r>
          </a:p>
          <a:p>
            <a:pPr marL="0" marR="0" indent="0" algn="l">
              <a:lnSpc>
                <a:spcPts val="1059"/>
              </a:lnSpc>
              <a:spcBef>
                <a:spcPts val="300"/>
              </a:spcBef>
              <a:spcAft>
                <a:spcPts val="0"/>
              </a:spcAft>
            </a:pPr>
            <a:r>
              <a:rPr lang="en-US" sz="794" spc="-18">
                <a:solidFill>
                  <a:srgbClr val="002577"/>
                </a:solidFill>
                <a:latin typeface="Tahoma" panose="02020603050405020304" pitchFamily="2"/>
              </a:rPr>
              <a:t>12,000+ gym locations </a:t>
            </a:r>
          </a:p>
          <a:p>
            <a:pPr marL="0" marR="0" indent="0" algn="l">
              <a:lnSpc>
                <a:spcPts val="2647"/>
              </a:lnSpc>
              <a:spcBef>
                <a:spcPts val="2488"/>
              </a:spcBef>
              <a:spcAft>
                <a:spcPts val="0"/>
              </a:spcAft>
            </a:pPr>
            <a:r>
              <a:rPr lang="en-US" sz="1368" b="1" spc="-84" baseline="30000">
                <a:solidFill>
                  <a:srgbClr val="002577"/>
                </a:solidFill>
                <a:latin typeface="Times New Roman" panose="02020603050405020304" pitchFamily="1"/>
              </a:rPr>
              <a:t>$</a:t>
            </a:r>
            <a:r>
              <a:rPr lang="en-US" sz="2206" b="1" spc="-44">
                <a:solidFill>
                  <a:srgbClr val="002577"/>
                </a:solidFill>
                <a:latin typeface="Times New Roman" panose="02020603050405020304" pitchFamily="1"/>
              </a:rPr>
              <a:t>109 </a:t>
            </a:r>
            <a:r>
              <a:rPr lang="en-US" sz="1853" b="1" spc="-71">
                <a:solidFill>
                  <a:srgbClr val="002577"/>
                </a:solidFill>
                <a:latin typeface="Times New Roman" panose="02020603050405020304" pitchFamily="1"/>
              </a:rPr>
              <a:t>/mo </a:t>
            </a:r>
          </a:p>
          <a:p>
            <a:pPr marL="0" marR="0" indent="0" algn="l">
              <a:lnSpc>
                <a:spcPts val="1235"/>
              </a:lnSpc>
              <a:spcBef>
                <a:spcPts val="185"/>
              </a:spcBef>
              <a:spcAft>
                <a:spcPts val="0"/>
              </a:spcAft>
            </a:pPr>
            <a:r>
              <a:rPr lang="en-US" sz="1103" b="1" spc="-22">
                <a:solidFill>
                  <a:srgbClr val="002577"/>
                </a:solidFill>
                <a:latin typeface="Arial" panose="02020603050405020304" pitchFamily="2"/>
              </a:rPr>
              <a:t>Premium </a:t>
            </a:r>
          </a:p>
          <a:p>
            <a:pPr marL="0" marR="0" indent="0" algn="l">
              <a:lnSpc>
                <a:spcPts val="971"/>
              </a:lnSpc>
              <a:spcBef>
                <a:spcPts val="282"/>
              </a:spcBef>
              <a:spcAft>
                <a:spcPts val="0"/>
              </a:spcAft>
            </a:pPr>
            <a:r>
              <a:rPr lang="en-US" sz="794" spc="0">
                <a:solidFill>
                  <a:srgbClr val="002577"/>
                </a:solidFill>
                <a:latin typeface="Tahoma" panose="02020603050405020304" pitchFamily="2"/>
              </a:rPr>
              <a:t>16,000+ gym and premium locations </a:t>
            </a:r>
          </a:p>
        </p:txBody>
      </p:sp>
      <p:sp>
        <p:nvSpPr>
          <p:cNvPr id="14" name="Text Placeholder 13"/>
          <p:cNvSpPr>
            <a:spLocks noGrp="1"/>
          </p:cNvSpPr>
          <p:nvPr>
            <p:ph type="body" idx="10"/>
          </p:nvPr>
        </p:nvSpPr>
        <p:spPr>
          <a:xfrm>
            <a:off x="2043953" y="5230832"/>
            <a:ext cx="893109" cy="954741"/>
          </a:xfrm>
          <a:prstGeom prst="rect">
            <a:avLst/>
          </a:prstGeom>
          <a:noFill/>
          <a:ln w="0" cmpd="sng">
            <a:noFill/>
            <a:prstDash val="solid"/>
          </a:ln>
        </p:spPr>
        <p:txBody>
          <a:bodyPr vert="horz" lIns="0" tIns="0" rIns="0" bIns="0" anchor="t"/>
          <a:lstStyle/>
          <a:p>
            <a:pPr marL="0" marR="0" indent="0" algn="l">
              <a:lnSpc>
                <a:spcPts val="2030"/>
              </a:lnSpc>
              <a:spcAft>
                <a:spcPts val="0"/>
              </a:spcAft>
            </a:pPr>
            <a:r>
              <a:rPr lang="en-US" sz="1368" b="1" spc="-88" baseline="30000">
                <a:solidFill>
                  <a:srgbClr val="002577"/>
                </a:solidFill>
                <a:latin typeface="Times New Roman" panose="02020603050405020304" pitchFamily="1"/>
              </a:rPr>
              <a:t>$</a:t>
            </a:r>
            <a:r>
              <a:rPr lang="en-US" sz="2206" b="1" spc="-49">
                <a:solidFill>
                  <a:srgbClr val="002577"/>
                </a:solidFill>
                <a:latin typeface="Times New Roman" panose="02020603050405020304" pitchFamily="1"/>
              </a:rPr>
              <a:t>69 </a:t>
            </a:r>
            <a:r>
              <a:rPr lang="en-US" sz="1853" b="1" spc="-75">
                <a:solidFill>
                  <a:srgbClr val="002577"/>
                </a:solidFill>
                <a:latin typeface="Times New Roman" panose="02020603050405020304" pitchFamily="1"/>
              </a:rPr>
              <a:t>/mo </a:t>
            </a:r>
          </a:p>
          <a:p>
            <a:pPr marL="0" marR="0" indent="0" algn="l">
              <a:lnSpc>
                <a:spcPts val="1235"/>
              </a:lnSpc>
              <a:spcBef>
                <a:spcPts val="207"/>
              </a:spcBef>
              <a:spcAft>
                <a:spcPts val="0"/>
              </a:spcAft>
            </a:pPr>
            <a:r>
              <a:rPr lang="en-US" sz="1103" b="1" spc="-18">
                <a:solidFill>
                  <a:srgbClr val="002577"/>
                </a:solidFill>
                <a:latin typeface="Arial" panose="02020603050405020304" pitchFamily="2"/>
              </a:rPr>
              <a:t>Standard </a:t>
            </a:r>
          </a:p>
          <a:p>
            <a:pPr marL="0" marR="0" indent="0" algn="l">
              <a:lnSpc>
                <a:spcPts val="1059"/>
              </a:lnSpc>
              <a:spcBef>
                <a:spcPts val="282"/>
              </a:spcBef>
              <a:spcAft>
                <a:spcPts val="1712"/>
              </a:spcAft>
            </a:pPr>
            <a:r>
              <a:rPr lang="en-US" sz="794" spc="0">
                <a:solidFill>
                  <a:srgbClr val="002577"/>
                </a:solidFill>
                <a:latin typeface="Tahoma" panose="02020603050405020304" pitchFamily="2"/>
              </a:rPr>
              <a:t>14,000+ gym and premium locations </a:t>
            </a:r>
          </a:p>
        </p:txBody>
      </p:sp>
      <p:sp>
        <p:nvSpPr>
          <p:cNvPr id="15" name="Text Placeholder 14"/>
          <p:cNvSpPr>
            <a:spLocks noGrp="1"/>
          </p:cNvSpPr>
          <p:nvPr>
            <p:ph type="body" idx="10"/>
          </p:nvPr>
        </p:nvSpPr>
        <p:spPr>
          <a:xfrm>
            <a:off x="2043953" y="6185573"/>
            <a:ext cx="893109" cy="330574"/>
          </a:xfrm>
          <a:prstGeom prst="rect">
            <a:avLst/>
          </a:prstGeom>
          <a:noFill/>
          <a:ln w="0" cmpd="sng">
            <a:noFill/>
            <a:prstDash val="solid"/>
          </a:ln>
        </p:spPr>
        <p:txBody>
          <a:bodyPr vert="horz" lIns="0" tIns="0" rIns="0" bIns="0" anchor="t"/>
          <a:lstStyle/>
          <a:p>
            <a:pPr marL="0" marR="0" indent="0" algn="l">
              <a:lnSpc>
                <a:spcPts val="2471"/>
              </a:lnSpc>
              <a:spcAft>
                <a:spcPts val="79"/>
              </a:spcAft>
            </a:pPr>
            <a:r>
              <a:rPr lang="en-US" sz="1368" b="1" spc="-194" baseline="30000">
                <a:solidFill>
                  <a:srgbClr val="002577"/>
                </a:solidFill>
                <a:latin typeface="Times New Roman" panose="02020603050405020304" pitchFamily="1"/>
              </a:rPr>
              <a:t>$</a:t>
            </a:r>
            <a:r>
              <a:rPr lang="en-US" sz="2206" b="1" spc="-106">
                <a:solidFill>
                  <a:srgbClr val="002577"/>
                </a:solidFill>
                <a:latin typeface="Times New Roman" panose="02020603050405020304" pitchFamily="1"/>
              </a:rPr>
              <a:t>159 </a:t>
            </a:r>
            <a:r>
              <a:rPr lang="en-US" sz="1853" b="1" spc="-163">
                <a:solidFill>
                  <a:srgbClr val="002577"/>
                </a:solidFill>
                <a:latin typeface="Times New Roman" panose="02020603050405020304" pitchFamily="1"/>
              </a:rPr>
              <a:t>/mo </a:t>
            </a:r>
          </a:p>
        </p:txBody>
      </p:sp>
      <p:sp>
        <p:nvSpPr>
          <p:cNvPr id="16" name="Text Placeholder 15"/>
          <p:cNvSpPr>
            <a:spLocks noGrp="1"/>
          </p:cNvSpPr>
          <p:nvPr>
            <p:ph type="body" idx="10"/>
          </p:nvPr>
        </p:nvSpPr>
        <p:spPr>
          <a:xfrm>
            <a:off x="2043953" y="6516147"/>
            <a:ext cx="893109" cy="457200"/>
          </a:xfrm>
          <a:prstGeom prst="rect">
            <a:avLst/>
          </a:prstGeom>
          <a:noFill/>
          <a:ln w="0" cmpd="sng">
            <a:noFill/>
            <a:prstDash val="solid"/>
          </a:ln>
        </p:spPr>
        <p:txBody>
          <a:bodyPr vert="horz" lIns="0" tIns="5043" rIns="0" bIns="0" anchor="t"/>
          <a:lstStyle/>
          <a:p>
            <a:pPr marL="0" marR="0" indent="0" algn="l">
              <a:lnSpc>
                <a:spcPts val="1235"/>
              </a:lnSpc>
              <a:spcAft>
                <a:spcPts val="0"/>
              </a:spcAft>
            </a:pPr>
            <a:r>
              <a:rPr lang="en-US" sz="1103" b="1" spc="-22">
                <a:solidFill>
                  <a:srgbClr val="002577"/>
                </a:solidFill>
                <a:latin typeface="Arial" panose="02020603050405020304" pitchFamily="2"/>
              </a:rPr>
              <a:t>Elite </a:t>
            </a:r>
          </a:p>
          <a:p>
            <a:pPr marL="0" marR="0" indent="0" algn="l">
              <a:lnSpc>
                <a:spcPts val="971"/>
              </a:lnSpc>
              <a:spcBef>
                <a:spcPts val="282"/>
              </a:spcBef>
              <a:spcAft>
                <a:spcPts val="0"/>
              </a:spcAft>
            </a:pPr>
            <a:r>
              <a:rPr lang="en-US" sz="794" spc="0">
                <a:solidFill>
                  <a:srgbClr val="002577"/>
                </a:solidFill>
                <a:latin typeface="Tahoma" panose="02020603050405020304" pitchFamily="2"/>
              </a:rPr>
              <a:t>20,000+ gym and premium locations </a:t>
            </a:r>
          </a:p>
        </p:txBody>
      </p:sp>
      <p:sp>
        <p:nvSpPr>
          <p:cNvPr id="19" name="Text Placeholder 18"/>
          <p:cNvSpPr>
            <a:spLocks noGrp="1"/>
          </p:cNvSpPr>
          <p:nvPr>
            <p:ph type="body" idx="10"/>
          </p:nvPr>
        </p:nvSpPr>
        <p:spPr>
          <a:xfrm>
            <a:off x="3579598" y="6331885"/>
            <a:ext cx="2915210" cy="1000125"/>
          </a:xfrm>
          <a:prstGeom prst="rect">
            <a:avLst/>
          </a:prstGeom>
          <a:noFill/>
          <a:ln w="0" cmpd="sng">
            <a:noFill/>
            <a:prstDash val="solid"/>
          </a:ln>
        </p:spPr>
        <p:txBody>
          <a:bodyPr vert="horz" lIns="0" tIns="11766" rIns="0" bIns="0" anchor="t"/>
          <a:lstStyle/>
          <a:p>
            <a:pPr marL="201717" marR="0" indent="0" algn="l">
              <a:lnSpc>
                <a:spcPts val="1324"/>
              </a:lnSpc>
              <a:spcAft>
                <a:spcPts val="0"/>
              </a:spcAft>
            </a:pPr>
            <a:r>
              <a:rPr lang="en-US" sz="1235" b="1" spc="-40">
                <a:solidFill>
                  <a:srgbClr val="002577"/>
                </a:solidFill>
                <a:latin typeface="Arial" panose="02020603050405020304" pitchFamily="2"/>
              </a:rPr>
              <a:t>To get started: </a:t>
            </a:r>
          </a:p>
          <a:p>
            <a:pPr marL="201717" marR="0" indent="80687" algn="l">
              <a:lnSpc>
                <a:spcPts val="1059"/>
              </a:lnSpc>
              <a:spcBef>
                <a:spcPts val="190"/>
              </a:spcBef>
              <a:spcAft>
                <a:spcPts val="0"/>
              </a:spcAft>
              <a:buFont typeface="Tahoma"/>
              <a:buAutoNum type="arabicPeriod"/>
            </a:pPr>
            <a:r>
              <a:rPr lang="en-US" sz="794" spc="-9">
                <a:solidFill>
                  <a:srgbClr val="002577"/>
                </a:solidFill>
                <a:latin typeface="Tahoma" panose="02020603050405020304" pitchFamily="2"/>
              </a:rPr>
              <a:t>Scan this code to download the </a:t>
            </a:r>
            <a:r>
              <a:rPr lang="en-US" sz="794" b="1" spc="-9">
                <a:solidFill>
                  <a:srgbClr val="002577"/>
                </a:solidFill>
                <a:latin typeface="Arial" panose="02020603050405020304" pitchFamily="2"/>
              </a:rPr>
              <a:t>UnitedHealthcare</a:t>
            </a:r>
            <a:r>
              <a:rPr lang="en-US" sz="794" b="1" spc="-9" baseline="30000">
                <a:solidFill>
                  <a:srgbClr val="002577"/>
                </a:solidFill>
                <a:latin typeface="Arial" panose="02020603050405020304" pitchFamily="2"/>
              </a:rPr>
              <a:t>®</a:t>
            </a:r>
            <a:r>
              <a:rPr lang="en-US" sz="794" b="1" spc="-9">
                <a:solidFill>
                  <a:srgbClr val="002577"/>
                </a:solidFill>
                <a:latin typeface="Arial" panose="02020603050405020304" pitchFamily="2"/>
              </a:rPr>
              <a:t> app </a:t>
            </a:r>
          </a:p>
          <a:p>
            <a:pPr marL="201717" marR="0" indent="80687" algn="l">
              <a:lnSpc>
                <a:spcPts val="1059"/>
              </a:lnSpc>
              <a:spcBef>
                <a:spcPts val="216"/>
              </a:spcBef>
              <a:spcAft>
                <a:spcPts val="0"/>
              </a:spcAft>
              <a:buFont typeface="Tahoma"/>
              <a:buAutoNum type="arabicPeriod"/>
            </a:pPr>
            <a:r>
              <a:rPr lang="en-US" sz="794" spc="4">
                <a:solidFill>
                  <a:srgbClr val="002577"/>
                </a:solidFill>
                <a:latin typeface="Tahoma" panose="02020603050405020304" pitchFamily="2"/>
              </a:rPr>
              <a:t>Sign in or register </a:t>
            </a:r>
          </a:p>
          <a:p>
            <a:pPr marL="201717" marR="0" indent="80687" algn="l">
              <a:lnSpc>
                <a:spcPts val="1059"/>
              </a:lnSpc>
              <a:spcBef>
                <a:spcPts val="243"/>
              </a:spcBef>
              <a:spcAft>
                <a:spcPts val="0"/>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UHC Rewards </a:t>
            </a:r>
          </a:p>
          <a:p>
            <a:pPr marL="201717" marR="0" indent="80687" algn="l">
              <a:lnSpc>
                <a:spcPts val="1059"/>
              </a:lnSpc>
              <a:spcBef>
                <a:spcPts val="212"/>
              </a:spcBef>
              <a:spcAft>
                <a:spcPts val="1496"/>
              </a:spcAft>
              <a:buFont typeface="Tahoma"/>
              <a:buAutoNum type="arabicPeriod"/>
            </a:pPr>
            <a:r>
              <a:rPr lang="en-US" sz="794" spc="4">
                <a:solidFill>
                  <a:srgbClr val="002577"/>
                </a:solidFill>
                <a:latin typeface="Tahoma" panose="02020603050405020304" pitchFamily="2"/>
              </a:rPr>
              <a:t>Select </a:t>
            </a:r>
            <a:r>
              <a:rPr lang="en-US" sz="794" b="1" spc="4">
                <a:solidFill>
                  <a:srgbClr val="002577"/>
                </a:solidFill>
                <a:latin typeface="Arial" panose="02020603050405020304" pitchFamily="2"/>
              </a:rPr>
              <a:t>Redeem rewards </a:t>
            </a:r>
            <a:r>
              <a:rPr lang="en-US" sz="794" spc="4">
                <a:solidFill>
                  <a:srgbClr val="002577"/>
                </a:solidFill>
                <a:latin typeface="Tahoma" panose="02020603050405020304" pitchFamily="2"/>
              </a:rPr>
              <a:t>to access One Pass Select </a:t>
            </a:r>
          </a:p>
        </p:txBody>
      </p:sp>
      <p:sp>
        <p:nvSpPr>
          <p:cNvPr id="20" name="Text Placeholder 19"/>
          <p:cNvSpPr>
            <a:spLocks noGrp="1"/>
          </p:cNvSpPr>
          <p:nvPr>
            <p:ph type="body" idx="10"/>
          </p:nvPr>
        </p:nvSpPr>
        <p:spPr>
          <a:xfrm>
            <a:off x="373717" y="7284944"/>
            <a:ext cx="6097681" cy="1343585"/>
          </a:xfrm>
          <a:prstGeom prst="rect">
            <a:avLst/>
          </a:prstGeom>
          <a:noFill/>
          <a:ln w="0" cmpd="sng">
            <a:noFill/>
            <a:prstDash val="solid"/>
          </a:ln>
        </p:spPr>
        <p:txBody>
          <a:bodyPr vert="horz" lIns="0" tIns="325531" rIns="0" bIns="0" anchor="t"/>
          <a:lstStyle/>
          <a:p>
            <a:pPr marL="0" marR="40343" indent="0" algn="l">
              <a:lnSpc>
                <a:spcPts val="618"/>
              </a:lnSpc>
              <a:spcAft>
                <a:spcPts val="0"/>
              </a:spcAft>
            </a:pPr>
            <a:r>
              <a:rPr lang="en-US" sz="529" spc="0">
                <a:solidFill>
                  <a:srgbClr val="5A5A5A"/>
                </a:solidFill>
                <a:latin typeface="Arial Narrow" panose="02020603050405020304" pitchFamily="2"/>
              </a:rPr>
              <a:t>One Pass Select is a voluntary program featuring a subscription based nationwide gym network, digital fitness and grocery delivery service. The information provided under this program is for general informational purposes only and is not intended to be nor should be construed as medical advice. Individuals should consult an appropriate health care professional before beginning any exercise program and/or to determine what may be right for them. Purchasing discounted gym and fitness studio memberships, digital fitness or grocery delivery services may have tax implications. Employers and individuals should consult an appropriate tax professional to determine if they have any tax obligations with respect to the purchase of these discounted memberships or services under this program, as applicable. One Pass Select is a program offered by Optum. Subscription costs are payable to Optum. </a:t>
            </a:r>
          </a:p>
          <a:p>
            <a:pPr marL="0" marR="0" indent="0" algn="l">
              <a:lnSpc>
                <a:spcPts val="618"/>
              </a:lnSpc>
              <a:spcBef>
                <a:spcPts val="181"/>
              </a:spcBef>
              <a:spcAft>
                <a:spcPts val="0"/>
              </a:spcAft>
            </a:pPr>
            <a:r>
              <a:rPr lang="en-US" sz="529" spc="0">
                <a:solidFill>
                  <a:srgbClr val="5A5A5A"/>
                </a:solidFill>
                <a:latin typeface="Arial Narrow" panose="02020603050405020304" pitchFamily="2"/>
              </a:rPr>
              <a:t>Insurance coverage provided by or through UnitedHealthcare Insurance Company or its affiliates. </a:t>
            </a:r>
          </a:p>
          <a:p>
            <a:pPr marL="0" marR="40343" indent="0" algn="l">
              <a:lnSpc>
                <a:spcPts val="618"/>
              </a:lnSpc>
              <a:spcBef>
                <a:spcPts val="194"/>
              </a:spcBef>
              <a:spcAft>
                <a:spcPts val="0"/>
              </a:spcAft>
            </a:pPr>
            <a:r>
              <a:rPr lang="en-US" sz="529" spc="0">
                <a:solidFill>
                  <a:srgbClr val="5A5A5A"/>
                </a:solidFill>
                <a:latin typeface="Arial Narrow" panose="02020603050405020304" pitchFamily="2"/>
              </a:rPr>
              <a:t>UnitedHealthcare Rewards is a voluntary program. The information provided under this program is for general informational purposes only and is not intended to be nor should be construed as medical advice. You should consult an appropriate health care professional before beginning any exercise program and/or to determine what may be right for you. Receiving an activity tracker, certain credits and/or rewards and/or purchasing an activity tracker with earnings may have tax implications. You should consult with an appropriate tax professional to determine if you have any tax obligations under this program, as applicable. If anyfraudulent activity is detected (e.g., misrepresented physical activity), you may be suspended and/or terminated from the program. If you are unable to meet a standard related to health factor to receive a reward under this program, you might qualify for an opportunity to receive the reward by different means. You may call us toll-free at 1-866-230-2505 or at the number on your health plan ID card, and we will work with you (and, if necessary, your doctor) to find another way for you to earn the same reward. Rewards may be limited due to incentive limits under applicable law. Components subject to change. This program is not available for fully insured members in Hawaii, Vermont and Puerto Rico nor available to level funded members in District of Columbia, Hawaii, Vermont and Puerto Rico. </a:t>
            </a:r>
          </a:p>
          <a:p>
            <a:pPr marL="0" marR="0" indent="0" algn="l">
              <a:lnSpc>
                <a:spcPts val="618"/>
              </a:lnSpc>
              <a:spcBef>
                <a:spcPts val="181"/>
              </a:spcBef>
              <a:spcAft>
                <a:spcPts val="0"/>
              </a:spcAft>
            </a:pPr>
            <a:r>
              <a:rPr lang="en-US" sz="529" spc="-4">
                <a:solidFill>
                  <a:srgbClr val="5A5A5A"/>
                </a:solidFill>
                <a:latin typeface="Arial Narrow" panose="02020603050405020304" pitchFamily="2"/>
              </a:rPr>
              <a:t>© 2024 United HealthCare Services, Inc. All Rights Reserved. WF14694663 328070A-092024 OHC </a:t>
            </a:r>
          </a:p>
        </p:txBody>
      </p:sp>
      <p:cxnSp>
        <p:nvCxnSpPr>
          <p:cNvPr id="21" name="Straight Connector 20"/>
          <p:cNvCxnSpPr/>
          <p:nvPr/>
        </p:nvCxnSpPr>
        <p:spPr>
          <a:xfrm>
            <a:off x="1863538" y="5262770"/>
            <a:ext cx="0" cy="1786778"/>
          </a:xfrm>
          <a:prstGeom prst="line">
            <a:avLst/>
          </a:prstGeom>
          <a:ln w="6350" cmpd="sng">
            <a:solidFill>
              <a:srgbClr val="BCBCBC"/>
            </a:solidFill>
          </a:ln>
        </p:spPr>
      </p:cxnSp>
      <p:cxnSp>
        <p:nvCxnSpPr>
          <p:cNvPr id="22" name="Straight Connector 21"/>
          <p:cNvCxnSpPr/>
          <p:nvPr/>
        </p:nvCxnSpPr>
        <p:spPr>
          <a:xfrm>
            <a:off x="400610" y="6099288"/>
            <a:ext cx="2969559" cy="0"/>
          </a:xfrm>
          <a:prstGeom prst="line">
            <a:avLst/>
          </a:prstGeom>
          <a:ln w="6350" cmpd="sng">
            <a:solidFill>
              <a:srgbClr val="BCBCBC"/>
            </a:solidFill>
          </a:ln>
        </p:spPr>
      </p:cxnSp>
    </p:spTree>
    <p:extLst>
      <p:ext uri="{BB962C8B-B14F-4D97-AF65-F5344CB8AC3E}">
        <p14:creationId xmlns:p14="http://schemas.microsoft.com/office/powerpoint/2010/main" val="24773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84507" y="558855"/>
            <a:ext cx="6448985" cy="3356722"/>
          </a:xfrm>
          <a:prstGeom prst="rect">
            <a:avLst/>
          </a:prstGeom>
        </p:spPr>
      </p:pic>
      <p:pic>
        <p:nvPicPr>
          <p:cNvPr id="11" name="Picture 10"/>
          <p:cNvPicPr/>
          <p:nvPr/>
        </p:nvPicPr>
        <p:blipFill>
          <a:blip r:embed="rId3"/>
          <a:stretch>
            <a:fillRect/>
          </a:stretch>
        </p:blipFill>
        <p:spPr>
          <a:xfrm>
            <a:off x="4531659" y="4642037"/>
            <a:ext cx="1922929" cy="1952625"/>
          </a:xfrm>
          <a:prstGeom prst="rect">
            <a:avLst/>
          </a:prstGeom>
        </p:spPr>
      </p:pic>
      <p:pic>
        <p:nvPicPr>
          <p:cNvPr id="14" name="Picture 13"/>
          <p:cNvPicPr/>
          <p:nvPr/>
        </p:nvPicPr>
        <p:blipFill>
          <a:blip r:embed="rId4"/>
          <a:stretch>
            <a:fillRect/>
          </a:stretch>
        </p:blipFill>
        <p:spPr>
          <a:xfrm>
            <a:off x="403412" y="7286348"/>
            <a:ext cx="688041" cy="677956"/>
          </a:xfrm>
          <a:prstGeom prst="rect">
            <a:avLst/>
          </a:prstGeom>
        </p:spPr>
      </p:pic>
      <p:pic>
        <p:nvPicPr>
          <p:cNvPr id="17" name="Picture 16"/>
          <p:cNvPicPr/>
          <p:nvPr/>
        </p:nvPicPr>
        <p:blipFill>
          <a:blip r:embed="rId5"/>
          <a:stretch>
            <a:fillRect/>
          </a:stretch>
        </p:blipFill>
        <p:spPr>
          <a:xfrm>
            <a:off x="5338483" y="8181415"/>
            <a:ext cx="1118907" cy="457200"/>
          </a:xfrm>
          <a:prstGeom prst="rect">
            <a:avLst/>
          </a:prstGeom>
        </p:spPr>
      </p:pic>
      <p:pic>
        <p:nvPicPr>
          <p:cNvPr id="18" name="Picture 17"/>
          <p:cNvPicPr/>
          <p:nvPr/>
        </p:nvPicPr>
        <p:blipFill>
          <a:blip r:embed="rId6"/>
          <a:stretch>
            <a:fillRect/>
          </a:stretch>
        </p:blipFill>
        <p:spPr>
          <a:xfrm>
            <a:off x="3802717" y="8208309"/>
            <a:ext cx="1164851" cy="405653"/>
          </a:xfrm>
          <a:prstGeom prst="rect">
            <a:avLst/>
          </a:prstGeom>
        </p:spPr>
      </p:pic>
      <p:sp>
        <p:nvSpPr>
          <p:cNvPr id="5" name="Text Placeholder 4"/>
          <p:cNvSpPr>
            <a:spLocks noGrp="1"/>
          </p:cNvSpPr>
          <p:nvPr>
            <p:ph type="body" idx="10"/>
          </p:nvPr>
        </p:nvSpPr>
        <p:spPr>
          <a:xfrm>
            <a:off x="403412" y="1734671"/>
            <a:ext cx="2635624" cy="341779"/>
          </a:xfrm>
          <a:prstGeom prst="rect">
            <a:avLst/>
          </a:prstGeom>
          <a:noFill/>
          <a:ln w="0" cmpd="sng">
            <a:noFill/>
            <a:prstDash val="solid"/>
          </a:ln>
        </p:spPr>
        <p:txBody>
          <a:bodyPr vert="horz" lIns="0" tIns="0" rIns="0" bIns="0" anchor="t"/>
          <a:lstStyle/>
          <a:p>
            <a:pPr marL="0" marR="0" indent="0" algn="l">
              <a:lnSpc>
                <a:spcPts val="2647"/>
              </a:lnSpc>
              <a:spcAft>
                <a:spcPts val="0"/>
              </a:spcAft>
            </a:pPr>
            <a:r>
              <a:rPr lang="en-US" sz="3000" b="1" spc="-150">
                <a:solidFill>
                  <a:srgbClr val="233480"/>
                </a:solidFill>
                <a:latin typeface="Times New Roman" panose="02020603050405020304" pitchFamily="1"/>
              </a:rPr>
              <a:t>Mind. Body. You. </a:t>
            </a:r>
          </a:p>
        </p:txBody>
      </p:sp>
      <p:sp>
        <p:nvSpPr>
          <p:cNvPr id="6" name="Text Placeholder 5"/>
          <p:cNvSpPr>
            <a:spLocks noGrp="1"/>
          </p:cNvSpPr>
          <p:nvPr>
            <p:ph type="body" idx="10"/>
          </p:nvPr>
        </p:nvSpPr>
        <p:spPr>
          <a:xfrm>
            <a:off x="403412" y="2275355"/>
            <a:ext cx="1906681" cy="373716"/>
          </a:xfrm>
          <a:prstGeom prst="rect">
            <a:avLst/>
          </a:prstGeom>
          <a:noFill/>
          <a:ln w="0" cmpd="sng">
            <a:noFill/>
            <a:prstDash val="solid"/>
          </a:ln>
        </p:spPr>
        <p:txBody>
          <a:bodyPr vert="horz" lIns="0" tIns="0" rIns="0" bIns="0" anchor="t"/>
          <a:lstStyle/>
          <a:p>
            <a:pPr marL="0" marR="0" indent="0" algn="l">
              <a:lnSpc>
                <a:spcPts val="1412"/>
              </a:lnSpc>
              <a:spcAft>
                <a:spcPts val="0"/>
              </a:spcAft>
            </a:pPr>
            <a:r>
              <a:rPr lang="en-US" sz="1500" b="1" spc="-49">
                <a:solidFill>
                  <a:srgbClr val="233480"/>
                </a:solidFill>
                <a:latin typeface="Arial" panose="02020603050405020304" pitchFamily="2"/>
              </a:rPr>
              <a:t>Make the connection with Calm Health. </a:t>
            </a:r>
          </a:p>
        </p:txBody>
      </p:sp>
      <p:sp>
        <p:nvSpPr>
          <p:cNvPr id="7" name="Text Placeholder 6"/>
          <p:cNvSpPr>
            <a:spLocks noGrp="1"/>
          </p:cNvSpPr>
          <p:nvPr>
            <p:ph type="body" idx="10"/>
          </p:nvPr>
        </p:nvSpPr>
        <p:spPr>
          <a:xfrm>
            <a:off x="4803402" y="462803"/>
            <a:ext cx="1645584" cy="101974"/>
          </a:xfrm>
          <a:prstGeom prst="rect">
            <a:avLst/>
          </a:prstGeom>
          <a:noFill/>
          <a:ln w="0" cmpd="sng">
            <a:noFill/>
            <a:prstDash val="solid"/>
          </a:ln>
        </p:spPr>
        <p:txBody>
          <a:bodyPr vert="horz" lIns="0" tIns="0" rIns="0" bIns="0" anchor="t"/>
          <a:lstStyle/>
          <a:p>
            <a:pPr marL="0" marR="0" indent="0" algn="l">
              <a:lnSpc>
                <a:spcPts val="794"/>
              </a:lnSpc>
              <a:spcAft>
                <a:spcPts val="0"/>
              </a:spcAft>
            </a:pPr>
            <a:r>
              <a:rPr lang="en-US" sz="794" spc="4">
                <a:solidFill>
                  <a:srgbClr val="233480"/>
                </a:solidFill>
                <a:latin typeface="Tahoma" panose="02020603050405020304" pitchFamily="2"/>
              </a:rPr>
              <a:t>Health Management | Calm Health </a:t>
            </a:r>
          </a:p>
        </p:txBody>
      </p:sp>
      <p:sp>
        <p:nvSpPr>
          <p:cNvPr id="8" name="Text Placeholder 7"/>
          <p:cNvSpPr>
            <a:spLocks noGrp="1"/>
          </p:cNvSpPr>
          <p:nvPr>
            <p:ph type="body" idx="10"/>
          </p:nvPr>
        </p:nvSpPr>
        <p:spPr>
          <a:xfrm>
            <a:off x="403412" y="4179234"/>
            <a:ext cx="6051176" cy="423582"/>
          </a:xfrm>
          <a:prstGeom prst="rect">
            <a:avLst/>
          </a:prstGeom>
          <a:noFill/>
          <a:ln w="0" cmpd="sng">
            <a:noFill/>
            <a:prstDash val="solid"/>
          </a:ln>
        </p:spPr>
        <p:txBody>
          <a:bodyPr vert="horz" lIns="0" tIns="0" rIns="0" bIns="0" anchor="t"/>
          <a:lstStyle/>
          <a:p>
            <a:pPr marL="0" marR="322747" indent="0" algn="l">
              <a:lnSpc>
                <a:spcPts val="1059"/>
              </a:lnSpc>
              <a:spcAft>
                <a:spcPts val="1165"/>
              </a:spcAft>
            </a:pPr>
            <a:r>
              <a:rPr lang="en-US" sz="794" spc="0">
                <a:solidFill>
                  <a:srgbClr val="233480"/>
                </a:solidFill>
                <a:latin typeface="Tahoma" panose="02020603050405020304" pitchFamily="2"/>
              </a:rPr>
              <a:t>The Calm Health app provides programs and tools to help support your mental health and well-being — all at your own pace. As a UnitedHealthcare member, Calm Health is included in your health plan and available at no additional cost. </a:t>
            </a:r>
          </a:p>
        </p:txBody>
      </p:sp>
      <p:graphicFrame>
        <p:nvGraphicFramePr>
          <p:cNvPr id="10" name="Table 9"/>
          <p:cNvGraphicFramePr>
            <a:graphicFrameLocks noGrp="1"/>
          </p:cNvGraphicFramePr>
          <p:nvPr/>
        </p:nvGraphicFramePr>
        <p:xfrm>
          <a:off x="403412" y="4602816"/>
          <a:ext cx="6051176" cy="2598928"/>
        </p:xfrm>
        <a:graphic>
          <a:graphicData uri="http://schemas.openxmlformats.org/drawingml/2006/table">
            <a:tbl>
              <a:tblPr/>
              <a:tblGrid>
                <a:gridCol w="4128247">
                  <a:extLst>
                    <a:ext uri="{9D8B030D-6E8A-4147-A177-3AD203B41FA5}">
                      <a16:colId xmlns:a16="http://schemas.microsoft.com/office/drawing/2014/main" val="20000"/>
                    </a:ext>
                  </a:extLst>
                </a:gridCol>
                <a:gridCol w="1922929">
                  <a:extLst>
                    <a:ext uri="{9D8B030D-6E8A-4147-A177-3AD203B41FA5}">
                      <a16:colId xmlns:a16="http://schemas.microsoft.com/office/drawing/2014/main" val="20001"/>
                    </a:ext>
                  </a:extLst>
                </a:gridCol>
              </a:tblGrid>
              <a:tr h="2316816">
                <a:tc>
                  <a:txBody>
                    <a:bodyPr/>
                    <a:lstStyle/>
                    <a:p>
                      <a:pPr marL="0" marR="0" indent="0" algn="l">
                        <a:lnSpc>
                          <a:spcPts val="1600"/>
                        </a:lnSpc>
                        <a:spcBef>
                          <a:spcPts val="0"/>
                        </a:spcBef>
                        <a:spcAft>
                          <a:spcPts val="0"/>
                        </a:spcAft>
                      </a:pPr>
                      <a:r>
                        <a:rPr lang="en-US" sz="1300" b="1" spc="0">
                          <a:solidFill>
                            <a:srgbClr val="233480"/>
                          </a:solidFill>
                          <a:latin typeface="Times New Roman" panose="02020603050405020304" pitchFamily="1"/>
                        </a:rPr>
                        <a:t>Resources to help support your mental health </a:t>
                      </a:r>
                    </a:p>
                    <a:p>
                      <a:pPr marL="0" marR="662940" indent="0" algn="l">
                        <a:lnSpc>
                          <a:spcPts val="1200"/>
                        </a:lnSpc>
                        <a:spcBef>
                          <a:spcPts val="295"/>
                        </a:spcBef>
                        <a:spcAft>
                          <a:spcPts val="0"/>
                        </a:spcAft>
                      </a:pPr>
                      <a:r>
                        <a:rPr lang="en-US" sz="800" spc="0">
                          <a:solidFill>
                            <a:srgbClr val="233480"/>
                          </a:solidFill>
                          <a:latin typeface="Tahoma" panose="02020603050405020304" pitchFamily="2"/>
                        </a:rPr>
                        <a:t>To help tailor your Calm Health experience, you’ll begin with a short mental health screening. Then, Calm Health will suggest certain programs for you to consider based on where you are in your well-being journey. </a:t>
                      </a:r>
                    </a:p>
                    <a:p>
                      <a:pPr marL="0" marR="0" indent="0" algn="l">
                        <a:lnSpc>
                          <a:spcPts val="1600"/>
                        </a:lnSpc>
                        <a:spcBef>
                          <a:spcPts val="1510"/>
                        </a:spcBef>
                        <a:spcAft>
                          <a:spcPts val="0"/>
                        </a:spcAft>
                      </a:pPr>
                      <a:r>
                        <a:rPr lang="en-US" sz="1300" b="1" spc="0">
                          <a:solidFill>
                            <a:srgbClr val="233480"/>
                          </a:solidFill>
                          <a:latin typeface="Times New Roman" panose="02020603050405020304" pitchFamily="1"/>
                        </a:rPr>
                        <a:t>Tap into tools and support </a:t>
                      </a:r>
                    </a:p>
                    <a:p>
                      <a:pPr marL="0" marR="662940" indent="0" algn="l">
                        <a:lnSpc>
                          <a:spcPts val="1200"/>
                        </a:lnSpc>
                        <a:spcBef>
                          <a:spcPts val="295"/>
                        </a:spcBef>
                        <a:spcAft>
                          <a:spcPts val="0"/>
                        </a:spcAft>
                      </a:pPr>
                      <a:r>
                        <a:rPr lang="en-US" sz="800" spc="0">
                          <a:solidFill>
                            <a:srgbClr val="233480"/>
                          </a:solidFill>
                          <a:latin typeface="Tahoma" panose="02020603050405020304" pitchFamily="2"/>
                        </a:rPr>
                        <a:t>The Calm Health app brings you a library of support — including mindfulness content and programs created by psychologists — for a variety of health experiences and life stages. This information is designed to help you: </a:t>
                      </a:r>
                    </a:p>
                    <a:p>
                      <a:pPr marL="91440" marR="662940" indent="91440" algn="l">
                        <a:lnSpc>
                          <a:spcPts val="1200"/>
                        </a:lnSpc>
                        <a:spcBef>
                          <a:spcPts val="455"/>
                        </a:spcBef>
                        <a:spcAft>
                          <a:spcPts val="0"/>
                        </a:spcAft>
                        <a:buFont typeface="Symbol"/>
                        <a:buChar char="·"/>
                      </a:pPr>
                      <a:r>
                        <a:rPr lang="en-US" sz="800" b="1" spc="0">
                          <a:solidFill>
                            <a:srgbClr val="233480"/>
                          </a:solidFill>
                          <a:latin typeface="Arial" panose="02020603050405020304" pitchFamily="2"/>
                        </a:rPr>
                        <a:t>Learn techniques to improve well-being </a:t>
                      </a:r>
                      <a:r>
                        <a:rPr lang="en-US" sz="800" spc="0">
                          <a:solidFill>
                            <a:srgbClr val="233480"/>
                          </a:solidFill>
                          <a:latin typeface="Tahoma" panose="02020603050405020304" pitchFamily="2"/>
                        </a:rPr>
                        <a:t>– Find tools, music and sounds to help you meditate, improve focus, move mindfully and feel calm </a:t>
                      </a:r>
                    </a:p>
                    <a:p>
                      <a:pPr marL="91440" marR="731520" indent="91440" algn="l">
                        <a:lnSpc>
                          <a:spcPts val="1200"/>
                        </a:lnSpc>
                        <a:spcBef>
                          <a:spcPts val="220"/>
                        </a:spcBef>
                        <a:spcAft>
                          <a:spcPts val="0"/>
                        </a:spcAft>
                        <a:buFont typeface="Symbol"/>
                        <a:buChar char="·"/>
                      </a:pPr>
                      <a:r>
                        <a:rPr lang="en-US" sz="800" b="1" spc="0">
                          <a:solidFill>
                            <a:srgbClr val="233480"/>
                          </a:solidFill>
                          <a:latin typeface="Arial" panose="02020603050405020304" pitchFamily="2"/>
                        </a:rPr>
                        <a:t>Work toward goals </a:t>
                      </a:r>
                      <a:r>
                        <a:rPr lang="en-US" sz="800" spc="0">
                          <a:solidFill>
                            <a:srgbClr val="233480"/>
                          </a:solidFill>
                          <a:latin typeface="Tahoma" panose="02020603050405020304" pitchFamily="2"/>
                        </a:rPr>
                        <a:t>– Join self-guided self-care programs, and track your progress along the way </a:t>
                      </a:r>
                    </a:p>
                    <a:p>
                      <a:pPr marL="91440" marR="320040" indent="91440" algn="l">
                        <a:lnSpc>
                          <a:spcPts val="1200"/>
                        </a:lnSpc>
                        <a:spcBef>
                          <a:spcPts val="240"/>
                        </a:spcBef>
                        <a:spcAft>
                          <a:spcPts val="0"/>
                        </a:spcAft>
                        <a:buFont typeface="Symbol"/>
                        <a:buChar char="·"/>
                      </a:pPr>
                      <a:r>
                        <a:rPr lang="en-US" sz="800" b="1" spc="0">
                          <a:solidFill>
                            <a:srgbClr val="233480"/>
                          </a:solidFill>
                          <a:latin typeface="Arial" panose="02020603050405020304" pitchFamily="2"/>
                        </a:rPr>
                        <a:t>Support your mind and body </a:t>
                      </a:r>
                      <a:r>
                        <a:rPr lang="en-US" sz="800" spc="0">
                          <a:solidFill>
                            <a:srgbClr val="233480"/>
                          </a:solidFill>
                          <a:latin typeface="Tahoma" panose="02020603050405020304" pitchFamily="2"/>
                        </a:rPr>
                        <a:t>– Access mental health information and support to help you strengthen the mind-body connection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6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66359523"/>
              </p:ext>
            </p:extLst>
          </p:nvPr>
        </p:nvGraphicFramePr>
        <p:xfrm>
          <a:off x="582316" y="7347839"/>
          <a:ext cx="6051176" cy="687481"/>
        </p:xfrm>
        <a:graphic>
          <a:graphicData uri="http://schemas.openxmlformats.org/drawingml/2006/table">
            <a:tbl>
              <a:tblPr/>
              <a:tblGrid>
                <a:gridCol w="693644">
                  <a:extLst>
                    <a:ext uri="{9D8B030D-6E8A-4147-A177-3AD203B41FA5}">
                      <a16:colId xmlns:a16="http://schemas.microsoft.com/office/drawing/2014/main" val="20000"/>
                    </a:ext>
                  </a:extLst>
                </a:gridCol>
                <a:gridCol w="5357532">
                  <a:extLst>
                    <a:ext uri="{9D8B030D-6E8A-4147-A177-3AD203B41FA5}">
                      <a16:colId xmlns:a16="http://schemas.microsoft.com/office/drawing/2014/main" val="20001"/>
                    </a:ext>
                  </a:extLst>
                </a:gridCol>
              </a:tblGrid>
              <a:tr h="687481">
                <a:tc>
                  <a:txBody>
                    <a:bodyPr/>
                    <a:lstStyle/>
                    <a:p>
                      <a:endParaRPr sz="1600" dirty="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1400"/>
                        </a:lnSpc>
                        <a:spcBef>
                          <a:spcPts val="305"/>
                        </a:spcBef>
                        <a:spcAft>
                          <a:spcPts val="0"/>
                        </a:spcAft>
                      </a:pPr>
                      <a:r>
                        <a:rPr lang="en-US" sz="1100" b="1" spc="0" dirty="0">
                          <a:solidFill>
                            <a:srgbClr val="233480"/>
                          </a:solidFill>
                          <a:latin typeface="Arial" panose="02020603050405020304" pitchFamily="2"/>
                        </a:rPr>
                        <a:t>Scan this code to get started or </a:t>
                      </a:r>
                      <a:r>
                        <a:rPr lang="en-US" sz="1100" b="1" spc="0" dirty="0" err="1">
                          <a:solidFill>
                            <a:srgbClr val="233480"/>
                          </a:solidFill>
                          <a:latin typeface="Arial" panose="02020603050405020304" pitchFamily="2"/>
                        </a:rPr>
                        <a:t>visit</a:t>
                      </a:r>
                      <a:r>
                        <a:rPr lang="en-US" sz="1100" b="1" u="sng" spc="0" dirty="0" err="1">
                          <a:solidFill>
                            <a:srgbClr val="0000FF"/>
                          </a:solidFill>
                          <a:latin typeface="Arial" panose="02020603050405020304" pitchFamily="2"/>
                        </a:rPr>
                        <a:t>uhc.app</a:t>
                      </a:r>
                      <a:r>
                        <a:rPr lang="en-US" sz="1100" b="1" u="sng" spc="0" dirty="0">
                          <a:solidFill>
                            <a:srgbClr val="0000FF"/>
                          </a:solidFill>
                          <a:latin typeface="Arial" panose="02020603050405020304" pitchFamily="2"/>
                        </a:rPr>
                        <a:t>/calm</a:t>
                      </a:r>
                      <a:r>
                        <a:rPr lang="en-US" sz="100" b="1" spc="0" dirty="0">
                          <a:solidFill>
                            <a:srgbClr val="2B66AA"/>
                          </a:solidFill>
                          <a:latin typeface="Arial" panose="02020603050405020304" pitchFamily="2"/>
                        </a:rPr>
                        <a:t> </a:t>
                      </a:r>
                    </a:p>
                    <a:p>
                      <a:pPr marL="137160" marR="0" indent="0" algn="l">
                        <a:lnSpc>
                          <a:spcPts val="1200"/>
                        </a:lnSpc>
                        <a:spcBef>
                          <a:spcPts val="345"/>
                        </a:spcBef>
                        <a:spcAft>
                          <a:spcPts val="405"/>
                        </a:spcAft>
                      </a:pPr>
                      <a:r>
                        <a:rPr lang="en-US" sz="800" spc="0" dirty="0">
                          <a:solidFill>
                            <a:srgbClr val="233480"/>
                          </a:solidFill>
                          <a:latin typeface="Tahoma" panose="02020603050405020304" pitchFamily="2"/>
                        </a:rPr>
                        <a:t>You’ll be prompted to sign in on the UnitedHealthcare® app </a:t>
                      </a:r>
                      <a:br>
                        <a:rPr sz="1600" dirty="0"/>
                      </a:br>
                      <a:r>
                        <a:rPr lang="en-US" sz="800" spc="0" dirty="0">
                          <a:solidFill>
                            <a:srgbClr val="233480"/>
                          </a:solidFill>
                          <a:latin typeface="Tahoma" panose="02020603050405020304" pitchFamily="2"/>
                        </a:rPr>
                        <a:t>or at</a:t>
                      </a:r>
                      <a:r>
                        <a:rPr lang="en-US" sz="800" b="1" u="sng" spc="0" dirty="0">
                          <a:solidFill>
                            <a:srgbClr val="0000FF"/>
                          </a:solidFill>
                          <a:latin typeface="Arial" panose="02020603050405020304" pitchFamily="2"/>
                        </a:rPr>
                        <a:t> myuhc.com</a:t>
                      </a:r>
                      <a:r>
                        <a:rPr lang="en-US" sz="800" b="1" spc="0" dirty="0">
                          <a:solidFill>
                            <a:srgbClr val="2B66AA"/>
                          </a:solidFill>
                          <a:latin typeface="Arial" panose="02020603050405020304" pitchFamily="2"/>
                        </a:rPr>
                        <a:t>®</a:t>
                      </a:r>
                      <a:r>
                        <a:rPr lang="en-US" sz="800" spc="0" dirty="0">
                          <a:solidFill>
                            <a:srgbClr val="233480"/>
                          </a:solidFill>
                          <a:latin typeface="Tahoma" panose="02020603050405020304" pitchFamily="2"/>
                        </a:rPr>
                        <a:t> first. If you don’t have an account, </a:t>
                      </a:r>
                      <a:br>
                        <a:rPr sz="1600" dirty="0"/>
                      </a:br>
                      <a:r>
                        <a:rPr lang="en-US" sz="800" spc="0" dirty="0">
                          <a:solidFill>
                            <a:srgbClr val="233480"/>
                          </a:solidFill>
                          <a:latin typeface="Tahoma" panose="02020603050405020304" pitchFamily="2"/>
                        </a:rPr>
                        <a:t>select Register to create one.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279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426" y="1060766"/>
            <a:ext cx="6546861" cy="6883083"/>
          </a:xfrm>
        </p:spPr>
        <p:txBody>
          <a:bodyPr/>
          <a:lstStyle/>
          <a:p>
            <a:pPr marL="0" indent="0">
              <a:buNone/>
            </a:pPr>
            <a:r>
              <a:rPr lang="en-US" sz="1400" b="1" dirty="0"/>
              <a:t>Health Savings Account </a:t>
            </a:r>
            <a:br>
              <a:rPr lang="en-US" sz="1400" b="1" dirty="0"/>
            </a:br>
            <a:r>
              <a:rPr lang="en-US" sz="1200" dirty="0"/>
              <a:t>If you enroll in the HSA PPO plan, you </a:t>
            </a:r>
            <a:br>
              <a:rPr lang="en-US" sz="1200" dirty="0"/>
            </a:br>
            <a:r>
              <a:rPr lang="en-US" sz="1200" dirty="0"/>
              <a:t>may enroll in a Health Savings Account (HSA). An HSA is a </a:t>
            </a:r>
            <a:br>
              <a:rPr lang="en-US" sz="1200" dirty="0"/>
            </a:br>
            <a:r>
              <a:rPr lang="en-US" sz="1200" dirty="0"/>
              <a:t>separate, tax-advantaged medical savings account available </a:t>
            </a:r>
            <a:r>
              <a:rPr lang="en-US" sz="1200" i="1" dirty="0"/>
              <a:t>only </a:t>
            </a:r>
            <a:br>
              <a:rPr lang="en-US" sz="1200" i="1" dirty="0"/>
            </a:br>
            <a:r>
              <a:rPr lang="en-US" sz="1200" dirty="0"/>
              <a:t>if you enroll in what’s considered a qualified high deductible health plan </a:t>
            </a:r>
            <a:br>
              <a:rPr lang="en-US" sz="1200" dirty="0"/>
            </a:br>
            <a:r>
              <a:rPr lang="en-US" sz="1200" dirty="0"/>
              <a:t>(HDHP). You can open an HSA through most major banks. </a:t>
            </a:r>
          </a:p>
          <a:p>
            <a:pPr marL="0" indent="0">
              <a:buNone/>
            </a:pPr>
            <a:r>
              <a:rPr lang="en-US" sz="1200" dirty="0"/>
              <a:t>An HSA works similarly to a personal checking account; however, the money can only be </a:t>
            </a:r>
            <a:br>
              <a:rPr lang="en-US" sz="1200" dirty="0"/>
            </a:br>
            <a:r>
              <a:rPr lang="en-US" sz="1200" dirty="0"/>
              <a:t>used to pay for qualified medical expenses. Your HSA can pay for you </a:t>
            </a:r>
            <a:r>
              <a:rPr lang="en-US" sz="1200" i="1" dirty="0"/>
              <a:t>and </a:t>
            </a:r>
            <a:r>
              <a:rPr lang="en-US" sz="1200" dirty="0"/>
              <a:t>your eligible dependents’ </a:t>
            </a:r>
            <a:br>
              <a:rPr lang="en-US" sz="1200" dirty="0"/>
            </a:br>
            <a:r>
              <a:rPr lang="en-US" sz="1200" dirty="0"/>
              <a:t>medical expenses tax free. An HSA belongs solely to you, which means you keep the account even if you change jobs or retire, and any unused funds rollover from year to year. Other HSA advantages include:</a:t>
            </a:r>
          </a:p>
          <a:p>
            <a:pPr lvl="1">
              <a:buClr>
                <a:srgbClr val="282E71"/>
              </a:buClr>
            </a:pPr>
            <a:r>
              <a:rPr lang="en-US" sz="1200" dirty="0"/>
              <a:t>You can add tax free contributions. You take the deduction when filing your taxes. This helps you save on most state and federal taxes.</a:t>
            </a:r>
          </a:p>
          <a:p>
            <a:pPr lvl="1">
              <a:buClr>
                <a:srgbClr val="282E71"/>
              </a:buClr>
            </a:pPr>
            <a:r>
              <a:rPr lang="en-US" sz="1200" dirty="0"/>
              <a:t>You can use the money in your account to pay for eligible out-of-pocket medical, dental, and vision expenses. </a:t>
            </a:r>
          </a:p>
          <a:p>
            <a:pPr lvl="1">
              <a:buClr>
                <a:srgbClr val="282E71"/>
              </a:buClr>
            </a:pPr>
            <a:r>
              <a:rPr lang="en-US" sz="1200" dirty="0"/>
              <a:t>You can pay COBRA and </a:t>
            </a:r>
            <a:r>
              <a:rPr lang="en-US" sz="1200" i="1" dirty="0"/>
              <a:t>some</a:t>
            </a:r>
            <a:r>
              <a:rPr lang="en-US" sz="1200" dirty="0"/>
              <a:t> Medicare premiums with your HSA.</a:t>
            </a:r>
          </a:p>
          <a:p>
            <a:pPr lvl="1">
              <a:buClr>
                <a:srgbClr val="282E71"/>
              </a:buClr>
            </a:pPr>
            <a:r>
              <a:rPr lang="en-US" sz="1200" dirty="0"/>
              <a:t>You can use the money at any time, as long as it’s for a qualified medical expense.</a:t>
            </a:r>
          </a:p>
          <a:p>
            <a:pPr marL="0" indent="0">
              <a:buClr>
                <a:srgbClr val="A60000"/>
              </a:buClr>
              <a:buNone/>
            </a:pPr>
            <a:r>
              <a:rPr lang="en-US" sz="1400" b="1" dirty="0"/>
              <a:t>Who can’t open an HSA?</a:t>
            </a:r>
          </a:p>
          <a:p>
            <a:pPr lvl="1">
              <a:buClr>
                <a:srgbClr val="282E71"/>
              </a:buClr>
            </a:pPr>
            <a:r>
              <a:rPr lang="en-US" sz="1200" dirty="0"/>
              <a:t>You cannot be enrolled in Medicare. (If you had an HSA prior to enrolling in Medicare, you may still use the funds. You just can’t contribute to the account anymore.)</a:t>
            </a:r>
          </a:p>
          <a:p>
            <a:pPr lvl="1">
              <a:buClr>
                <a:srgbClr val="282E71"/>
              </a:buClr>
            </a:pPr>
            <a:r>
              <a:rPr lang="en-US" sz="1200" dirty="0"/>
              <a:t>You cannot be claimed as a dependent on someone else’s taxes.</a:t>
            </a:r>
          </a:p>
          <a:p>
            <a:pPr lvl="1">
              <a:buClr>
                <a:srgbClr val="282E71"/>
              </a:buClr>
            </a:pPr>
            <a:r>
              <a:rPr lang="en-US" sz="1200" dirty="0"/>
              <a:t>You cannot have a regular FSA. (If you do have an FSA, but decide to open an HSA, your FSA will be re-labeled a limited use FSA. Limited use FSAs cannot be used to pay for medical and pharmacy expenses but can be used for qualified dental and vision.)</a:t>
            </a:r>
          </a:p>
          <a:p>
            <a:pPr marL="0" indent="0">
              <a:buNone/>
            </a:pPr>
            <a:r>
              <a:rPr lang="en-US" sz="1400" b="1" dirty="0"/>
              <a:t>Contribution Limits</a:t>
            </a:r>
            <a:br>
              <a:rPr lang="en-US" sz="1500" b="1" dirty="0"/>
            </a:br>
            <a:r>
              <a:rPr lang="en-US" sz="1200" dirty="0"/>
              <a:t>Each year, the IRS sets an annual limit on deposits to HSAs. The maximum you can deposit into your HSA depends on whether you enroll in individual or family coverage. The limits consider contributions from all sources – amounts you or anyone else deposits. Individuals over the age of 55 may contribute an                                       additional $1,000 every year. </a:t>
            </a:r>
            <a:endParaRPr lang="en-US" sz="1400" b="1" dirty="0">
              <a:solidFill>
                <a:srgbClr val="FF0000"/>
              </a:solidFill>
            </a:endParaRPr>
          </a:p>
          <a:p>
            <a:pPr marL="0" indent="0">
              <a:buNone/>
            </a:pPr>
            <a:br>
              <a:rPr lang="en-US" sz="1400" b="1" dirty="0">
                <a:solidFill>
                  <a:srgbClr val="FF0000"/>
                </a:solidFill>
              </a:rPr>
            </a:br>
            <a:br>
              <a:rPr lang="en-US" sz="1400" dirty="0"/>
            </a:br>
            <a:endParaRPr lang="en-US" sz="1400" dirty="0"/>
          </a:p>
          <a:p>
            <a:pPr marL="0" indent="0">
              <a:buNone/>
            </a:pPr>
            <a:r>
              <a:rPr lang="en-US" sz="1200" dirty="0">
                <a:solidFill>
                  <a:schemeClr val="bg1"/>
                </a:solidFill>
              </a:rPr>
              <a:t>2016 HSA Contribution Limits</a:t>
            </a:r>
          </a:p>
          <a:p>
            <a:pPr marL="0" indent="0">
              <a:buNone/>
            </a:pPr>
            <a:endParaRPr lang="en-US" sz="1200" b="1" dirty="0">
              <a:solidFill>
                <a:srgbClr val="FF0000"/>
              </a:solidFill>
            </a:endParaRPr>
          </a:p>
        </p:txBody>
      </p:sp>
      <p:sp>
        <p:nvSpPr>
          <p:cNvPr id="3" name="Title 2"/>
          <p:cNvSpPr>
            <a:spLocks noGrp="1"/>
          </p:cNvSpPr>
          <p:nvPr>
            <p:ph type="title"/>
          </p:nvPr>
        </p:nvSpPr>
        <p:spPr/>
        <p:txBody>
          <a:bodyPr/>
          <a:lstStyle/>
          <a:p>
            <a:r>
              <a:rPr lang="en-US" dirty="0"/>
              <a:t>Health Savings Account (HSA)</a:t>
            </a:r>
          </a:p>
        </p:txBody>
      </p:sp>
      <p:graphicFrame>
        <p:nvGraphicFramePr>
          <p:cNvPr id="6" name="Table 5"/>
          <p:cNvGraphicFramePr>
            <a:graphicFrameLocks noGrp="1"/>
          </p:cNvGraphicFramePr>
          <p:nvPr>
            <p:extLst>
              <p:ext uri="{D42A27DB-BD31-4B8C-83A1-F6EECF244321}">
                <p14:modId xmlns:p14="http://schemas.microsoft.com/office/powerpoint/2010/main" val="3047131248"/>
              </p:ext>
            </p:extLst>
          </p:nvPr>
        </p:nvGraphicFramePr>
        <p:xfrm>
          <a:off x="2364720" y="6971618"/>
          <a:ext cx="2100272" cy="822960"/>
        </p:xfrm>
        <a:graphic>
          <a:graphicData uri="http://schemas.openxmlformats.org/drawingml/2006/table">
            <a:tbl>
              <a:tblPr firstRow="1" bandRow="1">
                <a:tableStyleId>{5C22544A-7EE6-4342-B048-85BDC9FD1C3A}</a:tableStyleId>
              </a:tblPr>
              <a:tblGrid>
                <a:gridCol w="1050136">
                  <a:extLst>
                    <a:ext uri="{9D8B030D-6E8A-4147-A177-3AD203B41FA5}">
                      <a16:colId xmlns:a16="http://schemas.microsoft.com/office/drawing/2014/main" val="20000"/>
                    </a:ext>
                  </a:extLst>
                </a:gridCol>
                <a:gridCol w="1050136">
                  <a:extLst>
                    <a:ext uri="{9D8B030D-6E8A-4147-A177-3AD203B41FA5}">
                      <a16:colId xmlns:a16="http://schemas.microsoft.com/office/drawing/2014/main" val="20001"/>
                    </a:ext>
                  </a:extLst>
                </a:gridCol>
              </a:tblGrid>
              <a:tr h="205047">
                <a:tc gridSpan="2">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b="1" kern="1200" dirty="0">
                          <a:solidFill>
                            <a:schemeClr val="bg1"/>
                          </a:solidFill>
                          <a:latin typeface="+mn-lt"/>
                          <a:ea typeface="+mn-ea"/>
                          <a:cs typeface="+mn-cs"/>
                        </a:rPr>
                        <a:t>2025 HSA</a:t>
                      </a:r>
                      <a:r>
                        <a:rPr lang="en-US" sz="1200" b="1" kern="1200" baseline="0" dirty="0">
                          <a:solidFill>
                            <a:schemeClr val="bg1"/>
                          </a:solidFill>
                          <a:latin typeface="+mn-lt"/>
                          <a:ea typeface="+mn-ea"/>
                          <a:cs typeface="+mn-cs"/>
                        </a:rPr>
                        <a:t> Contribution Limits</a:t>
                      </a:r>
                      <a:endParaRPr lang="en-US" sz="1200" b="1" kern="1200" dirty="0">
                        <a:solidFill>
                          <a:schemeClr val="bg1"/>
                        </a:solidFill>
                        <a:latin typeface="+mn-lt"/>
                        <a:ea typeface="+mn-ea"/>
                        <a:cs typeface="+mn-cs"/>
                      </a:endParaRPr>
                    </a:p>
                  </a:txBody>
                  <a:tcPr>
                    <a:solidFill>
                      <a:srgbClr val="EC8831"/>
                    </a:solidFill>
                  </a:tcPr>
                </a:tc>
                <a:tc hMerge="1">
                  <a:txBody>
                    <a:bodyPr/>
                    <a:lstStyle/>
                    <a:p>
                      <a:endParaRPr lang="en-US" sz="1000"/>
                    </a:p>
                  </a:txBody>
                  <a:tcPr>
                    <a:solidFill>
                      <a:srgbClr val="EC8831"/>
                    </a:solidFill>
                  </a:tcPr>
                </a:tc>
                <a:extLst>
                  <a:ext uri="{0D108BD9-81ED-4DB2-BD59-A6C34878D82A}">
                    <a16:rowId xmlns:a16="http://schemas.microsoft.com/office/drawing/2014/main" val="10000"/>
                  </a:ext>
                </a:extLst>
              </a:tr>
              <a:tr h="205047">
                <a:tc>
                  <a:txBody>
                    <a:bodyPr/>
                    <a:lstStyle/>
                    <a:p>
                      <a:r>
                        <a:rPr lang="en-US" sz="1200" dirty="0">
                          <a:latin typeface="+mj-lt"/>
                        </a:rPr>
                        <a:t>Individual</a:t>
                      </a:r>
                    </a:p>
                  </a:txBody>
                  <a:tcPr>
                    <a:solidFill>
                      <a:schemeClr val="bg1">
                        <a:lumMod val="95000"/>
                      </a:schemeClr>
                    </a:solidFill>
                  </a:tcPr>
                </a:tc>
                <a:tc>
                  <a:txBody>
                    <a:bodyPr/>
                    <a:lstStyle/>
                    <a:p>
                      <a:pPr algn="ctr"/>
                      <a:r>
                        <a:rPr lang="en-US" sz="1200" dirty="0">
                          <a:latin typeface="+mj-lt"/>
                        </a:rPr>
                        <a:t>$4,300</a:t>
                      </a:r>
                    </a:p>
                  </a:txBody>
                  <a:tcPr>
                    <a:solidFill>
                      <a:schemeClr val="bg1">
                        <a:lumMod val="95000"/>
                      </a:schemeClr>
                    </a:solidFill>
                  </a:tcPr>
                </a:tc>
                <a:extLst>
                  <a:ext uri="{0D108BD9-81ED-4DB2-BD59-A6C34878D82A}">
                    <a16:rowId xmlns:a16="http://schemas.microsoft.com/office/drawing/2014/main" val="10001"/>
                  </a:ext>
                </a:extLst>
              </a:tr>
              <a:tr h="205047">
                <a:tc>
                  <a:txBody>
                    <a:bodyPr/>
                    <a:lstStyle/>
                    <a:p>
                      <a:r>
                        <a:rPr lang="en-US" sz="1200" dirty="0">
                          <a:latin typeface="+mj-lt"/>
                        </a:rPr>
                        <a:t>Family</a:t>
                      </a:r>
                    </a:p>
                  </a:txBody>
                  <a:tcPr>
                    <a:solidFill>
                      <a:schemeClr val="bg1">
                        <a:lumMod val="95000"/>
                      </a:schemeClr>
                    </a:solidFill>
                  </a:tcPr>
                </a:tc>
                <a:tc>
                  <a:txBody>
                    <a:bodyPr/>
                    <a:lstStyle/>
                    <a:p>
                      <a:pPr algn="ctr"/>
                      <a:r>
                        <a:rPr lang="en-US" sz="1200" dirty="0">
                          <a:latin typeface="+mj-lt"/>
                        </a:rPr>
                        <a:t>$8,550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7BB0DCE0-14A6-F323-E6E9-C0B9ADA66A2F}"/>
              </a:ext>
            </a:extLst>
          </p:cNvPr>
          <p:cNvSpPr>
            <a:spLocks noGrp="1"/>
          </p:cNvSpPr>
          <p:nvPr>
            <p:ph type="sldNum" sz="quarter" idx="12"/>
          </p:nvPr>
        </p:nvSpPr>
        <p:spPr/>
        <p:txBody>
          <a:bodyPr/>
          <a:lstStyle/>
          <a:p>
            <a:fld id="{7606D0A7-5B2E-4E47-A767-3F12C7D68AC8}" type="slidenum">
              <a:rPr lang="en-US" smtClean="0"/>
              <a:t>13</a:t>
            </a:fld>
            <a:endParaRPr lang="en-US"/>
          </a:p>
        </p:txBody>
      </p:sp>
    </p:spTree>
    <p:extLst>
      <p:ext uri="{BB962C8B-B14F-4D97-AF65-F5344CB8AC3E}">
        <p14:creationId xmlns:p14="http://schemas.microsoft.com/office/powerpoint/2010/main" val="21372623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138" y="269632"/>
            <a:ext cx="5400293" cy="2698652"/>
          </a:xfrm>
        </p:spPr>
        <p:txBody>
          <a:bodyPr/>
          <a:lstStyle/>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050" dirty="0"/>
          </a:p>
          <a:p>
            <a:pPr marL="0" indent="0">
              <a:lnSpc>
                <a:spcPct val="100000"/>
              </a:lnSpc>
              <a:spcBef>
                <a:spcPts val="0"/>
              </a:spcBef>
              <a:buNone/>
            </a:pPr>
            <a:r>
              <a:rPr lang="en-US" sz="1050" dirty="0"/>
              <a:t>You and your eligible dependents can enroll in the Delta Dental PPO dental plan. </a:t>
            </a:r>
          </a:p>
          <a:p>
            <a:pPr marL="0" indent="0">
              <a:lnSpc>
                <a:spcPct val="100000"/>
              </a:lnSpc>
              <a:spcBef>
                <a:spcPts val="0"/>
              </a:spcBef>
              <a:buNone/>
            </a:pPr>
            <a:r>
              <a:rPr lang="en-US" sz="1050" dirty="0"/>
              <a:t>In the PPO, you are free to use any dentist at any time, but using an In-Network Delta </a:t>
            </a:r>
          </a:p>
          <a:p>
            <a:pPr marL="0" indent="0">
              <a:lnSpc>
                <a:spcPct val="100000"/>
              </a:lnSpc>
              <a:spcBef>
                <a:spcPts val="0"/>
              </a:spcBef>
              <a:buNone/>
            </a:pPr>
            <a:r>
              <a:rPr lang="en-US" sz="1050" dirty="0"/>
              <a:t>Dental PPO provider you will receive the greatest discount and your annual maximum will go further.  The Premier Network also uses In-Network dentists, but you will receive a lesser discount than the PPO Network. </a:t>
            </a:r>
            <a:r>
              <a:rPr lang="en-US" sz="1050" b="1" dirty="0"/>
              <a:t>You will maximize your benefit by receiving care from a Delta PPO network dentist. </a:t>
            </a:r>
            <a:r>
              <a:rPr lang="en-US" sz="1050" dirty="0"/>
              <a:t>Network providers offer discounted fees to Delta Dental, and you share in the savings. </a:t>
            </a:r>
          </a:p>
          <a:p>
            <a:pPr marL="0" indent="0">
              <a:lnSpc>
                <a:spcPct val="100000"/>
              </a:lnSpc>
              <a:spcBef>
                <a:spcPts val="0"/>
              </a:spcBef>
              <a:buNone/>
            </a:pPr>
            <a:endParaRPr lang="en-US" sz="1050" dirty="0"/>
          </a:p>
          <a:p>
            <a:pPr marL="0" indent="0">
              <a:lnSpc>
                <a:spcPct val="100000"/>
              </a:lnSpc>
              <a:spcBef>
                <a:spcPts val="0"/>
              </a:spcBef>
              <a:buNone/>
            </a:pPr>
            <a:r>
              <a:rPr lang="en-US" sz="1050" dirty="0"/>
              <a:t>*Out of Network dentists can result in balance billing from your provider. </a:t>
            </a:r>
            <a:br>
              <a:rPr lang="en-US" sz="1200" dirty="0"/>
            </a:br>
            <a:br>
              <a:rPr lang="en-US" sz="1200" dirty="0"/>
            </a:br>
            <a:endParaRPr lang="en-US" sz="1200" dirty="0"/>
          </a:p>
        </p:txBody>
      </p:sp>
      <p:sp>
        <p:nvSpPr>
          <p:cNvPr id="3" name="Title 2"/>
          <p:cNvSpPr>
            <a:spLocks noGrp="1"/>
          </p:cNvSpPr>
          <p:nvPr>
            <p:ph type="title"/>
          </p:nvPr>
        </p:nvSpPr>
        <p:spPr>
          <a:xfrm>
            <a:off x="3934326" y="30837"/>
            <a:ext cx="2923674" cy="549599"/>
          </a:xfrm>
        </p:spPr>
        <p:txBody>
          <a:bodyPr/>
          <a:lstStyle/>
          <a:p>
            <a:r>
              <a:rPr lang="en-US" dirty="0"/>
              <a:t>Dental</a:t>
            </a:r>
            <a:br>
              <a:rPr lang="en-US" dirty="0"/>
            </a:br>
            <a:endParaRPr lang="en-US" sz="1600" b="0" i="1" dirty="0"/>
          </a:p>
        </p:txBody>
      </p:sp>
      <p:graphicFrame>
        <p:nvGraphicFramePr>
          <p:cNvPr id="4" name="Table 3"/>
          <p:cNvGraphicFramePr>
            <a:graphicFrameLocks noGrp="1"/>
          </p:cNvGraphicFramePr>
          <p:nvPr>
            <p:extLst>
              <p:ext uri="{D42A27DB-BD31-4B8C-83A1-F6EECF244321}">
                <p14:modId xmlns:p14="http://schemas.microsoft.com/office/powerpoint/2010/main" val="3625177303"/>
              </p:ext>
            </p:extLst>
          </p:nvPr>
        </p:nvGraphicFramePr>
        <p:xfrm>
          <a:off x="163966" y="3062437"/>
          <a:ext cx="6444026" cy="3506805"/>
        </p:xfrm>
        <a:graphic>
          <a:graphicData uri="http://schemas.openxmlformats.org/drawingml/2006/table">
            <a:tbl>
              <a:tblPr firstRow="1" bandRow="1">
                <a:tableStyleId>{F5AB1C69-6EDB-4FF4-983F-18BD219EF322}</a:tableStyleId>
              </a:tblPr>
              <a:tblGrid>
                <a:gridCol w="2354213">
                  <a:extLst>
                    <a:ext uri="{9D8B030D-6E8A-4147-A177-3AD203B41FA5}">
                      <a16:colId xmlns:a16="http://schemas.microsoft.com/office/drawing/2014/main" val="20000"/>
                    </a:ext>
                  </a:extLst>
                </a:gridCol>
                <a:gridCol w="1319222">
                  <a:extLst>
                    <a:ext uri="{9D8B030D-6E8A-4147-A177-3AD203B41FA5}">
                      <a16:colId xmlns:a16="http://schemas.microsoft.com/office/drawing/2014/main" val="20001"/>
                    </a:ext>
                  </a:extLst>
                </a:gridCol>
                <a:gridCol w="1319222">
                  <a:extLst>
                    <a:ext uri="{9D8B030D-6E8A-4147-A177-3AD203B41FA5}">
                      <a16:colId xmlns:a16="http://schemas.microsoft.com/office/drawing/2014/main" val="397961870"/>
                    </a:ext>
                  </a:extLst>
                </a:gridCol>
                <a:gridCol w="1451369">
                  <a:extLst>
                    <a:ext uri="{9D8B030D-6E8A-4147-A177-3AD203B41FA5}">
                      <a16:colId xmlns:a16="http://schemas.microsoft.com/office/drawing/2014/main" val="1166444118"/>
                    </a:ext>
                  </a:extLst>
                </a:gridCol>
              </a:tblGrid>
              <a:tr h="306405">
                <a:tc gridSpan="4">
                  <a:txBody>
                    <a:bodyPr/>
                    <a:lstStyle/>
                    <a:p>
                      <a:r>
                        <a:rPr lang="en-US" sz="1200" dirty="0">
                          <a:latin typeface="+mj-lt"/>
                        </a:rPr>
                        <a:t>Delta</a:t>
                      </a:r>
                      <a:r>
                        <a:rPr lang="en-US" sz="1200" baseline="0" dirty="0">
                          <a:latin typeface="+mj-lt"/>
                        </a:rPr>
                        <a:t> </a:t>
                      </a:r>
                      <a:r>
                        <a:rPr lang="en-US" sz="1200" dirty="0">
                          <a:latin typeface="+mj-lt"/>
                        </a:rPr>
                        <a:t>Dental PPO</a:t>
                      </a:r>
                    </a:p>
                  </a:txBody>
                  <a:tcPr anchor="ctr">
                    <a:solidFill>
                      <a:srgbClr val="E87D27"/>
                    </a:solidFill>
                  </a:tcPr>
                </a:tc>
                <a:tc hMerge="1">
                  <a:txBody>
                    <a:bodyPr/>
                    <a:lstStyle/>
                    <a:p>
                      <a:endParaRPr lang="en-US"/>
                    </a:p>
                  </a:txBody>
                  <a:tcPr>
                    <a:solidFill>
                      <a:srgbClr val="A60000"/>
                    </a:solidFill>
                  </a:tcPr>
                </a:tc>
                <a:tc hMerge="1">
                  <a:txBody>
                    <a:bodyPr/>
                    <a:lstStyle/>
                    <a:p>
                      <a:endParaRPr lang="en-US"/>
                    </a:p>
                  </a:txBody>
                  <a:tcPr/>
                </a:tc>
                <a:tc hMerge="1">
                  <a:txBody>
                    <a:bodyPr/>
                    <a:lstStyle/>
                    <a:p>
                      <a:endParaRPr lang="en-US" sz="1200">
                        <a:latin typeface="+mj-lt"/>
                      </a:endParaRPr>
                    </a:p>
                  </a:txBody>
                  <a:tcPr anchor="ctr">
                    <a:solidFill>
                      <a:srgbClr val="E87D27"/>
                    </a:solidFill>
                  </a:tcPr>
                </a:tc>
                <a:extLst>
                  <a:ext uri="{0D108BD9-81ED-4DB2-BD59-A6C34878D82A}">
                    <a16:rowId xmlns:a16="http://schemas.microsoft.com/office/drawing/2014/main" val="10000"/>
                  </a:ext>
                </a:extLst>
              </a:tr>
              <a:tr h="0">
                <a:tc>
                  <a:txBody>
                    <a:bodyPr/>
                    <a:lstStyle/>
                    <a:p>
                      <a:r>
                        <a:rPr lang="en-US" sz="1000" dirty="0">
                          <a:solidFill>
                            <a:schemeClr val="bg1"/>
                          </a:solidFill>
                          <a:latin typeface="+mj-lt"/>
                        </a:rPr>
                        <a:t>Plan Features</a:t>
                      </a:r>
                    </a:p>
                  </a:txBody>
                  <a:tcPr anchor="ctr">
                    <a:solidFill>
                      <a:srgbClr val="E87D27"/>
                    </a:solidFill>
                  </a:tcPr>
                </a:tc>
                <a:tc>
                  <a:txBody>
                    <a:bodyPr/>
                    <a:lstStyle/>
                    <a:p>
                      <a:pPr algn="ctr"/>
                      <a:r>
                        <a:rPr lang="en-US" sz="1000" dirty="0">
                          <a:solidFill>
                            <a:schemeClr val="bg1"/>
                          </a:solidFill>
                          <a:latin typeface="+mj-lt"/>
                        </a:rPr>
                        <a:t>Delta Dental PPO Network</a:t>
                      </a:r>
                      <a:br>
                        <a:rPr lang="en-US" sz="1000" dirty="0">
                          <a:solidFill>
                            <a:schemeClr val="bg1"/>
                          </a:solidFill>
                          <a:latin typeface="+mj-lt"/>
                        </a:rPr>
                      </a:br>
                      <a:r>
                        <a:rPr lang="en-US" sz="1000" i="1" dirty="0">
                          <a:solidFill>
                            <a:schemeClr val="bg1"/>
                          </a:solidFill>
                          <a:latin typeface="+mj-lt"/>
                        </a:rPr>
                        <a:t>(You Pay)</a:t>
                      </a:r>
                    </a:p>
                  </a:txBody>
                  <a:tcPr anchor="ctr">
                    <a:solidFill>
                      <a:srgbClr val="E87D27"/>
                    </a:solidFill>
                  </a:tcPr>
                </a:tc>
                <a:tc>
                  <a:txBody>
                    <a:bodyPr/>
                    <a:lstStyle/>
                    <a:p>
                      <a:pPr algn="ctr"/>
                      <a:r>
                        <a:rPr lang="en-US" sz="1000" i="0" dirty="0">
                          <a:solidFill>
                            <a:schemeClr val="bg1"/>
                          </a:solidFill>
                          <a:latin typeface="+mj-lt"/>
                        </a:rPr>
                        <a:t>Delta Dental Premier Network Dentist</a:t>
                      </a:r>
                    </a:p>
                    <a:p>
                      <a:pPr algn="ctr"/>
                      <a:r>
                        <a:rPr lang="en-US" sz="1000" i="0" dirty="0">
                          <a:solidFill>
                            <a:schemeClr val="bg1"/>
                          </a:solidFill>
                          <a:latin typeface="+mj-lt"/>
                        </a:rPr>
                        <a:t>(You Pay)</a:t>
                      </a:r>
                    </a:p>
                  </a:txBody>
                  <a:tcPr anchor="ctr">
                    <a:solidFill>
                      <a:srgbClr val="E87D27"/>
                    </a:solidFill>
                  </a:tcPr>
                </a:tc>
                <a:tc>
                  <a:txBody>
                    <a:bodyPr/>
                    <a:lstStyle/>
                    <a:p>
                      <a:pPr algn="ctr"/>
                      <a:r>
                        <a:rPr lang="en-US" sz="1000" b="0" i="0" dirty="0">
                          <a:solidFill>
                            <a:schemeClr val="bg1"/>
                          </a:solidFill>
                          <a:latin typeface="+mj-lt"/>
                        </a:rPr>
                        <a:t>Out-of-Network*</a:t>
                      </a:r>
                      <a:br>
                        <a:rPr lang="en-US" sz="1000" b="0" i="0" dirty="0">
                          <a:solidFill>
                            <a:schemeClr val="bg1"/>
                          </a:solidFill>
                          <a:latin typeface="+mj-lt"/>
                        </a:rPr>
                      </a:br>
                      <a:r>
                        <a:rPr lang="en-US" sz="1000" b="0" i="1" dirty="0">
                          <a:solidFill>
                            <a:schemeClr val="bg1"/>
                          </a:solidFill>
                          <a:latin typeface="+mj-lt"/>
                        </a:rPr>
                        <a:t>(You</a:t>
                      </a:r>
                      <a:r>
                        <a:rPr lang="en-US" sz="1000" b="0" i="1" baseline="0" dirty="0">
                          <a:solidFill>
                            <a:schemeClr val="bg1"/>
                          </a:solidFill>
                          <a:latin typeface="+mj-lt"/>
                        </a:rPr>
                        <a:t> Pay)</a:t>
                      </a:r>
                      <a:endParaRPr lang="en-US" sz="1000" b="0" i="0" dirty="0">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100" dirty="0">
                          <a:latin typeface="+mj-lt"/>
                        </a:rPr>
                        <a:t>Annual Maximum</a:t>
                      </a:r>
                    </a:p>
                  </a:txBody>
                  <a:tcPr anchor="ctr"/>
                </a:tc>
                <a:tc gridSpan="3">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100" b="0" dirty="0">
                          <a:solidFill>
                            <a:schemeClr val="tx1"/>
                          </a:solidFill>
                          <a:effectLst/>
                          <a:latin typeface="+mj-lt"/>
                        </a:rPr>
                        <a:t>$1,000 per person</a:t>
                      </a:r>
                      <a:endParaRPr lang="en-US" sz="1100" b="0" dirty="0">
                        <a:solidFill>
                          <a:schemeClr val="tx1"/>
                        </a:solidFill>
                        <a:effectLst/>
                        <a:latin typeface="+mj-lt"/>
                        <a:ea typeface="Times New Roman"/>
                        <a:cs typeface="Times New Roman"/>
                      </a:endParaRPr>
                    </a:p>
                  </a:txBody>
                  <a:tcPr anchor="ctr"/>
                </a:tc>
                <a:tc hMerge="1">
                  <a:txBody>
                    <a:bodyPr/>
                    <a:lstStyle/>
                    <a:p>
                      <a:endParaRPr lang="en-US"/>
                    </a:p>
                  </a:txBody>
                  <a:tcPr/>
                </a:tc>
                <a:tc hMerge="1">
                  <a:txBody>
                    <a:bodyPr/>
                    <a:lstStyle/>
                    <a:p>
                      <a:pPr marL="0" marR="0" indent="0" algn="ctr" defTabSz="685800" rtl="0" eaLnBrk="1" fontAlgn="auto" latinLnBrk="0" hangingPunct="1">
                        <a:lnSpc>
                          <a:spcPct val="100000"/>
                        </a:lnSpc>
                        <a:spcBef>
                          <a:spcPct val="0"/>
                        </a:spcBef>
                        <a:spcAft>
                          <a:spcPct val="0"/>
                        </a:spcAft>
                        <a:buClrTx/>
                        <a:buSzTx/>
                        <a:buFontTx/>
                        <a:buNone/>
                        <a:defRPr/>
                      </a:pPr>
                      <a:endParaRPr lang="en-US" sz="1100" b="0">
                        <a:solidFill>
                          <a:schemeClr val="tx1"/>
                        </a:solidFill>
                        <a:effectLst/>
                        <a:latin typeface="+mj-lt"/>
                        <a:ea typeface="Times New Roman"/>
                        <a:cs typeface="Times New Roman"/>
                      </a:endParaRPr>
                    </a:p>
                  </a:txBody>
                  <a:tcPr anchor="ctr"/>
                </a:tc>
                <a:extLst>
                  <a:ext uri="{0D108BD9-81ED-4DB2-BD59-A6C34878D82A}">
                    <a16:rowId xmlns:a16="http://schemas.microsoft.com/office/drawing/2014/main" val="10002"/>
                  </a:ext>
                </a:extLst>
              </a:tr>
              <a:tr h="0">
                <a:tc>
                  <a:txBody>
                    <a:bodyPr/>
                    <a:lstStyle/>
                    <a:p>
                      <a:r>
                        <a:rPr lang="en-US" sz="1100" dirty="0">
                          <a:latin typeface="+mj-lt"/>
                        </a:rPr>
                        <a:t>Deductible</a:t>
                      </a:r>
                    </a:p>
                  </a:txBody>
                  <a:tcPr anchor="ctr"/>
                </a:tc>
                <a:tc gridSpan="3">
                  <a:txBody>
                    <a:bodyPr/>
                    <a:lstStyle/>
                    <a:p>
                      <a:pPr algn="ctr"/>
                      <a:r>
                        <a:rPr lang="en-US" sz="1100" dirty="0">
                          <a:latin typeface="+mj-lt"/>
                        </a:rPr>
                        <a:t>$50</a:t>
                      </a:r>
                      <a:r>
                        <a:rPr lang="en-US" sz="1100" baseline="0" dirty="0">
                          <a:latin typeface="+mj-lt"/>
                        </a:rPr>
                        <a:t> Single / $150 Family</a:t>
                      </a:r>
                      <a:endParaRPr lang="en-US" sz="1100" dirty="0">
                        <a:latin typeface="+mj-lt"/>
                      </a:endParaRP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3"/>
                  </a:ext>
                </a:extLst>
              </a:tr>
              <a:tr h="376837">
                <a:tc>
                  <a:txBody>
                    <a:bodyPr/>
                    <a:lstStyle/>
                    <a:p>
                      <a:r>
                        <a:rPr lang="en-US" sz="1100" dirty="0">
                          <a:latin typeface="+mj-lt"/>
                        </a:rPr>
                        <a:t>Preventive </a:t>
                      </a:r>
                      <a:r>
                        <a:rPr lang="en-US" sz="1100" i="1" dirty="0">
                          <a:solidFill>
                            <a:schemeClr val="tx1"/>
                          </a:solidFill>
                          <a:latin typeface="+mj-lt"/>
                        </a:rPr>
                        <a:t>(Exams, Bitewing</a:t>
                      </a:r>
                      <a:r>
                        <a:rPr lang="en-US" sz="1100" i="1" baseline="0" dirty="0">
                          <a:solidFill>
                            <a:schemeClr val="tx1"/>
                          </a:solidFill>
                          <a:latin typeface="+mj-lt"/>
                        </a:rPr>
                        <a:t> X-rays, Cleanings, Fluoride, Space Maintainers, Sealants)</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extLst>
                  <a:ext uri="{0D108BD9-81ED-4DB2-BD59-A6C34878D82A}">
                    <a16:rowId xmlns:a16="http://schemas.microsoft.com/office/drawing/2014/main" val="10004"/>
                  </a:ext>
                </a:extLst>
              </a:tr>
              <a:tr h="342840">
                <a:tc>
                  <a:txBody>
                    <a:bodyPr/>
                    <a:lstStyle/>
                    <a:p>
                      <a:r>
                        <a:rPr lang="en-US" sz="1100" dirty="0">
                          <a:latin typeface="+mj-lt"/>
                        </a:rPr>
                        <a:t>Basic Services </a:t>
                      </a:r>
                      <a:r>
                        <a:rPr lang="en-US" sz="1100" i="1" dirty="0">
                          <a:solidFill>
                            <a:schemeClr val="tx1"/>
                          </a:solidFill>
                          <a:latin typeface="+mj-lt"/>
                        </a:rPr>
                        <a:t>(Periodontics,</a:t>
                      </a:r>
                      <a:r>
                        <a:rPr lang="en-US" sz="1100" i="1" baseline="0" dirty="0">
                          <a:solidFill>
                            <a:schemeClr val="tx1"/>
                          </a:solidFill>
                          <a:latin typeface="+mj-lt"/>
                        </a:rPr>
                        <a:t>  Fillings, Simple Extractions, Endodontics, Oral Surgery)</a:t>
                      </a:r>
                      <a:endParaRPr lang="en-US" sz="1100" i="1" dirty="0">
                        <a:solidFill>
                          <a:schemeClr val="tx1"/>
                        </a:solidFill>
                        <a:latin typeface="+mj-lt"/>
                      </a:endParaRPr>
                    </a:p>
                  </a:txBody>
                  <a:tcPr anchor="ctr"/>
                </a:tc>
                <a:tc>
                  <a:txBody>
                    <a:bodyPr/>
                    <a:lstStyle/>
                    <a:p>
                      <a:pPr algn="ctr"/>
                      <a:r>
                        <a:rPr lang="en-US" sz="1100" dirty="0">
                          <a:latin typeface="+mj-lt"/>
                        </a:rPr>
                        <a:t>20%</a:t>
                      </a:r>
                    </a:p>
                    <a:p>
                      <a:pPr algn="ctr"/>
                      <a:r>
                        <a:rPr lang="en-US" sz="1100" dirty="0">
                          <a:latin typeface="+mj-lt"/>
                        </a:rPr>
                        <a:t>Deductible applies</a:t>
                      </a:r>
                    </a:p>
                  </a:txBody>
                  <a:tcPr anchor="ctr"/>
                </a:tc>
                <a:tc>
                  <a:txBody>
                    <a:bodyPr/>
                    <a:lstStyle/>
                    <a:p>
                      <a:pPr algn="ctr"/>
                      <a:r>
                        <a:rPr lang="en-US" sz="1100" dirty="0">
                          <a:latin typeface="+mj-lt"/>
                        </a:rPr>
                        <a:t>20%</a:t>
                      </a:r>
                    </a:p>
                    <a:p>
                      <a:pPr algn="ctr"/>
                      <a:r>
                        <a:rPr lang="en-US" sz="1100" dirty="0">
                          <a:latin typeface="+mj-lt"/>
                        </a:rPr>
                        <a:t>Deductible applies</a:t>
                      </a:r>
                    </a:p>
                  </a:txBody>
                  <a:tcPr anchor="ctr"/>
                </a:tc>
                <a:tc>
                  <a:txBody>
                    <a:bodyPr/>
                    <a:lstStyle/>
                    <a:p>
                      <a:pPr algn="ctr"/>
                      <a:r>
                        <a:rPr lang="en-US" sz="1100" dirty="0">
                          <a:latin typeface="+mj-lt"/>
                        </a:rPr>
                        <a:t>20%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extLst>
                  <a:ext uri="{0D108BD9-81ED-4DB2-BD59-A6C34878D82A}">
                    <a16:rowId xmlns:a16="http://schemas.microsoft.com/office/drawing/2014/main" val="10005"/>
                  </a:ext>
                </a:extLst>
              </a:tr>
              <a:tr h="199065">
                <a:tc>
                  <a:txBody>
                    <a:bodyPr/>
                    <a:lstStyle/>
                    <a:p>
                      <a:r>
                        <a:rPr lang="en-US" sz="1100" dirty="0">
                          <a:latin typeface="+mj-lt"/>
                        </a:rPr>
                        <a:t>Major Services </a:t>
                      </a:r>
                      <a:r>
                        <a:rPr lang="en-US" sz="1100" i="1" dirty="0">
                          <a:latin typeface="+mj-lt"/>
                        </a:rPr>
                        <a:t>(</a:t>
                      </a:r>
                      <a:r>
                        <a:rPr lang="en-US" sz="1100" i="1" dirty="0">
                          <a:solidFill>
                            <a:schemeClr val="tx1"/>
                          </a:solidFill>
                          <a:latin typeface="+mj-lt"/>
                        </a:rPr>
                        <a:t>Crowns, Bridges, Dentures, *New for 2025 implants</a:t>
                      </a:r>
                      <a:r>
                        <a:rPr lang="en-US" sz="1100" i="1" baseline="0" dirty="0">
                          <a:solidFill>
                            <a:schemeClr val="tx1"/>
                          </a:solidFill>
                          <a:latin typeface="+mj-lt"/>
                        </a:rPr>
                        <a:t>)</a:t>
                      </a:r>
                      <a:endParaRPr lang="en-US" sz="1100" i="1" dirty="0">
                        <a:solidFill>
                          <a:schemeClr val="tx1"/>
                        </a:solidFill>
                        <a:latin typeface="+mj-lt"/>
                      </a:endParaRPr>
                    </a:p>
                  </a:txBody>
                  <a:tcPr anchor="ctr"/>
                </a:tc>
                <a:tc>
                  <a:txBody>
                    <a:bodyPr/>
                    <a:lstStyle/>
                    <a:p>
                      <a:pPr algn="ctr"/>
                      <a:r>
                        <a:rPr lang="en-US" sz="1100" dirty="0">
                          <a:latin typeface="+mj-lt"/>
                        </a:rPr>
                        <a:t>50%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tc>
                  <a:txBody>
                    <a:bodyPr/>
                    <a:lstStyle/>
                    <a:p>
                      <a:pPr algn="ctr"/>
                      <a:r>
                        <a:rPr lang="en-US" sz="1100" dirty="0">
                          <a:latin typeface="+mj-lt"/>
                        </a:rPr>
                        <a:t>50%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tc>
                  <a:txBody>
                    <a:bodyPr/>
                    <a:lstStyle/>
                    <a:p>
                      <a:pPr algn="ctr"/>
                      <a:r>
                        <a:rPr lang="en-US" sz="1100" dirty="0">
                          <a:latin typeface="+mj-lt"/>
                        </a:rPr>
                        <a:t>50%</a:t>
                      </a:r>
                    </a:p>
                    <a:p>
                      <a:pPr algn="ctr"/>
                      <a:r>
                        <a:rPr lang="en-US" sz="1100" dirty="0">
                          <a:latin typeface="+mj-lt"/>
                        </a:rPr>
                        <a:t>Deductible applies</a:t>
                      </a:r>
                    </a:p>
                  </a:txBody>
                  <a:tcPr anchor="ctr"/>
                </a:tc>
                <a:extLst>
                  <a:ext uri="{0D108BD9-81ED-4DB2-BD59-A6C34878D82A}">
                    <a16:rowId xmlns:a16="http://schemas.microsoft.com/office/drawing/2014/main" val="10006"/>
                  </a:ext>
                </a:extLst>
              </a:tr>
              <a:tr h="0">
                <a:tc>
                  <a:txBody>
                    <a:bodyPr/>
                    <a:lstStyle/>
                    <a:p>
                      <a:r>
                        <a:rPr lang="en-US" sz="1100" dirty="0">
                          <a:latin typeface="+mj-lt"/>
                        </a:rPr>
                        <a:t>Orthodontia </a:t>
                      </a:r>
                      <a:r>
                        <a:rPr lang="en-US" sz="1100" i="1" dirty="0">
                          <a:solidFill>
                            <a:schemeClr val="tx1"/>
                          </a:solidFill>
                          <a:latin typeface="+mj-lt"/>
                        </a:rPr>
                        <a:t>(to age 19)</a:t>
                      </a:r>
                    </a:p>
                  </a:txBody>
                  <a:tcPr anchor="ctr"/>
                </a:tc>
                <a:tc>
                  <a:txBody>
                    <a:bodyPr/>
                    <a:lstStyle/>
                    <a:p>
                      <a:pPr algn="ctr"/>
                      <a:r>
                        <a:rPr lang="en-US" sz="1100" dirty="0">
                          <a:latin typeface="+mj-lt"/>
                        </a:rPr>
                        <a:t>50%</a:t>
                      </a:r>
                    </a:p>
                  </a:txBody>
                  <a:tcPr anchor="ctr"/>
                </a:tc>
                <a:tc>
                  <a:txBody>
                    <a:bodyPr/>
                    <a:lstStyle/>
                    <a:p>
                      <a:pPr algn="ctr"/>
                      <a:r>
                        <a:rPr lang="en-US" sz="1100" dirty="0">
                          <a:latin typeface="+mj-lt"/>
                        </a:rPr>
                        <a:t>50%</a:t>
                      </a:r>
                    </a:p>
                  </a:txBody>
                  <a:tcPr anchor="ctr"/>
                </a:tc>
                <a:tc>
                  <a:txBody>
                    <a:bodyPr/>
                    <a:lstStyle/>
                    <a:p>
                      <a:pPr algn="ctr"/>
                      <a:r>
                        <a:rPr lang="en-US" sz="1100" dirty="0">
                          <a:latin typeface="+mj-lt"/>
                        </a:rPr>
                        <a:t>50%</a:t>
                      </a:r>
                    </a:p>
                  </a:txBody>
                  <a:tcPr anchor="ctr"/>
                </a:tc>
                <a:extLst>
                  <a:ext uri="{0D108BD9-81ED-4DB2-BD59-A6C34878D82A}">
                    <a16:rowId xmlns:a16="http://schemas.microsoft.com/office/drawing/2014/main" val="10007"/>
                  </a:ext>
                </a:extLst>
              </a:tr>
              <a:tr h="0">
                <a:tc>
                  <a:txBody>
                    <a:bodyPr/>
                    <a:lstStyle/>
                    <a:p>
                      <a:r>
                        <a:rPr lang="en-US" sz="1100" dirty="0">
                          <a:latin typeface="+mj-lt"/>
                        </a:rPr>
                        <a:t>Orthodontia</a:t>
                      </a:r>
                      <a:r>
                        <a:rPr lang="en-US" sz="1100" baseline="0" dirty="0">
                          <a:latin typeface="+mj-lt"/>
                        </a:rPr>
                        <a:t> Lifetime Maximum</a:t>
                      </a:r>
                      <a:endParaRPr lang="en-US" sz="1100" dirty="0">
                        <a:latin typeface="+mj-lt"/>
                      </a:endParaRPr>
                    </a:p>
                  </a:txBody>
                  <a:tcPr anchor="ctr"/>
                </a:tc>
                <a:tc gridSpan="3">
                  <a:txBody>
                    <a:bodyPr/>
                    <a:lstStyle/>
                    <a:p>
                      <a:pPr algn="ctr"/>
                      <a:r>
                        <a:rPr lang="en-US" sz="1100" dirty="0">
                          <a:latin typeface="+mj-lt"/>
                        </a:rPr>
                        <a:t>$1,500 per person</a:t>
                      </a: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8"/>
                  </a:ext>
                </a:extLst>
              </a:tr>
            </a:tbl>
          </a:graphicData>
        </a:graphic>
      </p:graphicFrame>
      <p:pic>
        <p:nvPicPr>
          <p:cNvPr id="9" name="Picture 4" descr="https://www.deltadental.com/images/DD_Logo_361C_RGB.jpg">
            <a:extLst>
              <a:ext uri="{FF2B5EF4-FFF2-40B4-BE49-F238E27FC236}">
                <a16:creationId xmlns:a16="http://schemas.microsoft.com/office/drawing/2014/main" id="{92AF70BF-B84E-E6FB-53D1-7261E878DE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7452" y="687176"/>
            <a:ext cx="1363732" cy="481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D4C59-3F80-C113-A73A-B1B257A72EDA}"/>
              </a:ext>
            </a:extLst>
          </p:cNvPr>
          <p:cNvSpPr txBox="1"/>
          <p:nvPr/>
        </p:nvSpPr>
        <p:spPr>
          <a:xfrm>
            <a:off x="277451" y="6900074"/>
            <a:ext cx="5915785" cy="1754326"/>
          </a:xfrm>
          <a:prstGeom prst="rect">
            <a:avLst/>
          </a:prstGeom>
          <a:noFill/>
        </p:spPr>
        <p:txBody>
          <a:bodyPr wrap="square" rtlCol="0">
            <a:spAutoFit/>
          </a:bodyPr>
          <a:lstStyle/>
          <a:p>
            <a:pPr algn="ctr"/>
            <a:r>
              <a:rPr lang="en-US" dirty="0"/>
              <a:t>New for 2025: implants added to Major services and To Go feature that rolls over a portion of your unused annual maximum (see next page </a:t>
            </a:r>
            <a:r>
              <a:rPr lang="en-US"/>
              <a:t>for details). </a:t>
            </a:r>
            <a:endParaRPr lang="en-US" dirty="0"/>
          </a:p>
          <a:p>
            <a:pPr algn="ctr"/>
            <a:endParaRPr lang="en-US" dirty="0"/>
          </a:p>
          <a:p>
            <a:pPr algn="ctr"/>
            <a:r>
              <a:rPr lang="en-US" dirty="0"/>
              <a:t>To find an In-Network dentist visit </a:t>
            </a:r>
            <a:r>
              <a:rPr lang="en-US" dirty="0">
                <a:hlinkClick r:id="rId4"/>
              </a:rPr>
              <a:t>www.deltadentalil.com</a:t>
            </a:r>
            <a:endParaRPr lang="en-US" dirty="0"/>
          </a:p>
          <a:p>
            <a:pPr algn="ctr"/>
            <a:endParaRPr lang="en-US" dirty="0"/>
          </a:p>
        </p:txBody>
      </p:sp>
      <p:sp>
        <p:nvSpPr>
          <p:cNvPr id="6" name="Slide Number Placeholder 5">
            <a:extLst>
              <a:ext uri="{FF2B5EF4-FFF2-40B4-BE49-F238E27FC236}">
                <a16:creationId xmlns:a16="http://schemas.microsoft.com/office/drawing/2014/main" id="{2F096724-911E-E199-D414-2883F32E7843}"/>
              </a:ext>
            </a:extLst>
          </p:cNvPr>
          <p:cNvSpPr>
            <a:spLocks noGrp="1"/>
          </p:cNvSpPr>
          <p:nvPr>
            <p:ph type="sldNum" sz="quarter" idx="12"/>
          </p:nvPr>
        </p:nvSpPr>
        <p:spPr/>
        <p:txBody>
          <a:bodyPr/>
          <a:lstStyle/>
          <a:p>
            <a:fld id="{7606D0A7-5B2E-4E47-A767-3F12C7D68AC8}" type="slidenum">
              <a:rPr lang="en-US" smtClean="0"/>
              <a:t>14</a:t>
            </a:fld>
            <a:endParaRPr lang="en-US"/>
          </a:p>
        </p:txBody>
      </p:sp>
    </p:spTree>
    <p:extLst>
      <p:ext uri="{BB962C8B-B14F-4D97-AF65-F5344CB8AC3E}">
        <p14:creationId xmlns:p14="http://schemas.microsoft.com/office/powerpoint/2010/main" val="26929800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6518" y="2935381"/>
            <a:ext cx="6264088" cy="146797"/>
          </a:xfrm>
          <a:prstGeom prst="rect">
            <a:avLst/>
          </a:prstGeom>
          <a:solidFill>
            <a:srgbClr val="99CCCC"/>
          </a:solidFill>
          <a:ln w="0" cmpd="sng">
            <a:noFill/>
            <a:prstDash val="solid"/>
          </a:ln>
        </p:spPr>
        <p:txBody>
          <a:bodyPr vert="horz" lIns="0" tIns="0" rIns="0" bIns="0" anchor="t">
            <a:normAutofit fontScale="65000" lnSpcReduction="20000"/>
          </a:bodyPr>
          <a:lstStyle/>
          <a:p>
            <a:r>
              <a:rPr lang="en-US" dirty="0"/>
              <a:t> </a:t>
            </a:r>
            <a:endParaRPr dirty="0"/>
          </a:p>
        </p:txBody>
      </p:sp>
      <p:pic>
        <p:nvPicPr>
          <p:cNvPr id="4" name="Picture 3"/>
          <p:cNvPicPr/>
          <p:nvPr/>
        </p:nvPicPr>
        <p:blipFill>
          <a:blip r:embed="rId2"/>
          <a:stretch>
            <a:fillRect/>
          </a:stretch>
        </p:blipFill>
        <p:spPr>
          <a:xfrm>
            <a:off x="382121" y="516591"/>
            <a:ext cx="2017059" cy="494740"/>
          </a:xfrm>
          <a:prstGeom prst="rect">
            <a:avLst/>
          </a:prstGeom>
        </p:spPr>
      </p:pic>
      <p:sp>
        <p:nvSpPr>
          <p:cNvPr id="5" name="Text Placeholder 4"/>
          <p:cNvSpPr>
            <a:spLocks noGrp="1"/>
          </p:cNvSpPr>
          <p:nvPr>
            <p:ph type="body" idx="10"/>
          </p:nvPr>
        </p:nvSpPr>
        <p:spPr>
          <a:xfrm>
            <a:off x="376518" y="1583392"/>
            <a:ext cx="6264088" cy="698687"/>
          </a:xfrm>
          <a:prstGeom prst="rect">
            <a:avLst/>
          </a:prstGeom>
          <a:noFill/>
          <a:ln w="0" cmpd="sng">
            <a:noFill/>
            <a:prstDash val="solid"/>
          </a:ln>
        </p:spPr>
        <p:txBody>
          <a:bodyPr vert="horz" lIns="0" tIns="0" rIns="0" bIns="0" anchor="t">
            <a:normAutofit fontScale="95000"/>
          </a:bodyPr>
          <a:lstStyle/>
          <a:p>
            <a:pPr marL="0" marR="0" indent="0" algn="r">
              <a:lnSpc>
                <a:spcPts val="3000"/>
              </a:lnSpc>
              <a:spcAft>
                <a:spcPts val="2493"/>
              </a:spcAft>
            </a:pPr>
            <a:r>
              <a:rPr lang="en-US" sz="2647" b="1" spc="40" dirty="0">
                <a:solidFill>
                  <a:srgbClr val="99CCCC"/>
                </a:solidFill>
                <a:latin typeface="Arial" panose="02020603050405020304" pitchFamily="2"/>
              </a:rPr>
              <a:t>To </a:t>
            </a:r>
            <a:r>
              <a:rPr lang="en-US" sz="2647" b="1" spc="40" dirty="0" err="1">
                <a:solidFill>
                  <a:srgbClr val="99CCCC"/>
                </a:solidFill>
                <a:latin typeface="Arial" panose="02020603050405020304" pitchFamily="2"/>
              </a:rPr>
              <a:t>Go</a:t>
            </a:r>
            <a:r>
              <a:rPr lang="en-US" sz="529" b="1" spc="40" dirty="0" err="1">
                <a:solidFill>
                  <a:srgbClr val="99CCCC"/>
                </a:solidFill>
                <a:latin typeface="Arial" panose="02020603050405020304" pitchFamily="2"/>
              </a:rPr>
              <a:t>SM</a:t>
            </a:r>
            <a:r>
              <a:rPr lang="en-US" sz="529" b="1" spc="40" dirty="0">
                <a:solidFill>
                  <a:srgbClr val="99CCCC"/>
                </a:solidFill>
                <a:latin typeface="Arial" panose="02020603050405020304" pitchFamily="2"/>
              </a:rPr>
              <a:t> </a:t>
            </a:r>
          </a:p>
        </p:txBody>
      </p:sp>
      <p:sp>
        <p:nvSpPr>
          <p:cNvPr id="6" name="Text Placeholder 5"/>
          <p:cNvSpPr>
            <a:spLocks noGrp="1"/>
          </p:cNvSpPr>
          <p:nvPr>
            <p:ph type="body" idx="10"/>
          </p:nvPr>
        </p:nvSpPr>
        <p:spPr>
          <a:xfrm>
            <a:off x="376518" y="2282078"/>
            <a:ext cx="6264088" cy="653303"/>
          </a:xfrm>
          <a:prstGeom prst="rect">
            <a:avLst/>
          </a:prstGeom>
          <a:noFill/>
          <a:ln w="0" cmpd="sng">
            <a:noFill/>
            <a:prstDash val="solid"/>
          </a:ln>
        </p:spPr>
        <p:txBody>
          <a:bodyPr vert="horz" lIns="0" tIns="1121" rIns="0" bIns="0" anchor="t"/>
          <a:lstStyle/>
          <a:p>
            <a:pPr marL="0" marR="0" indent="0" algn="r">
              <a:lnSpc>
                <a:spcPts val="1677"/>
              </a:lnSpc>
              <a:spcAft>
                <a:spcPts val="0"/>
              </a:spcAft>
            </a:pPr>
            <a:r>
              <a:rPr lang="en-US" sz="1412" b="1" spc="0" dirty="0">
                <a:solidFill>
                  <a:srgbClr val="99CCCC"/>
                </a:solidFill>
                <a:latin typeface="Arial" panose="02020603050405020304" pitchFamily="2"/>
              </a:rPr>
              <a:t>Take it to go with Delta Dental of Illinois. </a:t>
            </a:r>
          </a:p>
          <a:p>
            <a:pPr marL="847210" marR="0" indent="0" algn="r">
              <a:lnSpc>
                <a:spcPts val="1324"/>
              </a:lnSpc>
              <a:spcBef>
                <a:spcPts val="838"/>
              </a:spcBef>
              <a:spcAft>
                <a:spcPts val="0"/>
              </a:spcAft>
            </a:pPr>
            <a:r>
              <a:rPr lang="en-US" sz="971" b="1" spc="0" dirty="0">
                <a:solidFill>
                  <a:srgbClr val="000000"/>
                </a:solidFill>
                <a:latin typeface="Arial" panose="02020603050405020304" pitchFamily="2"/>
              </a:rPr>
              <a:t>The To </a:t>
            </a:r>
            <a:r>
              <a:rPr lang="en-US" sz="971" b="1" spc="0" dirty="0" err="1">
                <a:solidFill>
                  <a:srgbClr val="000000"/>
                </a:solidFill>
                <a:latin typeface="Arial" panose="02020603050405020304" pitchFamily="2"/>
              </a:rPr>
              <a:t>Go</a:t>
            </a:r>
            <a:r>
              <a:rPr lang="en-US" sz="529" b="1" spc="0" dirty="0" err="1">
                <a:solidFill>
                  <a:srgbClr val="000000"/>
                </a:solidFill>
                <a:latin typeface="Arial" panose="02020603050405020304" pitchFamily="2"/>
              </a:rPr>
              <a:t>SM</a:t>
            </a:r>
            <a:r>
              <a:rPr lang="en-US" sz="529" b="1" spc="0" dirty="0">
                <a:solidFill>
                  <a:srgbClr val="000000"/>
                </a:solidFill>
                <a:latin typeface="Arial" panose="02020603050405020304" pitchFamily="2"/>
              </a:rPr>
              <a:t> </a:t>
            </a:r>
            <a:r>
              <a:rPr lang="en-US" sz="971" b="1" spc="0" dirty="0">
                <a:solidFill>
                  <a:srgbClr val="000000"/>
                </a:solidFill>
                <a:latin typeface="Arial" panose="02020603050405020304" pitchFamily="2"/>
              </a:rPr>
              <a:t>feature - an option for Delta Dental PPO</a:t>
            </a:r>
            <a:r>
              <a:rPr lang="en-US" sz="529" b="1" spc="0" dirty="0">
                <a:solidFill>
                  <a:srgbClr val="000000"/>
                </a:solidFill>
                <a:latin typeface="Arial" panose="02020603050405020304" pitchFamily="2"/>
              </a:rPr>
              <a:t>SM </a:t>
            </a:r>
            <a:r>
              <a:rPr lang="en-US" sz="971" b="1" spc="0" dirty="0">
                <a:solidFill>
                  <a:srgbClr val="000000"/>
                </a:solidFill>
                <a:latin typeface="Arial" panose="02020603050405020304" pitchFamily="2"/>
              </a:rPr>
              <a:t>and Delta Dental Premier</a:t>
            </a:r>
            <a:r>
              <a:rPr lang="en-US" sz="529" b="1" spc="0" dirty="0">
                <a:solidFill>
                  <a:srgbClr val="000000"/>
                </a:solidFill>
                <a:latin typeface="Arial" panose="02020603050405020304" pitchFamily="2"/>
              </a:rPr>
              <a:t>® </a:t>
            </a:r>
            <a:r>
              <a:rPr lang="en-US" sz="971" b="1" spc="0" dirty="0">
                <a:solidFill>
                  <a:srgbClr val="000000"/>
                </a:solidFill>
                <a:latin typeface="Arial" panose="02020603050405020304" pitchFamily="2"/>
              </a:rPr>
              <a:t>programs - ensures that enrollees don't have to leave unused annual maximum behind. </a:t>
            </a:r>
          </a:p>
        </p:txBody>
      </p:sp>
      <p:sp>
        <p:nvSpPr>
          <p:cNvPr id="7" name="Text Placeholder 6"/>
          <p:cNvSpPr>
            <a:spLocks noGrp="1"/>
          </p:cNvSpPr>
          <p:nvPr>
            <p:ph type="body" idx="10"/>
          </p:nvPr>
        </p:nvSpPr>
        <p:spPr>
          <a:xfrm>
            <a:off x="376518" y="3204883"/>
            <a:ext cx="6264088" cy="622487"/>
          </a:xfrm>
          <a:prstGeom prst="rect">
            <a:avLst/>
          </a:prstGeom>
          <a:noFill/>
          <a:ln w="0" cmpd="sng">
            <a:noFill/>
            <a:prstDash val="solid"/>
          </a:ln>
        </p:spPr>
        <p:txBody>
          <a:bodyPr vert="horz" lIns="0" tIns="0" rIns="0" bIns="0" anchor="t">
            <a:normAutofit fontScale="95000"/>
          </a:bodyPr>
          <a:lstStyle/>
          <a:p>
            <a:pPr marL="0" marR="40343" indent="0" algn="l">
              <a:lnSpc>
                <a:spcPts val="1059"/>
              </a:lnSpc>
              <a:spcAft>
                <a:spcPts val="1628"/>
              </a:spcAft>
            </a:pPr>
            <a:r>
              <a:rPr lang="en-US" sz="882" b="1" spc="0">
                <a:solidFill>
                  <a:srgbClr val="99CCCC"/>
                </a:solidFill>
                <a:latin typeface="Arial" panose="02020603050405020304" pitchFamily="2"/>
              </a:rPr>
              <a:t>Enrollees don't have to leave unused annual maximums behind anymore. With Delta Dental of Illinois' To Go feature, they can take the unused amount "to go" from one year to the next. This option offers enrollees more flexibility and can help them prepare for more extensive and costly dental treatment. </a:t>
            </a:r>
          </a:p>
        </p:txBody>
      </p:sp>
      <p:graphicFrame>
        <p:nvGraphicFramePr>
          <p:cNvPr id="9" name="Table 8"/>
          <p:cNvGraphicFramePr>
            <a:graphicFrameLocks noGrp="1"/>
          </p:cNvGraphicFramePr>
          <p:nvPr/>
        </p:nvGraphicFramePr>
        <p:xfrm>
          <a:off x="376518" y="3827369"/>
          <a:ext cx="6264088" cy="1007364"/>
        </p:xfrm>
        <a:graphic>
          <a:graphicData uri="http://schemas.openxmlformats.org/drawingml/2006/table">
            <a:tbl>
              <a:tblPr/>
              <a:tblGrid>
                <a:gridCol w="3019985">
                  <a:extLst>
                    <a:ext uri="{9D8B030D-6E8A-4147-A177-3AD203B41FA5}">
                      <a16:colId xmlns:a16="http://schemas.microsoft.com/office/drawing/2014/main" val="20000"/>
                    </a:ext>
                  </a:extLst>
                </a:gridCol>
                <a:gridCol w="3244103">
                  <a:extLst>
                    <a:ext uri="{9D8B030D-6E8A-4147-A177-3AD203B41FA5}">
                      <a16:colId xmlns:a16="http://schemas.microsoft.com/office/drawing/2014/main" val="20001"/>
                    </a:ext>
                  </a:extLst>
                </a:gridCol>
              </a:tblGrid>
              <a:tr h="911599">
                <a:tc>
                  <a:txBody>
                    <a:bodyPr/>
                    <a:lstStyle/>
                    <a:p>
                      <a:pPr marL="0" marR="160020" indent="0" algn="just">
                        <a:lnSpc>
                          <a:spcPts val="1000"/>
                        </a:lnSpc>
                        <a:spcBef>
                          <a:spcPts val="0"/>
                        </a:spcBef>
                        <a:spcAft>
                          <a:spcPts val="0"/>
                        </a:spcAft>
                      </a:pPr>
                      <a:r>
                        <a:rPr lang="en-US" sz="800" b="1" spc="10">
                          <a:solidFill>
                            <a:srgbClr val="000000"/>
                          </a:solidFill>
                          <a:latin typeface="Arial" panose="02020603050405020304" pitchFamily="2"/>
                        </a:rPr>
                        <a:t>In traditional PPO plans, the annual maximum is a "use it or lose it" benefit. The To Go feature gives enrollees the ability to carryover any qualified, unused portion of their annual maximum in a given year and apply it to their To Go Bank, increasing their total dollars for dental treatment. (Contact your sales executive for complete underwriting guidelines; this feature may not be available for all Delta Dental PPO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just">
                        <a:lnSpc>
                          <a:spcPts val="1000"/>
                        </a:lnSpc>
                        <a:spcBef>
                          <a:spcPts val="1060"/>
                        </a:spcBef>
                        <a:spcAft>
                          <a:spcPts val="935"/>
                        </a:spcAft>
                      </a:pPr>
                      <a:r>
                        <a:rPr lang="en-US" sz="800" b="1" spc="0">
                          <a:solidFill>
                            <a:srgbClr val="000000"/>
                          </a:solidFill>
                          <a:latin typeface="Arial" panose="02020603050405020304" pitchFamily="2"/>
                        </a:rPr>
                        <a:t>and Delta Dental Premier plans.) Unused annual maximums eligible for carryover in a given year will be subject to a dollar threshold depending on the specific plan design. The enrollee also must have had a dental service that applies to the annual maximum (preventive/diagnostic, basic or major) during the year in order to carry over any unused annual maximum.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76518" y="4779310"/>
          <a:ext cx="6258485" cy="2687632"/>
        </p:xfrm>
        <a:graphic>
          <a:graphicData uri="http://schemas.openxmlformats.org/drawingml/2006/table">
            <a:tbl>
              <a:tblPr/>
              <a:tblGrid>
                <a:gridCol w="1433232">
                  <a:extLst>
                    <a:ext uri="{9D8B030D-6E8A-4147-A177-3AD203B41FA5}">
                      <a16:colId xmlns:a16="http://schemas.microsoft.com/office/drawing/2014/main" val="20000"/>
                    </a:ext>
                  </a:extLst>
                </a:gridCol>
                <a:gridCol w="605118">
                  <a:extLst>
                    <a:ext uri="{9D8B030D-6E8A-4147-A177-3AD203B41FA5}">
                      <a16:colId xmlns:a16="http://schemas.microsoft.com/office/drawing/2014/main" val="20001"/>
                    </a:ext>
                  </a:extLst>
                </a:gridCol>
                <a:gridCol w="1605803">
                  <a:extLst>
                    <a:ext uri="{9D8B030D-6E8A-4147-A177-3AD203B41FA5}">
                      <a16:colId xmlns:a16="http://schemas.microsoft.com/office/drawing/2014/main" val="20002"/>
                    </a:ext>
                  </a:extLst>
                </a:gridCol>
                <a:gridCol w="524435">
                  <a:extLst>
                    <a:ext uri="{9D8B030D-6E8A-4147-A177-3AD203B41FA5}">
                      <a16:colId xmlns:a16="http://schemas.microsoft.com/office/drawing/2014/main" val="20003"/>
                    </a:ext>
                  </a:extLst>
                </a:gridCol>
                <a:gridCol w="1699932">
                  <a:extLst>
                    <a:ext uri="{9D8B030D-6E8A-4147-A177-3AD203B41FA5}">
                      <a16:colId xmlns:a16="http://schemas.microsoft.com/office/drawing/2014/main" val="20004"/>
                    </a:ext>
                  </a:extLst>
                </a:gridCol>
                <a:gridCol w="389965">
                  <a:extLst>
                    <a:ext uri="{9D8B030D-6E8A-4147-A177-3AD203B41FA5}">
                      <a16:colId xmlns:a16="http://schemas.microsoft.com/office/drawing/2014/main" val="20005"/>
                    </a:ext>
                  </a:extLst>
                </a:gridCol>
              </a:tblGrid>
              <a:tr h="319928">
                <a:tc>
                  <a:txBody>
                    <a:bodyPr/>
                    <a:lstStyle/>
                    <a:p>
                      <a:pPr marL="3175" marR="0" indent="0" algn="l">
                        <a:lnSpc>
                          <a:spcPts val="1300"/>
                        </a:lnSpc>
                        <a:spcBef>
                          <a:spcPts val="575"/>
                        </a:spcBef>
                        <a:spcAft>
                          <a:spcPts val="995"/>
                        </a:spcAft>
                      </a:pPr>
                      <a:r>
                        <a:rPr lang="en-US" sz="1000" b="1" spc="0">
                          <a:solidFill>
                            <a:srgbClr val="99CCCC"/>
                          </a:solidFill>
                          <a:latin typeface="Arial" panose="02020603050405020304" pitchFamily="2"/>
                        </a:rPr>
                        <a:t>Example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86285">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99CCCC"/>
                    </a:solidFill>
                  </a:tcPr>
                </a:tc>
                <a:extLst>
                  <a:ext uri="{0D108BD9-81ED-4DB2-BD59-A6C34878D82A}">
                    <a16:rowId xmlns:a16="http://schemas.microsoft.com/office/drawing/2014/main" val="10001"/>
                  </a:ext>
                </a:extLst>
              </a:tr>
              <a:tr h="319928">
                <a:tc>
                  <a:txBody>
                    <a:bodyPr/>
                    <a:lstStyle/>
                    <a:p>
                      <a:pPr marL="3175" marR="0" indent="0" algn="l">
                        <a:lnSpc>
                          <a:spcPts val="1200"/>
                        </a:lnSpc>
                        <a:spcBef>
                          <a:spcPts val="1395"/>
                        </a:spcBef>
                        <a:spcAft>
                          <a:spcPts val="240"/>
                        </a:spcAft>
                      </a:pPr>
                      <a:r>
                        <a:rPr lang="en-US" sz="900" b="1" spc="0">
                          <a:solidFill>
                            <a:srgbClr val="99CCCC"/>
                          </a:solidFill>
                          <a:latin typeface="Arial" panose="02020603050405020304" pitchFamily="2"/>
                        </a:rPr>
                        <a:t>Year 1 </a:t>
                      </a:r>
                    </a:p>
                  </a:txBody>
                  <a:tcPr marL="0" marR="0" marT="0" marB="0" anchor="b">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55245" marR="0" indent="0" algn="l">
                        <a:lnSpc>
                          <a:spcPts val="1200"/>
                        </a:lnSpc>
                        <a:spcBef>
                          <a:spcPts val="1395"/>
                        </a:spcBef>
                        <a:spcAft>
                          <a:spcPts val="240"/>
                        </a:spcAft>
                      </a:pPr>
                      <a:r>
                        <a:rPr lang="en-US" sz="900" b="1" spc="0">
                          <a:solidFill>
                            <a:srgbClr val="99CCCC"/>
                          </a:solidFill>
                          <a:latin typeface="Arial" panose="02020603050405020304" pitchFamily="2"/>
                        </a:rPr>
                        <a:t>Year 2 </a:t>
                      </a:r>
                    </a:p>
                  </a:txBody>
                  <a:tcPr marL="0" marR="0" marT="0" marB="0" anchor="b">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52070" marR="0" indent="0" algn="l">
                        <a:lnSpc>
                          <a:spcPts val="1200"/>
                        </a:lnSpc>
                        <a:spcBef>
                          <a:spcPts val="1395"/>
                        </a:spcBef>
                        <a:spcAft>
                          <a:spcPts val="240"/>
                        </a:spcAft>
                      </a:pPr>
                      <a:r>
                        <a:rPr lang="en-US" sz="900" b="1" spc="0">
                          <a:solidFill>
                            <a:srgbClr val="99CCCC"/>
                          </a:solidFill>
                          <a:latin typeface="Arial" panose="02020603050405020304" pitchFamily="2"/>
                        </a:rPr>
                        <a:t>Year 3 </a:t>
                      </a:r>
                    </a:p>
                  </a:txBody>
                  <a:tcPr marL="0" marR="0" marT="0" marB="0" anchor="b">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extLst>
                  <a:ext uri="{0D108BD9-81ED-4DB2-BD59-A6C34878D82A}">
                    <a16:rowId xmlns:a16="http://schemas.microsoft.com/office/drawing/2014/main" val="10002"/>
                  </a:ext>
                </a:extLst>
              </a:tr>
              <a:tr h="147918">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52070" marR="0" indent="0" algn="l">
                        <a:lnSpc>
                          <a:spcPts val="900"/>
                        </a:lnSpc>
                        <a:spcBef>
                          <a:spcPts val="360"/>
                        </a:spcBef>
                        <a:spcAft>
                          <a:spcPts val="20"/>
                        </a:spcAft>
                      </a:pPr>
                      <a:r>
                        <a:rPr lang="en-US" sz="700" b="1" spc="0">
                          <a:solidFill>
                            <a:srgbClr val="000000"/>
                          </a:solidFill>
                          <a:latin typeface="Arial" panose="02020603050405020304" pitchFamily="2"/>
                        </a:rPr>
                        <a:t>Annual Max: </a:t>
                      </a:r>
                    </a:p>
                  </a:txBody>
                  <a:tcPr marL="0" marR="0" marT="0" marB="0" anchor="ctr">
                    <a:lnL w="0" cmpd="sng">
                      <a:noFill/>
                      <a:prstDash val="solid"/>
                    </a:lnL>
                    <a:lnR w="0" cmpd="sng">
                      <a:noFill/>
                      <a:prstDash val="solid"/>
                    </a:lnR>
                    <a:lnT w="15240" cmpd="sng">
                      <a:solidFill>
                        <a:srgbClr val="000000"/>
                      </a:solidFill>
                      <a:prstDash val="solid"/>
                    </a:lnT>
                    <a:lnB w="0" cmpd="sng">
                      <a:noFill/>
                      <a:prstDash val="solid"/>
                    </a:lnB>
                  </a:tcPr>
                </a:tc>
                <a:tc>
                  <a:txBody>
                    <a:bodyPr/>
                    <a:lstStyle/>
                    <a:p>
                      <a:pPr marL="0" marR="12700" indent="0" algn="r">
                        <a:lnSpc>
                          <a:spcPts val="900"/>
                        </a:lnSpc>
                        <a:spcBef>
                          <a:spcPts val="360"/>
                        </a:spcBef>
                        <a:spcAft>
                          <a:spcPts val="20"/>
                        </a:spcAft>
                      </a:pPr>
                      <a:r>
                        <a:rPr lang="en-US" sz="700" b="1" spc="0" dirty="0">
                          <a:solidFill>
                            <a:srgbClr val="000000"/>
                          </a:solidFill>
                          <a:latin typeface="Arial" panose="02020603050405020304" pitchFamily="2"/>
                        </a:rPr>
                        <a:t>$1,000 </a:t>
                      </a:r>
                    </a:p>
                  </a:txBody>
                  <a:tcPr marL="0" marR="0" marT="0" marB="0" anchor="ctr">
                    <a:lnL w="0" cmpd="sng">
                      <a:noFill/>
                      <a:prstDash val="solid"/>
                    </a:lnL>
                    <a:lnR w="0" cmpd="sng">
                      <a:noFill/>
                      <a:prstDash val="solid"/>
                    </a:lnR>
                    <a:lnT w="15240" cmpd="sng">
                      <a:solidFill>
                        <a:srgbClr val="000000"/>
                      </a:solidFill>
                      <a:prstDash val="solid"/>
                    </a:lnT>
                    <a:lnB w="0" cmpd="sng">
                      <a:noFill/>
                      <a:prstDash val="solid"/>
                    </a:lnB>
                  </a:tcPr>
                </a:tc>
                <a:extLst>
                  <a:ext uri="{0D108BD9-81ED-4DB2-BD59-A6C34878D82A}">
                    <a16:rowId xmlns:a16="http://schemas.microsoft.com/office/drawing/2014/main" val="10003"/>
                  </a:ext>
                </a:extLst>
              </a:tr>
              <a:tr h="129428">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5245" marR="0" indent="0" algn="l">
                        <a:lnSpc>
                          <a:spcPts val="900"/>
                        </a:lnSpc>
                        <a:spcBef>
                          <a:spcPts val="190"/>
                        </a:spcBef>
                        <a:spcAft>
                          <a:spcPts val="20"/>
                        </a:spcAft>
                      </a:pPr>
                      <a:r>
                        <a:rPr lang="en-US" sz="700" b="1" spc="0">
                          <a:solidFill>
                            <a:srgbClr val="000000"/>
                          </a:solidFill>
                          <a:latin typeface="Arial" panose="02020603050405020304" pitchFamily="2"/>
                        </a:rPr>
                        <a:t>Annual Max: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190"/>
                        </a:spcBef>
                        <a:spcAft>
                          <a:spcPts val="20"/>
                        </a:spcAft>
                      </a:pPr>
                      <a:r>
                        <a:rPr lang="en-US" sz="700" b="1" spc="0" dirty="0">
                          <a:solidFill>
                            <a:srgbClr val="000000"/>
                          </a:solidFill>
                          <a:latin typeface="Arial" panose="02020603050405020304" pitchFamily="2"/>
                        </a:rPr>
                        <a:t>$1,000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52070" marR="0" indent="0" algn="l">
                        <a:lnSpc>
                          <a:spcPts val="900"/>
                        </a:lnSpc>
                        <a:spcBef>
                          <a:spcPts val="0"/>
                        </a:spcBef>
                        <a:spcAft>
                          <a:spcPts val="90"/>
                        </a:spcAft>
                      </a:pPr>
                      <a:r>
                        <a:rPr lang="en-US" sz="700" b="1" spc="0">
                          <a:solidFill>
                            <a:srgbClr val="000000"/>
                          </a:solidFill>
                          <a:latin typeface="Arial" panose="02020603050405020304" pitchFamily="2"/>
                        </a:rPr>
                        <a:t>To Go Bank balance for year 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0"/>
                        </a:spcBef>
                        <a:spcAft>
                          <a:spcPts val="90"/>
                        </a:spcAft>
                      </a:pPr>
                      <a:r>
                        <a:rPr lang="en-US" sz="700" b="1" spc="0" dirty="0">
                          <a:solidFill>
                            <a:srgbClr val="000000"/>
                          </a:solidFill>
                          <a:latin typeface="Arial" panose="02020603050405020304" pitchFamily="2"/>
                        </a:rPr>
                        <a:t>$1,000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4"/>
                  </a:ext>
                </a:extLst>
              </a:tr>
              <a:tr h="131669">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5245" marR="0" indent="0" algn="l">
                        <a:lnSpc>
                          <a:spcPts val="900"/>
                        </a:lnSpc>
                        <a:spcBef>
                          <a:spcPts val="0"/>
                        </a:spcBef>
                        <a:spcAft>
                          <a:spcPts val="95"/>
                        </a:spcAft>
                      </a:pPr>
                      <a:r>
                        <a:rPr lang="en-US" sz="700" b="1" spc="0">
                          <a:solidFill>
                            <a:srgbClr val="000000"/>
                          </a:solidFill>
                          <a:latin typeface="Arial" panose="02020603050405020304" pitchFamily="2"/>
                        </a:rPr>
                        <a:t>To Go Bank balance for year 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0"/>
                        </a:spcBef>
                        <a:spcAft>
                          <a:spcPts val="95"/>
                        </a:spcAft>
                      </a:pPr>
                      <a:r>
                        <a:rPr lang="en-US" sz="700" b="1" spc="0" dirty="0">
                          <a:solidFill>
                            <a:srgbClr val="000000"/>
                          </a:solidFill>
                          <a:latin typeface="Arial" panose="02020603050405020304" pitchFamily="2"/>
                        </a:rPr>
                        <a:t>$500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52070" marR="0" indent="0" algn="l">
                        <a:lnSpc>
                          <a:spcPts val="900"/>
                        </a:lnSpc>
                        <a:spcBef>
                          <a:spcPts val="0"/>
                        </a:spcBef>
                        <a:spcAft>
                          <a:spcPts val="165"/>
                        </a:spcAft>
                      </a:pPr>
                      <a:r>
                        <a:rPr lang="en-US" sz="700" b="1" spc="0">
                          <a:solidFill>
                            <a:srgbClr val="000000"/>
                          </a:solidFill>
                          <a:latin typeface="Arial" panose="02020603050405020304" pitchFamily="2"/>
                        </a:rPr>
                        <a:t>Eligible Benefits Received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700"/>
                        </a:lnSpc>
                        <a:spcBef>
                          <a:spcPts val="475"/>
                        </a:spcBef>
                        <a:spcAft>
                          <a:spcPts val="0"/>
                        </a:spcAft>
                      </a:pPr>
                      <a:r>
                        <a:rPr lang="en-US" sz="700" b="1" spc="0" dirty="0">
                          <a:solidFill>
                            <a:srgbClr val="000000"/>
                          </a:solidFill>
                          <a:latin typeface="Arial" panose="02020603050405020304" pitchFamily="2"/>
                        </a:rPr>
                        <a:t>$1,500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5"/>
                  </a:ext>
                </a:extLst>
              </a:tr>
              <a:tr h="128868">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55245" marR="0" indent="0" algn="l">
                        <a:lnSpc>
                          <a:spcPts val="900"/>
                        </a:lnSpc>
                        <a:spcBef>
                          <a:spcPts val="0"/>
                        </a:spcBef>
                        <a:spcAft>
                          <a:spcPts val="165"/>
                        </a:spcAft>
                      </a:pPr>
                      <a:r>
                        <a:rPr lang="en-US" sz="700" b="1" spc="0">
                          <a:solidFill>
                            <a:srgbClr val="000000"/>
                          </a:solidFill>
                          <a:latin typeface="Arial" panose="02020603050405020304" pitchFamily="2"/>
                        </a:rPr>
                        <a:t>Eligible Benefits Received: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700"/>
                        </a:lnSpc>
                        <a:spcBef>
                          <a:spcPts val="430"/>
                        </a:spcBef>
                        <a:spcAft>
                          <a:spcPts val="0"/>
                        </a:spcAft>
                      </a:pPr>
                      <a:r>
                        <a:rPr lang="en-US" sz="700" b="1" spc="0" dirty="0">
                          <a:solidFill>
                            <a:srgbClr val="000000"/>
                          </a:solidFill>
                          <a:latin typeface="Arial" panose="02020603050405020304" pitchFamily="2"/>
                        </a:rPr>
                        <a:t>$400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52070" marR="0" indent="0" algn="l">
                        <a:lnSpc>
                          <a:spcPts val="600"/>
                        </a:lnSpc>
                        <a:spcBef>
                          <a:spcPts val="0"/>
                        </a:spcBef>
                        <a:spcAft>
                          <a:spcPts val="465"/>
                        </a:spcAft>
                      </a:pPr>
                      <a:r>
                        <a:rPr lang="en-US" sz="600" b="1" spc="0" dirty="0">
                          <a:solidFill>
                            <a:srgbClr val="000000"/>
                          </a:solidFill>
                          <a:latin typeface="Arial" panose="02020603050405020304" pitchFamily="2"/>
                        </a:rPr>
                        <a:t>(Applied to Year 3 Annual Max)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6"/>
                  </a:ext>
                </a:extLst>
              </a:tr>
              <a:tr h="287991">
                <a:tc>
                  <a:txBody>
                    <a:bodyPr/>
                    <a:lstStyle/>
                    <a:p>
                      <a:pPr marL="0" marR="0" indent="0" algn="l">
                        <a:lnSpc>
                          <a:spcPts val="900"/>
                        </a:lnSpc>
                        <a:spcBef>
                          <a:spcPts val="670"/>
                        </a:spcBef>
                        <a:spcAft>
                          <a:spcPts val="0"/>
                        </a:spcAft>
                      </a:pPr>
                      <a:r>
                        <a:rPr lang="en-US" sz="700" b="1" spc="0">
                          <a:solidFill>
                            <a:srgbClr val="000000"/>
                          </a:solidFill>
                          <a:latin typeface="Arial" panose="02020603050405020304" pitchFamily="2"/>
                        </a:rPr>
                        <a:t>Annual Max: </a:t>
                      </a:r>
                    </a:p>
                    <a:p>
                      <a:pPr marL="0" marR="0" indent="0" algn="l">
                        <a:lnSpc>
                          <a:spcPts val="800"/>
                        </a:lnSpc>
                        <a:spcBef>
                          <a:spcPts val="165"/>
                        </a:spcBef>
                        <a:spcAft>
                          <a:spcPts val="0"/>
                        </a:spcAft>
                      </a:pPr>
                      <a:r>
                        <a:rPr lang="en-US" sz="700" b="1" spc="0">
                          <a:solidFill>
                            <a:srgbClr val="000000"/>
                          </a:solidFill>
                          <a:latin typeface="Arial" panose="02020603050405020304" pitchFamily="2"/>
                        </a:rPr>
                        <a:t>Eligible Benefits Recieved: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45720" indent="0" algn="r">
                        <a:lnSpc>
                          <a:spcPts val="900"/>
                        </a:lnSpc>
                        <a:spcBef>
                          <a:spcPts val="670"/>
                        </a:spcBef>
                        <a:spcAft>
                          <a:spcPts val="0"/>
                        </a:spcAft>
                      </a:pPr>
                      <a:r>
                        <a:rPr lang="en-US" sz="700" b="1" spc="0" dirty="0">
                          <a:solidFill>
                            <a:srgbClr val="000000"/>
                          </a:solidFill>
                          <a:latin typeface="Arial" panose="02020603050405020304" pitchFamily="2"/>
                        </a:rPr>
                        <a:t>$1,000 </a:t>
                      </a:r>
                    </a:p>
                    <a:p>
                      <a:pPr marL="0" marR="45720" indent="0" algn="r">
                        <a:lnSpc>
                          <a:spcPts val="800"/>
                        </a:lnSpc>
                        <a:spcBef>
                          <a:spcPts val="165"/>
                        </a:spcBef>
                        <a:spcAft>
                          <a:spcPts val="0"/>
                        </a:spcAft>
                      </a:pPr>
                      <a:r>
                        <a:rPr lang="en-US" sz="700" b="1" spc="0" dirty="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600"/>
                        </a:lnSpc>
                        <a:spcBef>
                          <a:spcPts val="0"/>
                        </a:spcBef>
                        <a:spcAft>
                          <a:spcPts val="0"/>
                        </a:spcAft>
                      </a:pPr>
                      <a:r>
                        <a:rPr lang="en-US" sz="600" b="1" spc="0" dirty="0">
                          <a:solidFill>
                            <a:srgbClr val="000000"/>
                          </a:solidFill>
                          <a:latin typeface="Arial" panose="02020603050405020304" pitchFamily="2"/>
                        </a:rPr>
                        <a:t>(Applied to Year 2 Annual Max) </a:t>
                      </a:r>
                    </a:p>
                    <a:p>
                      <a:pPr marL="45720" marR="0" indent="0" algn="l">
                        <a:lnSpc>
                          <a:spcPts val="900"/>
                        </a:lnSpc>
                        <a:spcBef>
                          <a:spcPts val="155"/>
                        </a:spcBef>
                        <a:spcAft>
                          <a:spcPts val="0"/>
                        </a:spcAft>
                      </a:pPr>
                      <a:r>
                        <a:rPr lang="en-US" sz="700" b="1" spc="0" dirty="0">
                          <a:solidFill>
                            <a:srgbClr val="000000"/>
                          </a:solidFill>
                          <a:latin typeface="Arial" panose="02020603050405020304" pitchFamily="2"/>
                        </a:rPr>
                        <a:t>Unused Annual Max: </a:t>
                      </a:r>
                    </a:p>
                    <a:p>
                      <a:pPr marL="45720" marR="0" indent="0" algn="l">
                        <a:lnSpc>
                          <a:spcPts val="800"/>
                        </a:lnSpc>
                        <a:spcBef>
                          <a:spcPts val="10"/>
                        </a:spcBef>
                        <a:spcAft>
                          <a:spcPts val="0"/>
                        </a:spcAft>
                      </a:pPr>
                      <a:r>
                        <a:rPr lang="en-US" sz="600" b="1" spc="0" dirty="0">
                          <a:solidFill>
                            <a:srgbClr val="000000"/>
                          </a:solidFill>
                          <a:latin typeface="Arial" panose="02020603050405020304" pitchFamily="2"/>
                        </a:rPr>
                        <a:t>($1,000 - $400)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1225"/>
                        </a:spcBef>
                        <a:spcAft>
                          <a:spcPts val="400"/>
                        </a:spcAft>
                      </a:pPr>
                      <a:r>
                        <a:rPr lang="en-US" sz="700" b="1" spc="0" dirty="0">
                          <a:solidFill>
                            <a:srgbClr val="000000"/>
                          </a:solidFill>
                          <a:latin typeface="Arial" panose="02020603050405020304" pitchFamily="2"/>
                        </a:rPr>
                        <a:t>$600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600"/>
                        </a:lnSpc>
                        <a:spcBef>
                          <a:spcPts val="0"/>
                        </a:spcBef>
                        <a:spcAft>
                          <a:spcPts val="0"/>
                        </a:spcAft>
                      </a:pPr>
                      <a:r>
                        <a:rPr lang="en-US" sz="700" b="1" spc="0" dirty="0">
                          <a:solidFill>
                            <a:srgbClr val="000000"/>
                          </a:solidFill>
                          <a:latin typeface="Arial" panose="02020603050405020304" pitchFamily="2"/>
                        </a:rPr>
                        <a:t>Unused Annual Max: </a:t>
                      </a:r>
                    </a:p>
                    <a:p>
                      <a:pPr marL="45720" marR="0" indent="0" algn="l">
                        <a:lnSpc>
                          <a:spcPts val="900"/>
                        </a:lnSpc>
                        <a:spcBef>
                          <a:spcPts val="20"/>
                        </a:spcBef>
                        <a:spcAft>
                          <a:spcPts val="0"/>
                        </a:spcAft>
                      </a:pPr>
                      <a:r>
                        <a:rPr lang="en-US" sz="600" b="1" spc="0" dirty="0">
                          <a:solidFill>
                            <a:srgbClr val="000000"/>
                          </a:solidFill>
                          <a:latin typeface="Arial" panose="02020603050405020304" pitchFamily="2"/>
                        </a:rPr>
                        <a:t>(Exhausted all $1,000 of Annual Max) </a:t>
                      </a:r>
                    </a:p>
                    <a:p>
                      <a:pPr marL="45720" marR="0" indent="0" algn="l">
                        <a:lnSpc>
                          <a:spcPts val="900"/>
                        </a:lnSpc>
                        <a:spcBef>
                          <a:spcPts val="130"/>
                        </a:spcBef>
                        <a:spcAft>
                          <a:spcPts val="65"/>
                        </a:spcAft>
                      </a:pPr>
                      <a:r>
                        <a:rPr lang="en-US" sz="700" b="1" spc="0" dirty="0">
                          <a:solidFill>
                            <a:srgbClr val="000000"/>
                          </a:solidFill>
                          <a:latin typeface="Arial" panose="02020603050405020304" pitchFamily="2"/>
                        </a:rPr>
                        <a:t>To Go Benefit Used: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0"/>
                        </a:spcBef>
                        <a:spcAft>
                          <a:spcPts val="1555"/>
                        </a:spcAft>
                      </a:pPr>
                      <a:r>
                        <a:rPr lang="en-US" sz="700" b="1" spc="0">
                          <a:solidFill>
                            <a:srgbClr val="000000"/>
                          </a:solidFill>
                          <a:latin typeface="Arial" panose="02020603050405020304" pitchFamily="2"/>
                        </a:rPr>
                        <a:t>$0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7"/>
                  </a:ext>
                </a:extLst>
              </a:tr>
              <a:tr h="303343">
                <a:tc>
                  <a:txBody>
                    <a:bodyPr/>
                    <a:lstStyle/>
                    <a:p>
                      <a:pPr marL="0" marR="0" indent="0" algn="l">
                        <a:lnSpc>
                          <a:spcPts val="900"/>
                        </a:lnSpc>
                        <a:spcBef>
                          <a:spcPts val="240"/>
                        </a:spcBef>
                        <a:spcAft>
                          <a:spcPts val="0"/>
                        </a:spcAft>
                      </a:pPr>
                      <a:r>
                        <a:rPr lang="en-US" sz="700" b="1" spc="0">
                          <a:solidFill>
                            <a:srgbClr val="000000"/>
                          </a:solidFill>
                          <a:latin typeface="Arial" panose="02020603050405020304" pitchFamily="2"/>
                        </a:rPr>
                        <a:t>Unused Annual Max: </a:t>
                      </a:r>
                    </a:p>
                    <a:p>
                      <a:pPr marL="0" marR="0" indent="0" algn="l">
                        <a:lnSpc>
                          <a:spcPts val="900"/>
                        </a:lnSpc>
                        <a:spcBef>
                          <a:spcPts val="165"/>
                        </a:spcBef>
                        <a:spcAft>
                          <a:spcPts val="400"/>
                        </a:spcAft>
                      </a:pPr>
                      <a:r>
                        <a:rPr lang="en-US" sz="700" b="1" spc="0">
                          <a:solidFill>
                            <a:srgbClr val="000000"/>
                          </a:solidFill>
                          <a:latin typeface="Arial" panose="02020603050405020304" pitchFamily="2"/>
                        </a:rPr>
                        <a:t>To Go Benefit/carryover: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45720" indent="0" algn="r">
                        <a:lnSpc>
                          <a:spcPts val="900"/>
                        </a:lnSpc>
                        <a:spcBef>
                          <a:spcPts val="240"/>
                        </a:spcBef>
                        <a:spcAft>
                          <a:spcPts val="0"/>
                        </a:spcAft>
                      </a:pPr>
                      <a:r>
                        <a:rPr lang="en-US" sz="700" b="1" spc="0" dirty="0">
                          <a:solidFill>
                            <a:srgbClr val="000000"/>
                          </a:solidFill>
                          <a:latin typeface="Arial" panose="02020603050405020304" pitchFamily="2"/>
                        </a:rPr>
                        <a:t>$500 </a:t>
                      </a:r>
                    </a:p>
                    <a:p>
                      <a:pPr marL="0" marR="45720" indent="0" algn="r">
                        <a:lnSpc>
                          <a:spcPts val="900"/>
                        </a:lnSpc>
                        <a:spcBef>
                          <a:spcPts val="165"/>
                        </a:spcBef>
                        <a:spcAft>
                          <a:spcPts val="400"/>
                        </a:spcAft>
                      </a:pPr>
                      <a:r>
                        <a:rPr lang="en-US" sz="700" b="1" spc="0" dirty="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900"/>
                        </a:lnSpc>
                        <a:spcBef>
                          <a:spcPts val="0"/>
                        </a:spcBef>
                        <a:spcAft>
                          <a:spcPts val="0"/>
                        </a:spcAft>
                      </a:pPr>
                      <a:r>
                        <a:rPr lang="en-US" sz="700" b="1" spc="0" dirty="0">
                          <a:solidFill>
                            <a:srgbClr val="000000"/>
                          </a:solidFill>
                          <a:latin typeface="Arial" panose="02020603050405020304" pitchFamily="2"/>
                        </a:rPr>
                        <a:t>To Go Benefit/carryover: </a:t>
                      </a:r>
                    </a:p>
                    <a:p>
                      <a:pPr marL="45720" marR="0" indent="0" algn="l">
                        <a:lnSpc>
                          <a:spcPts val="900"/>
                        </a:lnSpc>
                        <a:spcBef>
                          <a:spcPts val="20"/>
                        </a:spcBef>
                        <a:spcAft>
                          <a:spcPts val="0"/>
                        </a:spcAft>
                      </a:pPr>
                      <a:r>
                        <a:rPr lang="en-US" sz="600" b="1" spc="0" dirty="0">
                          <a:solidFill>
                            <a:srgbClr val="000000"/>
                          </a:solidFill>
                          <a:latin typeface="Arial" panose="02020603050405020304" pitchFamily="2"/>
                        </a:rPr>
                        <a:t>(The To Go Bank balance is $500; </a:t>
                      </a:r>
                    </a:p>
                    <a:p>
                      <a:pPr marL="45720" marR="0" indent="0" algn="l">
                        <a:lnSpc>
                          <a:spcPts val="700"/>
                        </a:lnSpc>
                        <a:spcBef>
                          <a:spcPts val="30"/>
                        </a:spcBef>
                        <a:spcAft>
                          <a:spcPts val="0"/>
                        </a:spcAft>
                      </a:pPr>
                      <a:r>
                        <a:rPr lang="en-US" sz="600" b="1" spc="0" dirty="0">
                          <a:solidFill>
                            <a:srgbClr val="000000"/>
                          </a:solidFill>
                          <a:latin typeface="Arial" panose="02020603050405020304" pitchFamily="2"/>
                        </a:rPr>
                        <a:t>total To Go Bank cannot exceed the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900"/>
                        </a:lnSpc>
                        <a:spcBef>
                          <a:spcPts val="0"/>
                        </a:spcBef>
                        <a:spcAft>
                          <a:spcPts val="0"/>
                        </a:spcAft>
                      </a:pPr>
                      <a:r>
                        <a:rPr lang="en-US" sz="700" b="1" spc="0" dirty="0">
                          <a:solidFill>
                            <a:srgbClr val="000000"/>
                          </a:solidFill>
                          <a:latin typeface="Arial" panose="02020603050405020304" pitchFamily="2"/>
                        </a:rPr>
                        <a:t>Claims exceeded annual max by </a:t>
                      </a:r>
                    </a:p>
                    <a:p>
                      <a:pPr marL="45720" marR="0" indent="0" algn="l">
                        <a:lnSpc>
                          <a:spcPts val="900"/>
                        </a:lnSpc>
                        <a:spcBef>
                          <a:spcPts val="70"/>
                        </a:spcBef>
                        <a:spcAft>
                          <a:spcPts val="0"/>
                        </a:spcAft>
                      </a:pPr>
                      <a:r>
                        <a:rPr lang="en-US" sz="700" b="1" spc="0" dirty="0">
                          <a:solidFill>
                            <a:srgbClr val="000000"/>
                          </a:solidFill>
                          <a:latin typeface="Arial" panose="02020603050405020304" pitchFamily="2"/>
                        </a:rPr>
                        <a:t>$500 </a:t>
                      </a:r>
                    </a:p>
                    <a:p>
                      <a:pPr marL="45720" marR="0" indent="0" algn="l">
                        <a:lnSpc>
                          <a:spcPts val="700"/>
                        </a:lnSpc>
                        <a:spcBef>
                          <a:spcPts val="65"/>
                        </a:spcBef>
                        <a:spcAft>
                          <a:spcPts val="0"/>
                        </a:spcAft>
                      </a:pPr>
                      <a:r>
                        <a:rPr lang="en-US" sz="700" b="1" spc="0" dirty="0">
                          <a:solidFill>
                            <a:srgbClr val="000000"/>
                          </a:solidFill>
                          <a:latin typeface="Arial" panose="02020603050405020304" pitchFamily="2"/>
                        </a:rPr>
                        <a:t>so $500 deducted from To Go Bank)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455"/>
                        </a:spcBef>
                        <a:spcAft>
                          <a:spcPts val="1265"/>
                        </a:spcAft>
                      </a:pPr>
                      <a:r>
                        <a:rPr lang="en-US" sz="700" b="1" spc="0" dirty="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8"/>
                  </a:ext>
                </a:extLst>
              </a:tr>
              <a:tr h="215153">
                <a:tc>
                  <a:txBody>
                    <a:bodyPr/>
                    <a:lstStyle/>
                    <a:p>
                      <a:pPr marL="0" marR="0" indent="0" algn="l">
                        <a:lnSpc>
                          <a:spcPts val="700"/>
                        </a:lnSpc>
                        <a:spcBef>
                          <a:spcPts val="0"/>
                        </a:spcBef>
                        <a:spcAft>
                          <a:spcPts val="420"/>
                        </a:spcAft>
                      </a:pPr>
                      <a:r>
                        <a:rPr lang="en-US" sz="700" b="1" spc="0">
                          <a:solidFill>
                            <a:srgbClr val="000000"/>
                          </a:solidFill>
                          <a:latin typeface="Arial" panose="02020603050405020304" pitchFamily="2"/>
                        </a:rPr>
                        <a:t>To Go Bank balance: </a:t>
                      </a:r>
                      <a:br>
                        <a:rPr sz="1600"/>
                      </a:br>
                      <a:r>
                        <a:rPr lang="en-US" sz="600" b="1" spc="0">
                          <a:solidFill>
                            <a:srgbClr val="000000"/>
                          </a:solidFill>
                          <a:latin typeface="Arial" panose="02020603050405020304" pitchFamily="2"/>
                        </a:rPr>
                        <a:t>(Available for use in Year 2)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4610" indent="0" algn="r">
                        <a:lnSpc>
                          <a:spcPts val="900"/>
                        </a:lnSpc>
                        <a:spcBef>
                          <a:spcPts val="0"/>
                        </a:spcBef>
                        <a:spcAft>
                          <a:spcPts val="835"/>
                        </a:spcAft>
                      </a:pPr>
                      <a:r>
                        <a:rPr lang="en-US" sz="700" b="1" spc="0" dirty="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228600" indent="0" algn="l">
                        <a:lnSpc>
                          <a:spcPts val="900"/>
                        </a:lnSpc>
                        <a:spcBef>
                          <a:spcPts val="0"/>
                        </a:spcBef>
                        <a:spcAft>
                          <a:spcPts val="80"/>
                        </a:spcAft>
                      </a:pPr>
                      <a:r>
                        <a:rPr lang="en-US" sz="600" b="1" spc="0" dirty="0">
                          <a:solidFill>
                            <a:srgbClr val="000000"/>
                          </a:solidFill>
                          <a:latin typeface="Arial" panose="02020603050405020304" pitchFamily="2"/>
                        </a:rPr>
                        <a:t>total of the annual max ($1,000) so only $500 of the unused annual max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2070" indent="0" algn="r">
                        <a:lnSpc>
                          <a:spcPts val="900"/>
                        </a:lnSpc>
                        <a:spcBef>
                          <a:spcPts val="0"/>
                        </a:spcBef>
                        <a:spcAft>
                          <a:spcPts val="955"/>
                        </a:spcAft>
                      </a:pPr>
                      <a:r>
                        <a:rPr lang="en-US" sz="700" b="1" spc="0">
                          <a:solidFill>
                            <a:srgbClr val="000000"/>
                          </a:solidFill>
                          <a:latin typeface="Arial" panose="02020603050405020304" pitchFamily="2"/>
                        </a:rPr>
                        <a:t>$500*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434340" indent="0" algn="l">
                        <a:lnSpc>
                          <a:spcPts val="900"/>
                        </a:lnSpc>
                        <a:spcBef>
                          <a:spcPts val="0"/>
                        </a:spcBef>
                        <a:spcAft>
                          <a:spcPts val="0"/>
                        </a:spcAft>
                      </a:pPr>
                      <a:r>
                        <a:rPr lang="en-US" sz="700" b="1" spc="-5" dirty="0">
                          <a:solidFill>
                            <a:srgbClr val="000000"/>
                          </a:solidFill>
                          <a:latin typeface="Arial" panose="02020603050405020304" pitchFamily="2"/>
                        </a:rPr>
                        <a:t>To Go Benefit/carryover: </a:t>
                      </a:r>
                      <a:r>
                        <a:rPr lang="en-US" sz="600" b="1" spc="-5" dirty="0">
                          <a:solidFill>
                            <a:srgbClr val="000000"/>
                          </a:solidFill>
                          <a:latin typeface="Arial" panose="02020603050405020304" pitchFamily="2"/>
                        </a:rPr>
                        <a:t>(Used all $1,000, therefore there is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9"/>
                  </a:ext>
                </a:extLst>
              </a:tr>
              <a:tr h="209550">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297180" indent="0" algn="l">
                        <a:lnSpc>
                          <a:spcPts val="800"/>
                        </a:lnSpc>
                        <a:spcBef>
                          <a:spcPts val="0"/>
                        </a:spcBef>
                        <a:spcAft>
                          <a:spcPts val="250"/>
                        </a:spcAft>
                      </a:pPr>
                      <a:r>
                        <a:rPr lang="en-US" sz="600" b="1" spc="0">
                          <a:solidFill>
                            <a:srgbClr val="000000"/>
                          </a:solidFill>
                          <a:latin typeface="Arial" panose="02020603050405020304" pitchFamily="2"/>
                        </a:rPr>
                        <a:t>for the current year can be applied to the To Go Bank)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251460" indent="0" algn="l">
                        <a:lnSpc>
                          <a:spcPts val="800"/>
                        </a:lnSpc>
                        <a:spcBef>
                          <a:spcPts val="160"/>
                        </a:spcBef>
                        <a:spcAft>
                          <a:spcPts val="0"/>
                        </a:spcAft>
                      </a:pPr>
                      <a:r>
                        <a:rPr lang="en-US" sz="600" b="1" spc="0" dirty="0">
                          <a:solidFill>
                            <a:srgbClr val="000000"/>
                          </a:solidFill>
                          <a:latin typeface="Arial" panose="02020603050405020304" pitchFamily="2"/>
                        </a:rPr>
                        <a:t>$0 to carryover into the To Go Bank, but there is still a To Go Bank balance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0"/>
                        </a:spcBef>
                        <a:spcAft>
                          <a:spcPts val="835"/>
                        </a:spcAft>
                      </a:pPr>
                      <a:r>
                        <a:rPr lang="en-US" sz="700" b="1" spc="0">
                          <a:solidFill>
                            <a:srgbClr val="000000"/>
                          </a:solidFill>
                          <a:latin typeface="Arial" panose="02020603050405020304" pitchFamily="2"/>
                        </a:rPr>
                        <a:t>$0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0"/>
                  </a:ext>
                </a:extLst>
              </a:tr>
              <a:tr h="344021">
                <a:tc>
                  <a:txBody>
                    <a:bodyPr/>
                    <a:lstStyle/>
                    <a:p>
                      <a:pPr marL="0" marR="0" indent="0" algn="l">
                        <a:lnSpc>
                          <a:spcPct val="100000"/>
                        </a:lnSpc>
                        <a:spcBef>
                          <a:spcPts val="0"/>
                        </a:spcBef>
                        <a:spcAft>
                          <a:spcPts val="0"/>
                        </a:spcAft>
                      </a:pPr>
                      <a:r>
                        <a:rPr lang="en-US" sz="100" dirty="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 marR="0" indent="0" algn="l">
                        <a:lnSpc>
                          <a:spcPts val="800"/>
                        </a:lnSpc>
                        <a:spcBef>
                          <a:spcPts val="0"/>
                        </a:spcBef>
                        <a:spcAft>
                          <a:spcPts val="1430"/>
                        </a:spcAft>
                      </a:pPr>
                      <a:r>
                        <a:rPr lang="en-US" sz="700" b="1" spc="0">
                          <a:solidFill>
                            <a:srgbClr val="000000"/>
                          </a:solidFill>
                          <a:latin typeface="Arial" panose="02020603050405020304" pitchFamily="2"/>
                        </a:rPr>
                        <a:t>To Go Bank balance: </a:t>
                      </a:r>
                      <a:br>
                        <a:rPr sz="1600"/>
                      </a:br>
                      <a:r>
                        <a:rPr lang="en-US" sz="600" b="1" spc="0">
                          <a:solidFill>
                            <a:srgbClr val="000000"/>
                          </a:solidFill>
                          <a:latin typeface="Arial" panose="02020603050405020304" pitchFamily="2"/>
                        </a:rPr>
                        <a:t>(Available for use in Year 3)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0" marR="52070" indent="0" algn="r">
                        <a:lnSpc>
                          <a:spcPts val="900"/>
                        </a:lnSpc>
                        <a:spcBef>
                          <a:spcPts val="285"/>
                        </a:spcBef>
                        <a:spcAft>
                          <a:spcPts val="1870"/>
                        </a:spcAft>
                      </a:pPr>
                      <a:r>
                        <a:rPr lang="en-US" sz="700" b="1" spc="0" dirty="0">
                          <a:solidFill>
                            <a:srgbClr val="000000"/>
                          </a:solidFill>
                          <a:latin typeface="Arial" panose="02020603050405020304" pitchFamily="2"/>
                        </a:rPr>
                        <a:t>$1,000 </a:t>
                      </a:r>
                    </a:p>
                  </a:txBody>
                  <a:tcPr marL="0" marR="0" marT="0" marB="0">
                    <a:lnL w="0" cmpd="sng">
                      <a:noFill/>
                      <a:prstDash val="solid"/>
                    </a:lnL>
                    <a:lnR w="0" cmpd="sng">
                      <a:noFill/>
                      <a:prstDash val="solid"/>
                    </a:lnR>
                    <a:lnT w="0" cmpd="sng">
                      <a:noFill/>
                      <a:prstDash val="solid"/>
                    </a:lnT>
                    <a:lnB w="15240" cmpd="sng">
                      <a:solidFill>
                        <a:srgbClr val="000000"/>
                      </a:solidFill>
                      <a:prstDash val="solid"/>
                    </a:lnB>
                  </a:tcPr>
                </a:tc>
                <a:tc>
                  <a:txBody>
                    <a:bodyPr/>
                    <a:lstStyle/>
                    <a:p>
                      <a:pPr marL="45720" marR="0" indent="0" algn="l">
                        <a:lnSpc>
                          <a:spcPts val="900"/>
                        </a:lnSpc>
                        <a:spcBef>
                          <a:spcPts val="0"/>
                        </a:spcBef>
                        <a:spcAft>
                          <a:spcPts val="0"/>
                        </a:spcAft>
                      </a:pPr>
                      <a:r>
                        <a:rPr lang="en-US" sz="600" b="1" spc="0" dirty="0">
                          <a:solidFill>
                            <a:srgbClr val="000000"/>
                          </a:solidFill>
                          <a:latin typeface="Arial" panose="02020603050405020304" pitchFamily="2"/>
                        </a:rPr>
                        <a:t>that will carryover to Year 4) </a:t>
                      </a:r>
                    </a:p>
                    <a:p>
                      <a:pPr marL="45720" marR="0" indent="0" algn="l">
                        <a:lnSpc>
                          <a:spcPts val="900"/>
                        </a:lnSpc>
                        <a:spcBef>
                          <a:spcPts val="140"/>
                        </a:spcBef>
                        <a:spcAft>
                          <a:spcPts val="275"/>
                        </a:spcAft>
                      </a:pPr>
                      <a:r>
                        <a:rPr lang="en-US" sz="700" b="1" spc="0" dirty="0">
                          <a:solidFill>
                            <a:srgbClr val="000000"/>
                          </a:solidFill>
                          <a:latin typeface="Arial" panose="02020603050405020304" pitchFamily="2"/>
                        </a:rPr>
                        <a:t>To Go Bank balance: </a:t>
                      </a:r>
                      <a:br>
                        <a:rPr sz="1600" dirty="0"/>
                      </a:br>
                      <a:r>
                        <a:rPr lang="en-US" sz="600" b="1" spc="0" dirty="0">
                          <a:solidFill>
                            <a:srgbClr val="000000"/>
                          </a:solidFill>
                          <a:latin typeface="Arial" panose="02020603050405020304" pitchFamily="2"/>
                        </a:rPr>
                        <a:t>(Available for use in Year 4)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700" indent="0" algn="r">
                        <a:lnSpc>
                          <a:spcPts val="900"/>
                        </a:lnSpc>
                        <a:spcBef>
                          <a:spcPts val="1440"/>
                        </a:spcBef>
                        <a:spcAft>
                          <a:spcPts val="715"/>
                        </a:spcAft>
                      </a:pPr>
                      <a:r>
                        <a:rPr lang="en-US" sz="700" b="1" spc="0" dirty="0">
                          <a:solidFill>
                            <a:srgbClr val="000000"/>
                          </a:solidFill>
                          <a:latin typeface="Arial" panose="02020603050405020304" pitchFamily="2"/>
                        </a:rPr>
                        <a:t>$500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1"/>
                  </a:ext>
                </a:extLst>
              </a:tr>
            </a:tbl>
          </a:graphicData>
        </a:graphic>
      </p:graphicFrame>
      <p:sp>
        <p:nvSpPr>
          <p:cNvPr id="14" name="Text Placeholder 13"/>
          <p:cNvSpPr>
            <a:spLocks noGrp="1"/>
          </p:cNvSpPr>
          <p:nvPr>
            <p:ph type="body" idx="10"/>
          </p:nvPr>
        </p:nvSpPr>
        <p:spPr>
          <a:xfrm>
            <a:off x="376518" y="8194862"/>
            <a:ext cx="6264088" cy="220756"/>
          </a:xfrm>
          <a:prstGeom prst="rect">
            <a:avLst/>
          </a:prstGeom>
          <a:noFill/>
          <a:ln w="0" cmpd="sng">
            <a:noFill/>
            <a:prstDash val="solid"/>
          </a:ln>
        </p:spPr>
        <p:txBody>
          <a:bodyPr vert="horz" lIns="0" tIns="125506" rIns="0" bIns="0" anchor="t">
            <a:noAutofit/>
          </a:bodyPr>
          <a:lstStyle/>
          <a:p>
            <a:pPr marL="0" marR="0" indent="0" algn="l">
              <a:lnSpc>
                <a:spcPts val="706"/>
              </a:lnSpc>
              <a:spcAft>
                <a:spcPts val="13"/>
              </a:spcAft>
            </a:pPr>
            <a:r>
              <a:rPr lang="en-US" sz="706" i="1" spc="0" dirty="0">
                <a:solidFill>
                  <a:srgbClr val="99CCCC"/>
                </a:solidFill>
                <a:latin typeface="Arial" panose="02020603050405020304" pitchFamily="2"/>
              </a:rPr>
              <a:t>*Enrollees cannot take unused annual maximums with them upon termination of employment or the dental plan, nor can they apply the unused annual maximum to another dental plan.</a:t>
            </a:r>
          </a:p>
        </p:txBody>
      </p:sp>
      <p:cxnSp>
        <p:nvCxnSpPr>
          <p:cNvPr id="15" name="Straight Connector 14"/>
          <p:cNvCxnSpPr/>
          <p:nvPr/>
        </p:nvCxnSpPr>
        <p:spPr>
          <a:xfrm>
            <a:off x="4593571" y="7495952"/>
            <a:ext cx="2042272" cy="0"/>
          </a:xfrm>
          <a:prstGeom prst="line">
            <a:avLst/>
          </a:prstGeom>
          <a:ln w="15240" cmpd="sng">
            <a:solidFill>
              <a:srgbClr val="99CCCC"/>
            </a:solidFill>
          </a:ln>
        </p:spPr>
      </p:cxnSp>
      <p:sp>
        <p:nvSpPr>
          <p:cNvPr id="3" name="TextBox 2">
            <a:extLst>
              <a:ext uri="{FF2B5EF4-FFF2-40B4-BE49-F238E27FC236}">
                <a16:creationId xmlns:a16="http://schemas.microsoft.com/office/drawing/2014/main" id="{C1A3DA17-4B62-0187-F50F-FBF93BDF8DA2}"/>
              </a:ext>
            </a:extLst>
          </p:cNvPr>
          <p:cNvSpPr txBox="1"/>
          <p:nvPr/>
        </p:nvSpPr>
        <p:spPr>
          <a:xfrm>
            <a:off x="382121" y="7449671"/>
            <a:ext cx="2017059" cy="769844"/>
          </a:xfrm>
          <a:prstGeom prst="rect">
            <a:avLst/>
          </a:prstGeom>
          <a:noFill/>
        </p:spPr>
        <p:txBody>
          <a:bodyPr wrap="square" rtlCol="0">
            <a:spAutoFit/>
          </a:bodyPr>
          <a:lstStyle/>
          <a:p>
            <a:endParaRPr lang="en-US" dirty="0"/>
          </a:p>
        </p:txBody>
      </p:sp>
      <p:sp>
        <p:nvSpPr>
          <p:cNvPr id="8" name="Text Placeholder 12">
            <a:extLst>
              <a:ext uri="{FF2B5EF4-FFF2-40B4-BE49-F238E27FC236}">
                <a16:creationId xmlns:a16="http://schemas.microsoft.com/office/drawing/2014/main" id="{845CE30E-209B-19EF-23ED-319ACC7D3AA9}"/>
              </a:ext>
            </a:extLst>
          </p:cNvPr>
          <p:cNvSpPr>
            <a:spLocks noGrp="1"/>
          </p:cNvSpPr>
          <p:nvPr>
            <p:ph type="body" idx="10"/>
          </p:nvPr>
        </p:nvSpPr>
        <p:spPr>
          <a:xfrm>
            <a:off x="375957" y="7450791"/>
            <a:ext cx="2041712" cy="769844"/>
          </a:xfrm>
          <a:prstGeom prst="rect">
            <a:avLst/>
          </a:prstGeom>
          <a:noFill/>
          <a:ln w="0" cmpd="sng">
            <a:noFill/>
            <a:prstDash val="solid"/>
          </a:ln>
        </p:spPr>
        <p:txBody>
          <a:bodyPr vert="horz" lIns="0" tIns="53788" rIns="0" bIns="0" anchor="t">
            <a:normAutofit fontScale="95000"/>
          </a:bodyPr>
          <a:lstStyle/>
          <a:p>
            <a:pPr marL="0" marR="40343" indent="0" algn="l">
              <a:lnSpc>
                <a:spcPts val="882"/>
              </a:lnSpc>
              <a:spcAft>
                <a:spcPts val="472"/>
              </a:spcAft>
            </a:pPr>
            <a:r>
              <a:rPr lang="en-US" sz="706" spc="0" dirty="0">
                <a:solidFill>
                  <a:srgbClr val="000000"/>
                </a:solidFill>
                <a:latin typeface="Arial" panose="02020603050405020304" pitchFamily="2"/>
              </a:rPr>
              <a:t>$500 was applied to the annual maximum with $500 unused. $500 is carried over into the To Go Bank, increasing the total benefit in Year 2.</a:t>
            </a:r>
          </a:p>
        </p:txBody>
      </p:sp>
      <p:sp>
        <p:nvSpPr>
          <p:cNvPr id="16" name="Text Placeholder 12">
            <a:extLst>
              <a:ext uri="{FF2B5EF4-FFF2-40B4-BE49-F238E27FC236}">
                <a16:creationId xmlns:a16="http://schemas.microsoft.com/office/drawing/2014/main" id="{6F8FFE1F-3B86-92D9-3C4F-DBC51C138F6A}"/>
              </a:ext>
            </a:extLst>
          </p:cNvPr>
          <p:cNvSpPr>
            <a:spLocks noGrp="1"/>
          </p:cNvSpPr>
          <p:nvPr>
            <p:ph type="body" idx="10"/>
          </p:nvPr>
        </p:nvSpPr>
        <p:spPr>
          <a:xfrm>
            <a:off x="2448486" y="7466479"/>
            <a:ext cx="2041712" cy="769844"/>
          </a:xfrm>
          <a:prstGeom prst="rect">
            <a:avLst/>
          </a:prstGeom>
          <a:noFill/>
          <a:ln w="0" cmpd="sng">
            <a:noFill/>
            <a:prstDash val="solid"/>
          </a:ln>
        </p:spPr>
        <p:txBody>
          <a:bodyPr vert="horz" lIns="0" tIns="53788" rIns="0" bIns="0" anchor="t">
            <a:normAutofit fontScale="87500"/>
          </a:bodyPr>
          <a:lstStyle/>
          <a:p>
            <a:pPr marL="0" marR="40343" indent="0" algn="l">
              <a:lnSpc>
                <a:spcPts val="882"/>
              </a:lnSpc>
              <a:spcAft>
                <a:spcPts val="472"/>
              </a:spcAft>
            </a:pPr>
            <a:r>
              <a:rPr lang="en-US" sz="706" spc="0" dirty="0">
                <a:solidFill>
                  <a:srgbClr val="000000"/>
                </a:solidFill>
                <a:latin typeface="Arial" panose="02020603050405020304" pitchFamily="2"/>
              </a:rPr>
              <a:t>*Total To Go Bank cannot exceed the total of the annual maximum.  With $500 already in the To Go Bank (amount carried over from Year 1). Only $500 from the $600 unused annual maximum for Year 2 (current year) can be carried over into the To Go Bank for a total of $1,000 (equal to the annual maximum).</a:t>
            </a:r>
          </a:p>
        </p:txBody>
      </p:sp>
      <p:sp>
        <p:nvSpPr>
          <p:cNvPr id="18" name="Text Placeholder 17">
            <a:extLst>
              <a:ext uri="{FF2B5EF4-FFF2-40B4-BE49-F238E27FC236}">
                <a16:creationId xmlns:a16="http://schemas.microsoft.com/office/drawing/2014/main" id="{8E2A93A5-78A1-B22A-40D4-5E7011F9B35C}"/>
              </a:ext>
            </a:extLst>
          </p:cNvPr>
          <p:cNvSpPr>
            <a:spLocks noGrp="1"/>
          </p:cNvSpPr>
          <p:nvPr>
            <p:ph type="body" idx="10"/>
          </p:nvPr>
        </p:nvSpPr>
        <p:spPr/>
        <p:txBody>
          <a:bodyPr/>
          <a:lstStyle/>
          <a:p>
            <a:r>
              <a:rPr lang="en-US" dirty="0"/>
              <a:t> </a:t>
            </a:r>
          </a:p>
        </p:txBody>
      </p:sp>
      <p:sp>
        <p:nvSpPr>
          <p:cNvPr id="19" name="Text Placeholder 12">
            <a:extLst>
              <a:ext uri="{FF2B5EF4-FFF2-40B4-BE49-F238E27FC236}">
                <a16:creationId xmlns:a16="http://schemas.microsoft.com/office/drawing/2014/main" id="{21E08CBA-18A6-723E-A90E-20B68D40C1C0}"/>
              </a:ext>
            </a:extLst>
          </p:cNvPr>
          <p:cNvSpPr>
            <a:spLocks noGrp="1"/>
          </p:cNvSpPr>
          <p:nvPr>
            <p:ph type="body" idx="10"/>
          </p:nvPr>
        </p:nvSpPr>
        <p:spPr>
          <a:xfrm>
            <a:off x="4593571" y="7495952"/>
            <a:ext cx="2041712" cy="769844"/>
          </a:xfrm>
          <a:prstGeom prst="rect">
            <a:avLst/>
          </a:prstGeom>
          <a:noFill/>
          <a:ln w="0" cmpd="sng">
            <a:noFill/>
            <a:prstDash val="solid"/>
          </a:ln>
        </p:spPr>
        <p:txBody>
          <a:bodyPr vert="horz" lIns="0" tIns="53788" rIns="0" bIns="0" anchor="t">
            <a:normAutofit fontScale="95000"/>
          </a:bodyPr>
          <a:lstStyle/>
          <a:p>
            <a:pPr marL="0" marR="40343" indent="0" algn="l">
              <a:lnSpc>
                <a:spcPts val="882"/>
              </a:lnSpc>
              <a:spcAft>
                <a:spcPts val="472"/>
              </a:spcAft>
            </a:pPr>
            <a:r>
              <a:rPr lang="en-US" sz="706" spc="0" dirty="0">
                <a:solidFill>
                  <a:srgbClr val="000000"/>
                </a:solidFill>
                <a:latin typeface="Arial" panose="02020603050405020304" pitchFamily="2"/>
              </a:rPr>
              <a:t>Because the paid claims exceeded the annual maximum by $500, $500 was deducted from the To Go Bank. The total annual maximum of $1,000 was used so there was no carryover for Year 3. However, the To Go Bank still carries a balance of $500 that can be applied in Year 4.</a:t>
            </a:r>
          </a:p>
        </p:txBody>
      </p:sp>
      <p:cxnSp>
        <p:nvCxnSpPr>
          <p:cNvPr id="20" name="Straight Connector 19">
            <a:extLst>
              <a:ext uri="{FF2B5EF4-FFF2-40B4-BE49-F238E27FC236}">
                <a16:creationId xmlns:a16="http://schemas.microsoft.com/office/drawing/2014/main" id="{97731495-975E-98F1-F848-DEDBA547AF77}"/>
              </a:ext>
            </a:extLst>
          </p:cNvPr>
          <p:cNvCxnSpPr/>
          <p:nvPr/>
        </p:nvCxnSpPr>
        <p:spPr>
          <a:xfrm>
            <a:off x="217395" y="7401149"/>
            <a:ext cx="2042272" cy="0"/>
          </a:xfrm>
          <a:prstGeom prst="line">
            <a:avLst/>
          </a:prstGeom>
          <a:ln w="15240" cmpd="sng">
            <a:solidFill>
              <a:srgbClr val="99CCCC"/>
            </a:solidFill>
          </a:ln>
        </p:spPr>
      </p:cxnSp>
      <p:cxnSp>
        <p:nvCxnSpPr>
          <p:cNvPr id="21" name="Straight Connector 20">
            <a:extLst>
              <a:ext uri="{FF2B5EF4-FFF2-40B4-BE49-F238E27FC236}">
                <a16:creationId xmlns:a16="http://schemas.microsoft.com/office/drawing/2014/main" id="{CA1AED91-5E2A-BA36-FE0D-4CC976F2423B}"/>
              </a:ext>
            </a:extLst>
          </p:cNvPr>
          <p:cNvCxnSpPr>
            <a:cxnSpLocks/>
          </p:cNvCxnSpPr>
          <p:nvPr/>
        </p:nvCxnSpPr>
        <p:spPr>
          <a:xfrm>
            <a:off x="2417669" y="7468291"/>
            <a:ext cx="2091018" cy="0"/>
          </a:xfrm>
          <a:prstGeom prst="line">
            <a:avLst/>
          </a:prstGeom>
          <a:ln w="15240" cmpd="sng">
            <a:solidFill>
              <a:srgbClr val="99CCCC"/>
            </a:solidFill>
          </a:ln>
        </p:spPr>
      </p:cxnSp>
    </p:spTree>
    <p:extLst>
      <p:ext uri="{BB962C8B-B14F-4D97-AF65-F5344CB8AC3E}">
        <p14:creationId xmlns:p14="http://schemas.microsoft.com/office/powerpoint/2010/main" val="1236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008" y="892940"/>
            <a:ext cx="6480854" cy="4314977"/>
          </a:xfrm>
        </p:spPr>
        <p:txBody>
          <a:bodyPr/>
          <a:lstStyle/>
          <a:p>
            <a:pPr marL="0" indent="0">
              <a:buNone/>
            </a:pPr>
            <a:endParaRPr lang="en-US" sz="1200" dirty="0"/>
          </a:p>
          <a:p>
            <a:pPr marL="0" indent="0">
              <a:buNone/>
            </a:pPr>
            <a:endParaRPr lang="en-US" sz="1200" dirty="0"/>
          </a:p>
          <a:p>
            <a:pPr marL="0" indent="0">
              <a:buNone/>
            </a:pPr>
            <a:r>
              <a:rPr lang="en-US" sz="1200" dirty="0"/>
              <a:t>You and your eligible dependents can enroll </a:t>
            </a:r>
            <a:br>
              <a:rPr lang="en-US" sz="1200" dirty="0"/>
            </a:br>
            <a:r>
              <a:rPr lang="en-US" sz="1200" dirty="0"/>
              <a:t>in vision coverage through UHC. This plan offers </a:t>
            </a:r>
            <a:br>
              <a:rPr lang="en-US" sz="1200" dirty="0"/>
            </a:br>
            <a:r>
              <a:rPr lang="en-US" sz="1200" dirty="0"/>
              <a:t>network benefits for eye exams, prescription eyeglasses, </a:t>
            </a:r>
            <a:br>
              <a:rPr lang="en-US" sz="1200" dirty="0"/>
            </a:br>
            <a:r>
              <a:rPr lang="en-US" sz="1200" dirty="0"/>
              <a:t>frames, and contact lenses. You can also take advantage of special </a:t>
            </a:r>
            <a:br>
              <a:rPr lang="en-US" sz="1200" dirty="0"/>
            </a:br>
            <a:r>
              <a:rPr lang="en-US" sz="1200" dirty="0"/>
              <a:t>discounts on eyeglass frames, sunglasses, and even laser vision correction. </a:t>
            </a:r>
            <a:br>
              <a:rPr lang="en-US" sz="1200" dirty="0"/>
            </a:br>
            <a:r>
              <a:rPr lang="en-US" sz="1200" dirty="0"/>
              <a:t>The vision plan gives you access to an extensive network of UHC providers. They have an exclusive agreement with </a:t>
            </a:r>
            <a:r>
              <a:rPr lang="en-US" sz="1200" dirty="0" err="1"/>
              <a:t>Warby</a:t>
            </a:r>
            <a:r>
              <a:rPr lang="en-US" sz="1200" dirty="0"/>
              <a:t> Parker.  </a:t>
            </a:r>
          </a:p>
        </p:txBody>
      </p:sp>
      <p:sp>
        <p:nvSpPr>
          <p:cNvPr id="3" name="Title 2"/>
          <p:cNvSpPr>
            <a:spLocks noGrp="1"/>
          </p:cNvSpPr>
          <p:nvPr>
            <p:ph type="title"/>
          </p:nvPr>
        </p:nvSpPr>
        <p:spPr/>
        <p:txBody>
          <a:bodyPr/>
          <a:lstStyle/>
          <a:p>
            <a:r>
              <a:rPr lang="en-US"/>
              <a:t>Vision</a:t>
            </a:r>
          </a:p>
        </p:txBody>
      </p:sp>
      <p:pic>
        <p:nvPicPr>
          <p:cNvPr id="8" name="Picture 2" descr="Image result for united healthcare">
            <a:extLst>
              <a:ext uri="{FF2B5EF4-FFF2-40B4-BE49-F238E27FC236}">
                <a16:creationId xmlns:a16="http://schemas.microsoft.com/office/drawing/2014/main" id="{F203CE26-5DDC-4CD9-A0C1-8E4F9B1BE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58" t="15409" r="8399" b="17718"/>
          <a:stretch>
            <a:fillRect/>
          </a:stretch>
        </p:blipFill>
        <p:spPr bwMode="auto">
          <a:xfrm>
            <a:off x="337426" y="580436"/>
            <a:ext cx="981271" cy="551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8F24BC8-84FF-BF36-56C1-7C509DCE2301}"/>
              </a:ext>
            </a:extLst>
          </p:cNvPr>
          <p:cNvGraphicFramePr>
            <a:graphicFrameLocks noChangeAspect="1"/>
          </p:cNvGraphicFramePr>
          <p:nvPr>
            <p:extLst>
              <p:ext uri="{D42A27DB-BD31-4B8C-83A1-F6EECF244321}">
                <p14:modId xmlns:p14="http://schemas.microsoft.com/office/powerpoint/2010/main" val="2857208718"/>
              </p:ext>
            </p:extLst>
          </p:nvPr>
        </p:nvGraphicFramePr>
        <p:xfrm>
          <a:off x="347762" y="2694785"/>
          <a:ext cx="6075071" cy="5837812"/>
        </p:xfrm>
        <a:graphic>
          <a:graphicData uri="http://schemas.openxmlformats.org/presentationml/2006/ole">
            <mc:AlternateContent xmlns:mc="http://schemas.openxmlformats.org/markup-compatibility/2006">
              <mc:Choice xmlns:v="urn:schemas-microsoft-com:vml" Requires="v">
                <p:oleObj name="Worksheet" r:id="rId3" imgW="7406640" imgH="7116907" progId="Excel.Sheet.12">
                  <p:embed/>
                </p:oleObj>
              </mc:Choice>
              <mc:Fallback>
                <p:oleObj name="Worksheet" r:id="rId3" imgW="7406640" imgH="7116907" progId="Excel.Sheet.12">
                  <p:embed/>
                  <p:pic>
                    <p:nvPicPr>
                      <p:cNvPr id="10" name="Object 9">
                        <a:extLst>
                          <a:ext uri="{FF2B5EF4-FFF2-40B4-BE49-F238E27FC236}">
                            <a16:creationId xmlns:a16="http://schemas.microsoft.com/office/drawing/2014/main" id="{88F24BC8-84FF-BF36-56C1-7C509DCE2301}"/>
                          </a:ext>
                        </a:extLst>
                      </p:cNvPr>
                      <p:cNvPicPr/>
                      <p:nvPr/>
                    </p:nvPicPr>
                    <p:blipFill>
                      <a:blip r:embed="rId4"/>
                      <a:stretch>
                        <a:fillRect/>
                      </a:stretch>
                    </p:blipFill>
                    <p:spPr>
                      <a:xfrm>
                        <a:off x="347762" y="2694785"/>
                        <a:ext cx="6075071" cy="5837812"/>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D79C6F2-CA47-E7F5-C0F7-A3607D5643D1}"/>
              </a:ext>
            </a:extLst>
          </p:cNvPr>
          <p:cNvSpPr>
            <a:spLocks noGrp="1"/>
          </p:cNvSpPr>
          <p:nvPr>
            <p:ph type="sldNum" sz="quarter" idx="12"/>
          </p:nvPr>
        </p:nvSpPr>
        <p:spPr/>
        <p:txBody>
          <a:bodyPr/>
          <a:lstStyle/>
          <a:p>
            <a:fld id="{7606D0A7-5B2E-4E47-A767-3F12C7D68AC8}" type="slidenum">
              <a:rPr lang="en-US" smtClean="0"/>
              <a:t>16</a:t>
            </a:fld>
            <a:endParaRPr lang="en-US"/>
          </a:p>
        </p:txBody>
      </p:sp>
    </p:spTree>
    <p:extLst>
      <p:ext uri="{BB962C8B-B14F-4D97-AF65-F5344CB8AC3E}">
        <p14:creationId xmlns:p14="http://schemas.microsoft.com/office/powerpoint/2010/main" val="4260301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Life and AD&amp;D</a:t>
            </a:r>
          </a:p>
        </p:txBody>
      </p:sp>
      <p:sp>
        <p:nvSpPr>
          <p:cNvPr id="5" name="Content Placeholder 1"/>
          <p:cNvSpPr>
            <a:spLocks noGrp="1"/>
          </p:cNvSpPr>
          <p:nvPr>
            <p:ph idx="4294967295"/>
          </p:nvPr>
        </p:nvSpPr>
        <p:spPr>
          <a:xfrm>
            <a:off x="188095" y="1147903"/>
            <a:ext cx="6481763" cy="4314825"/>
          </a:xfrm>
          <a:prstGeom prst="rect">
            <a:avLst/>
          </a:prstGeom>
        </p:spPr>
        <p:txBody>
          <a:bodyPr/>
          <a:lstStyle/>
          <a:p>
            <a:pPr marL="0" indent="0">
              <a:buNone/>
            </a:pPr>
            <a:endParaRPr lang="en-US" sz="1200" dirty="0">
              <a:latin typeface="+mj-lt"/>
            </a:endParaRPr>
          </a:p>
          <a:p>
            <a:pPr marL="0" indent="0">
              <a:buNone/>
            </a:pPr>
            <a:r>
              <a:rPr lang="en-US" sz="1200" dirty="0">
                <a:latin typeface="+mj-lt"/>
              </a:rPr>
              <a:t>Life and Accidental Death and </a:t>
            </a:r>
            <a:br>
              <a:rPr lang="en-US" sz="1200" dirty="0">
                <a:latin typeface="+mj-lt"/>
              </a:rPr>
            </a:br>
            <a:r>
              <a:rPr lang="en-US" sz="1200" dirty="0">
                <a:latin typeface="+mj-lt"/>
              </a:rPr>
              <a:t>Dismemberment (AD&amp;D) provides your </a:t>
            </a:r>
            <a:br>
              <a:rPr lang="en-US" sz="1200" dirty="0">
                <a:latin typeface="+mj-lt"/>
              </a:rPr>
            </a:br>
            <a:r>
              <a:rPr lang="en-US" sz="1200" dirty="0">
                <a:latin typeface="+mj-lt"/>
              </a:rPr>
              <a:t>beneficiary with a sum of money in the event of your </a:t>
            </a:r>
            <a:br>
              <a:rPr lang="en-US" sz="1200" dirty="0">
                <a:latin typeface="+mj-lt"/>
              </a:rPr>
            </a:br>
            <a:r>
              <a:rPr lang="en-US" sz="1200" dirty="0">
                <a:latin typeface="+mj-lt"/>
              </a:rPr>
              <a:t>death. Core Pipe provides group life insurance at no </a:t>
            </a:r>
            <a:br>
              <a:rPr lang="en-US" sz="1200" dirty="0">
                <a:latin typeface="+mj-lt"/>
              </a:rPr>
            </a:br>
            <a:r>
              <a:rPr lang="en-US" sz="1200" dirty="0">
                <a:latin typeface="+mj-lt"/>
              </a:rPr>
              <a:t>cost to you. You can purchase additional coverage for you and your </a:t>
            </a:r>
            <a:br>
              <a:rPr lang="en-US" sz="1200" dirty="0">
                <a:latin typeface="+mj-lt"/>
              </a:rPr>
            </a:br>
            <a:r>
              <a:rPr lang="en-US" sz="1200" dirty="0">
                <a:latin typeface="+mj-lt"/>
              </a:rPr>
              <a:t>eligible family members for added protection (refer to Voluntary Life). The Life and AD&amp;D plans are administered by UHC.</a:t>
            </a:r>
          </a:p>
        </p:txBody>
      </p:sp>
      <p:graphicFrame>
        <p:nvGraphicFramePr>
          <p:cNvPr id="6" name="Table 5"/>
          <p:cNvGraphicFramePr>
            <a:graphicFrameLocks noGrp="1"/>
          </p:cNvGraphicFramePr>
          <p:nvPr>
            <p:extLst>
              <p:ext uri="{D42A27DB-BD31-4B8C-83A1-F6EECF244321}">
                <p14:modId xmlns:p14="http://schemas.microsoft.com/office/powerpoint/2010/main" val="559380163"/>
              </p:ext>
            </p:extLst>
          </p:nvPr>
        </p:nvGraphicFramePr>
        <p:xfrm>
          <a:off x="188095" y="2696279"/>
          <a:ext cx="6506076" cy="1888155"/>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Group Life and AD&amp;D </a:t>
                      </a:r>
                      <a:r>
                        <a:rPr lang="en-US" sz="900" i="1">
                          <a:latin typeface="+mj-lt"/>
                        </a:rPr>
                        <a:t>(paid by employer)</a:t>
                      </a: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a:solidFill>
                            <a:schemeClr val="bg1"/>
                          </a:solidFill>
                          <a:latin typeface="+mj-lt"/>
                        </a:rPr>
                        <a:t>Plan</a:t>
                      </a:r>
                      <a:r>
                        <a:rPr lang="en-US" sz="1200" baseline="0">
                          <a:solidFill>
                            <a:schemeClr val="bg1"/>
                          </a:solidFill>
                          <a:latin typeface="+mj-lt"/>
                        </a:rPr>
                        <a:t> Features</a:t>
                      </a:r>
                      <a:endParaRPr lang="en-US" sz="1200">
                        <a:solidFill>
                          <a:schemeClr val="bg1"/>
                        </a:solidFill>
                        <a:latin typeface="+mj-lt"/>
                      </a:endParaRPr>
                    </a:p>
                  </a:txBody>
                  <a:tcPr anchor="ctr">
                    <a:solidFill>
                      <a:srgbClr val="E87D27"/>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Base Life</a:t>
                      </a:r>
                      <a:r>
                        <a:rPr lang="en-US" sz="1200" baseline="0">
                          <a:latin typeface="+mj-lt"/>
                        </a:rPr>
                        <a:t> and AD&amp;D</a:t>
                      </a:r>
                      <a:endParaRPr lang="en-US" sz="1200">
                        <a:latin typeface="+mj-lt"/>
                      </a:endParaRPr>
                    </a:p>
                  </a:txBody>
                  <a:tcPr anchor="ctr"/>
                </a:tc>
                <a:tc>
                  <a:txBody>
                    <a:bodyPr/>
                    <a:lstStyle/>
                    <a:p>
                      <a:r>
                        <a:rPr lang="en-US" sz="1200" baseline="0">
                          <a:solidFill>
                            <a:schemeClr val="dk1"/>
                          </a:solidFill>
                          <a:latin typeface="+mj-lt"/>
                        </a:rPr>
                        <a:t>Hourly Employees:  $25,000; Salaried Employees $50,000</a:t>
                      </a:r>
                      <a:endParaRPr lang="en-US" sz="1200">
                        <a:solidFill>
                          <a:schemeClr val="tx1"/>
                        </a:solidFill>
                        <a:latin typeface="+mj-lt"/>
                      </a:endParaRPr>
                    </a:p>
                  </a:txBody>
                  <a:tcPr anchor="ctr"/>
                </a:tc>
                <a:extLst>
                  <a:ext uri="{0D108BD9-81ED-4DB2-BD59-A6C34878D82A}">
                    <a16:rowId xmlns:a16="http://schemas.microsoft.com/office/drawing/2014/main" val="10002"/>
                  </a:ext>
                </a:extLst>
              </a:tr>
              <a:tr h="242235">
                <a:tc>
                  <a:txBody>
                    <a:bodyPr/>
                    <a:lstStyle/>
                    <a:p>
                      <a:pPr marL="0" marR="0">
                        <a:spcBef>
                          <a:spcPct val="0"/>
                        </a:spcBef>
                        <a:spcAft>
                          <a:spcPct val="0"/>
                        </a:spcAft>
                      </a:pPr>
                      <a:r>
                        <a:rPr lang="en-US" sz="1100" b="0" baseline="0">
                          <a:solidFill>
                            <a:schemeClr val="tx1"/>
                          </a:solidFill>
                          <a:effectLst/>
                          <a:latin typeface="+mj-lt"/>
                          <a:ea typeface="+mn-ea"/>
                          <a:cs typeface="+mn-cs"/>
                        </a:rPr>
                        <a:t> </a:t>
                      </a:r>
                      <a:r>
                        <a:rPr lang="en-US" sz="1200" b="0" baseline="0">
                          <a:solidFill>
                            <a:schemeClr val="tx1"/>
                          </a:solidFill>
                          <a:effectLst/>
                          <a:latin typeface="+mj-lt"/>
                          <a:ea typeface="+mn-ea"/>
                          <a:cs typeface="+mn-cs"/>
                        </a:rPr>
                        <a:t>Spouse Amount</a:t>
                      </a:r>
                    </a:p>
                  </a:txBody>
                  <a:tcPr marL="57253" marR="57253" marT="0" marB="0"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effectLst/>
                          <a:latin typeface="+mj-lt"/>
                          <a:ea typeface="+mn-ea"/>
                          <a:cs typeface="+mn-cs"/>
                        </a:rPr>
                        <a:t>$5,000</a:t>
                      </a:r>
                      <a:r>
                        <a:rPr lang="en-US" sz="1200" kern="1200">
                          <a:solidFill>
                            <a:srgbClr val="C00000"/>
                          </a:solidFill>
                          <a:effectLst/>
                          <a:latin typeface="+mj-lt"/>
                          <a:ea typeface="+mn-ea"/>
                          <a:cs typeface="+mn-cs"/>
                        </a:rPr>
                        <a:t> </a:t>
                      </a:r>
                      <a:endParaRPr lang="en-US" sz="1200" kern="1200">
                        <a:solidFill>
                          <a:schemeClr val="dk1"/>
                        </a:solidFill>
                        <a:effectLst/>
                        <a:latin typeface="+mj-lt"/>
                        <a:ea typeface="+mn-ea"/>
                        <a:cs typeface="+mn-cs"/>
                      </a:endParaRPr>
                    </a:p>
                  </a:txBody>
                  <a:tcPr marL="57253" marR="57253" marT="0" marB="0" anchor="ctr"/>
                </a:tc>
                <a:extLst>
                  <a:ext uri="{0D108BD9-81ED-4DB2-BD59-A6C34878D82A}">
                    <a16:rowId xmlns:a16="http://schemas.microsoft.com/office/drawing/2014/main" val="10003"/>
                  </a:ext>
                </a:extLst>
              </a:tr>
              <a:tr h="242235">
                <a:tc>
                  <a:txBody>
                    <a:bodyPr/>
                    <a:lstStyle/>
                    <a:p>
                      <a:pPr marL="0" marR="0">
                        <a:spcBef>
                          <a:spcPct val="0"/>
                        </a:spcBef>
                        <a:spcAft>
                          <a:spcPct val="0"/>
                        </a:spcAft>
                      </a:pPr>
                      <a:r>
                        <a:rPr lang="en-US" sz="1200" b="0" baseline="0">
                          <a:solidFill>
                            <a:schemeClr val="tx1"/>
                          </a:solidFill>
                          <a:effectLst/>
                          <a:latin typeface="+mj-lt"/>
                          <a:ea typeface="+mn-ea"/>
                          <a:cs typeface="+mn-cs"/>
                        </a:rPr>
                        <a:t> Children Amount</a:t>
                      </a:r>
                    </a:p>
                  </a:txBody>
                  <a:tcPr marL="57253" marR="57253" marT="0" marB="0" anchor="ctr"/>
                </a:tc>
                <a:tc>
                  <a:txBody>
                    <a:bodyPr/>
                    <a:lstStyle/>
                    <a:p>
                      <a:r>
                        <a:rPr lang="en-US" sz="1200">
                          <a:solidFill>
                            <a:schemeClr val="tx1"/>
                          </a:solidFill>
                          <a:latin typeface="+mj-lt"/>
                        </a:rPr>
                        <a:t>$2,000 for children ages 6 months to 26 - $500 for children 14 days to 6 months</a:t>
                      </a:r>
                    </a:p>
                  </a:txBody>
                  <a:tcPr marL="57253" marR="57253" marT="0" marB="0" anchor="ctr"/>
                </a:tc>
                <a:extLst>
                  <a:ext uri="{0D108BD9-81ED-4DB2-BD59-A6C34878D82A}">
                    <a16:rowId xmlns:a16="http://schemas.microsoft.com/office/drawing/2014/main" val="10004"/>
                  </a:ext>
                </a:extLst>
              </a:tr>
              <a:tr h="242235">
                <a:tc>
                  <a:txBody>
                    <a:bodyPr/>
                    <a:lstStyle/>
                    <a:p>
                      <a:pPr lvl="0"/>
                      <a:r>
                        <a:rPr lang="en-US" sz="1200">
                          <a:latin typeface="+mj-lt"/>
                        </a:rPr>
                        <a:t>Reduction Schedule</a:t>
                      </a:r>
                    </a:p>
                  </a:txBody>
                  <a:tcPr anchor="ctr"/>
                </a:tc>
                <a:tc>
                  <a:txBody>
                    <a:bodyPr/>
                    <a:lstStyle/>
                    <a:p>
                      <a:r>
                        <a:rPr lang="en-US" sz="1200">
                          <a:solidFill>
                            <a:schemeClr val="tx1"/>
                          </a:solidFill>
                          <a:latin typeface="+mj-lt"/>
                        </a:rPr>
                        <a:t>Reduces</a:t>
                      </a:r>
                      <a:r>
                        <a:rPr lang="en-US" sz="1200" baseline="0">
                          <a:solidFill>
                            <a:schemeClr val="tx1"/>
                          </a:solidFill>
                          <a:latin typeface="+mj-lt"/>
                        </a:rPr>
                        <a:t> to 65% of the original amount at age 65, 40% at age 70, and 25% at age 75</a:t>
                      </a:r>
                      <a:endParaRPr lang="en-US" sz="1200">
                        <a:solidFill>
                          <a:schemeClr val="tx1"/>
                        </a:solidFill>
                        <a:latin typeface="+mj-lt"/>
                      </a:endParaRP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85129589"/>
              </p:ext>
            </p:extLst>
          </p:nvPr>
        </p:nvGraphicFramePr>
        <p:xfrm>
          <a:off x="188096" y="4547777"/>
          <a:ext cx="6506075" cy="3482734"/>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4">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Voluntary Life </a:t>
                      </a:r>
                      <a:r>
                        <a:rPr lang="en-US" sz="900" i="1">
                          <a:latin typeface="+mj-lt"/>
                        </a:rPr>
                        <a:t>(paid by</a:t>
                      </a:r>
                      <a:r>
                        <a:rPr lang="en-US" sz="900" i="1" baseline="0">
                          <a:latin typeface="+mj-lt"/>
                        </a:rPr>
                        <a:t> employee)</a:t>
                      </a:r>
                      <a:endParaRPr lang="en-US" sz="900" i="1">
                        <a:latin typeface="+mj-lt"/>
                      </a:endParaRP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dirty="0">
                          <a:solidFill>
                            <a:schemeClr val="bg1"/>
                          </a:solidFill>
                          <a:latin typeface="+mj-lt"/>
                        </a:rPr>
                        <a:t>Plan</a:t>
                      </a:r>
                      <a:r>
                        <a:rPr lang="en-US" sz="1200" baseline="0" dirty="0">
                          <a:solidFill>
                            <a:schemeClr val="bg1"/>
                          </a:solidFill>
                          <a:latin typeface="+mj-lt"/>
                        </a:rPr>
                        <a:t> Features</a:t>
                      </a:r>
                      <a:endParaRPr lang="en-US" sz="1200" dirty="0">
                        <a:solidFill>
                          <a:schemeClr val="bg1"/>
                        </a:solidFill>
                        <a:latin typeface="+mj-lt"/>
                      </a:endParaRPr>
                    </a:p>
                  </a:txBody>
                  <a:tcPr anchor="ctr">
                    <a:solidFill>
                      <a:srgbClr val="EA893A"/>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Employee</a:t>
                      </a:r>
                      <a:r>
                        <a:rPr lang="en-US" sz="1200" baseline="0">
                          <a:latin typeface="+mj-lt"/>
                        </a:rPr>
                        <a:t> Benefit</a:t>
                      </a:r>
                      <a:endParaRPr lang="en-US" sz="1200">
                        <a:latin typeface="+mj-lt"/>
                      </a:endParaRPr>
                    </a:p>
                  </a:txBody>
                  <a:tcPr anchor="ctr"/>
                </a:tc>
                <a:tc>
                  <a:txBody>
                    <a:bodyPr/>
                    <a:lstStyle/>
                    <a:p>
                      <a:r>
                        <a:rPr lang="en-US" sz="1200" baseline="0">
                          <a:solidFill>
                            <a:schemeClr val="dk1"/>
                          </a:solidFill>
                          <a:latin typeface="+mj-lt"/>
                        </a:rPr>
                        <a:t>5x Annual Salary, up to $500,000 in increments of $10,000</a:t>
                      </a:r>
                      <a:endParaRPr lang="en-US" sz="1200" baseline="0">
                        <a:solidFill>
                          <a:schemeClr val="tx1"/>
                        </a:solidFill>
                        <a:latin typeface="+mj-lt"/>
                      </a:endParaRPr>
                    </a:p>
                    <a:p>
                      <a:pPr algn="l"/>
                      <a:r>
                        <a:rPr lang="en-US" sz="1200" baseline="0">
                          <a:latin typeface="+mj-lt"/>
                        </a:rPr>
                        <a:t>Guarantee Issue: $100,000</a:t>
                      </a:r>
                      <a:endParaRPr lang="en-US" sz="1200">
                        <a:latin typeface="+mj-lt"/>
                      </a:endParaRPr>
                    </a:p>
                  </a:txBody>
                  <a:tcPr anchor="ctr"/>
                </a:tc>
                <a:extLst>
                  <a:ext uri="{0D108BD9-81ED-4DB2-BD59-A6C34878D82A}">
                    <a16:rowId xmlns:a16="http://schemas.microsoft.com/office/drawing/2014/main" val="10002"/>
                  </a:ext>
                </a:extLst>
              </a:tr>
              <a:tr h="242235">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a:effectLst/>
                        <a:latin typeface="+mj-lt"/>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a:effectLst/>
                          <a:latin typeface="+mj-lt"/>
                        </a:rPr>
                        <a:t>Spouse Voluntary Life Amount</a:t>
                      </a:r>
                      <a:endParaRPr lang="en-US" sz="1200" b="0">
                        <a:effectLst/>
                        <a:latin typeface="+mj-lt"/>
                        <a:ea typeface="Times New Roman"/>
                        <a:cs typeface="Times New Roman"/>
                      </a:endParaRPr>
                    </a:p>
                    <a:p>
                      <a:pPr lvl="0"/>
                      <a:endParaRPr lang="en-US" sz="120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dirty="0">
                          <a:latin typeface="+mj-lt"/>
                        </a:rPr>
                        <a:t>100% of Employee’s Benefit up to </a:t>
                      </a:r>
                      <a:r>
                        <a:rPr lang="en-US" sz="1200" baseline="0" dirty="0">
                          <a:latin typeface="+mj-lt"/>
                        </a:rPr>
                        <a:t>$250,000 in increments of $5,000. </a:t>
                      </a:r>
                    </a:p>
                    <a:p>
                      <a:pPr marL="0" marR="0" indent="0" algn="l" defTabSz="685800" rtl="0" eaLnBrk="1" fontAlgn="auto" latinLnBrk="0" hangingPunct="1">
                        <a:lnSpc>
                          <a:spcPct val="100000"/>
                        </a:lnSpc>
                        <a:spcBef>
                          <a:spcPct val="0"/>
                        </a:spcBef>
                        <a:spcAft>
                          <a:spcPct val="0"/>
                        </a:spcAft>
                        <a:buClrTx/>
                        <a:buSzTx/>
                        <a:buFontTx/>
                        <a:buNone/>
                        <a:defRPr/>
                      </a:pPr>
                      <a:r>
                        <a:rPr lang="en-US" sz="1200" baseline="0" dirty="0">
                          <a:solidFill>
                            <a:schemeClr val="tx1"/>
                          </a:solidFill>
                          <a:latin typeface="+mj-lt"/>
                        </a:rPr>
                        <a:t>The </a:t>
                      </a:r>
                      <a:r>
                        <a:rPr lang="en-US" sz="1200" baseline="0" dirty="0">
                          <a:latin typeface="+mj-lt"/>
                        </a:rPr>
                        <a:t>spousal coverage terminates when the employee reaches age 70</a:t>
                      </a:r>
                      <a:endParaRPr lang="en-US" sz="1200" dirty="0">
                        <a:solidFill>
                          <a:schemeClr val="tx1"/>
                        </a:solidFill>
                        <a:latin typeface="+mj-lt"/>
                      </a:endParaRPr>
                    </a:p>
                    <a:p>
                      <a:pPr marL="0" marR="0" indent="0" algn="l" defTabSz="914400" rtl="0" eaLnBrk="1" fontAlgn="auto" latinLnBrk="0" hangingPunct="1">
                        <a:lnSpc>
                          <a:spcPct val="100000"/>
                        </a:lnSpc>
                        <a:spcBef>
                          <a:spcPct val="0"/>
                        </a:spcBef>
                        <a:spcAft>
                          <a:spcPct val="0"/>
                        </a:spcAft>
                        <a:buClrTx/>
                        <a:buSzTx/>
                        <a:buFontTx/>
                        <a:buNone/>
                        <a:defRPr/>
                      </a:pPr>
                      <a:r>
                        <a:rPr lang="en-US" sz="1200" dirty="0">
                          <a:effectLst/>
                          <a:latin typeface="+mj-lt"/>
                        </a:rPr>
                        <a:t>Guarantee</a:t>
                      </a:r>
                      <a:r>
                        <a:rPr lang="en-US" sz="1200" baseline="0" dirty="0">
                          <a:effectLst/>
                          <a:latin typeface="+mj-lt"/>
                        </a:rPr>
                        <a:t> Issue: $25,000</a:t>
                      </a:r>
                    </a:p>
                  </a:txBody>
                  <a:tcPr anchor="ctr"/>
                </a:tc>
                <a:extLst>
                  <a:ext uri="{0D108BD9-81ED-4DB2-BD59-A6C34878D82A}">
                    <a16:rowId xmlns:a16="http://schemas.microsoft.com/office/drawing/2014/main" val="10003"/>
                  </a:ext>
                </a:extLst>
              </a:tr>
              <a:tr h="1013854">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b="0">
                          <a:solidFill>
                            <a:schemeClr val="tx1"/>
                          </a:solidFill>
                          <a:effectLst/>
                          <a:latin typeface="+mj-lt"/>
                          <a:ea typeface="Times New Roman"/>
                          <a:cs typeface="Times New Roman"/>
                        </a:rPr>
                        <a:t>Child(ren) Voluntary</a:t>
                      </a:r>
                      <a:r>
                        <a:rPr lang="en-US" sz="1200" b="0" baseline="0">
                          <a:solidFill>
                            <a:schemeClr val="tx1"/>
                          </a:solidFill>
                          <a:effectLst/>
                          <a:latin typeface="+mj-lt"/>
                          <a:ea typeface="Times New Roman"/>
                          <a:cs typeface="Times New Roman"/>
                        </a:rPr>
                        <a:t> Life Amount – age 14 days old to 26 years</a:t>
                      </a: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dirty="0">
                          <a:solidFill>
                            <a:schemeClr val="dk1"/>
                          </a:solidFill>
                          <a:effectLst/>
                          <a:latin typeface="+mj-lt"/>
                          <a:ea typeface="+mn-ea"/>
                          <a:cs typeface="+mn-cs"/>
                        </a:rPr>
                        <a:t>Children 14 days to age 26: Increments</a:t>
                      </a:r>
                      <a:r>
                        <a:rPr lang="en-US" sz="1200" kern="1200" baseline="0" dirty="0">
                          <a:solidFill>
                            <a:schemeClr val="dk1"/>
                          </a:solidFill>
                          <a:effectLst/>
                          <a:latin typeface="+mj-lt"/>
                          <a:ea typeface="+mn-ea"/>
                          <a:cs typeface="+mn-cs"/>
                        </a:rPr>
                        <a:t> of $2,000 up to $10,000.</a:t>
                      </a: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baseline="0" dirty="0">
                          <a:solidFill>
                            <a:schemeClr val="dk1"/>
                          </a:solidFill>
                          <a:effectLst/>
                          <a:latin typeface="+mj-lt"/>
                          <a:ea typeface="+mn-ea"/>
                          <a:cs typeface="+mn-cs"/>
                        </a:rPr>
                        <a:t>Coverage can</a:t>
                      </a:r>
                      <a:r>
                        <a:rPr lang="en-US" sz="1200" kern="1200" dirty="0">
                          <a:solidFill>
                            <a:schemeClr val="dk1"/>
                          </a:solidFill>
                          <a:effectLst/>
                          <a:latin typeface="+mj-lt"/>
                          <a:ea typeface="+mn-ea"/>
                          <a:cs typeface="+mn-cs"/>
                        </a:rPr>
                        <a:t>not exceed 100% of the employee’s base amount of life insurance</a:t>
                      </a:r>
                    </a:p>
                  </a:txBody>
                  <a:tcPr anchor="ctr"/>
                </a:tc>
                <a:extLst>
                  <a:ext uri="{0D108BD9-81ED-4DB2-BD59-A6C34878D82A}">
                    <a16:rowId xmlns:a16="http://schemas.microsoft.com/office/drawing/2014/main" val="10004"/>
                  </a:ext>
                </a:extLst>
              </a:tr>
              <a:tr h="542914">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mj-lt"/>
                          <a:ea typeface="+mn-ea"/>
                          <a:cs typeface="+mn-cs"/>
                        </a:rPr>
                        <a:t>Employee Age</a:t>
                      </a:r>
                      <a:r>
                        <a:rPr lang="en-US" sz="1200" kern="1200" baseline="0">
                          <a:solidFill>
                            <a:schemeClr val="dk1"/>
                          </a:solidFill>
                          <a:latin typeface="+mj-lt"/>
                          <a:ea typeface="+mn-ea"/>
                          <a:cs typeface="+mn-cs"/>
                        </a:rPr>
                        <a:t> Reduction</a:t>
                      </a: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dirty="0">
                          <a:solidFill>
                            <a:schemeClr val="tx1"/>
                          </a:solidFill>
                          <a:latin typeface="+mj-lt"/>
                          <a:ea typeface="+mn-ea"/>
                          <a:cs typeface="+mn-cs"/>
                        </a:rPr>
                        <a:t>Benefit amount reduces</a:t>
                      </a:r>
                      <a:r>
                        <a:rPr lang="en-US" sz="1200" kern="1200" baseline="0" dirty="0">
                          <a:solidFill>
                            <a:schemeClr val="tx1"/>
                          </a:solidFill>
                          <a:latin typeface="+mj-lt"/>
                          <a:ea typeface="+mn-ea"/>
                          <a:cs typeface="+mn-cs"/>
                        </a:rPr>
                        <a:t> to 65% of the original amount at age 70, 45% at age 75, 30% at age 80 and 15% at age 85 </a:t>
                      </a:r>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0" y="8621919"/>
            <a:ext cx="6469380" cy="400110"/>
          </a:xfrm>
          <a:prstGeom prst="rect">
            <a:avLst/>
          </a:prstGeom>
          <a:noFill/>
        </p:spPr>
        <p:txBody>
          <a:bodyPr wrap="square" rtlCol="0">
            <a:spAutoFit/>
          </a:bodyPr>
          <a:lstStyle/>
          <a:p>
            <a:r>
              <a:rPr lang="en-US" sz="900" b="1" dirty="0"/>
              <a:t>*</a:t>
            </a:r>
            <a:r>
              <a:rPr lang="en-US" sz="1000" b="1" dirty="0">
                <a:latin typeface="+mj-lt"/>
              </a:rPr>
              <a:t>Any purchase or increase of voluntary life benefits which does not take place within 31 days of employee’s or dependents’ eligibility effective date is subject to evidence of insurability. </a:t>
            </a:r>
          </a:p>
        </p:txBody>
      </p:sp>
      <p:pic>
        <p:nvPicPr>
          <p:cNvPr id="9" name="Picture 2" descr="Image result for united healthcare">
            <a:extLst>
              <a:ext uri="{FF2B5EF4-FFF2-40B4-BE49-F238E27FC236}">
                <a16:creationId xmlns:a16="http://schemas.microsoft.com/office/drawing/2014/main" id="{A20310E7-BD86-4324-9F8D-1DBBE6AEF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273053" y="489029"/>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2B9371-5EEA-4CDE-949F-B076892888E9}"/>
              </a:ext>
            </a:extLst>
          </p:cNvPr>
          <p:cNvSpPr txBox="1"/>
          <p:nvPr/>
        </p:nvSpPr>
        <p:spPr>
          <a:xfrm>
            <a:off x="127138" y="8161361"/>
            <a:ext cx="6567033" cy="461665"/>
          </a:xfrm>
          <a:prstGeom prst="rect">
            <a:avLst/>
          </a:prstGeom>
          <a:noFill/>
        </p:spPr>
        <p:txBody>
          <a:bodyPr wrap="square" rtlCol="0">
            <a:spAutoFit/>
          </a:bodyPr>
          <a:lstStyle/>
          <a:p>
            <a:pPr algn="ctr"/>
            <a:r>
              <a:rPr lang="en-US" sz="1200" b="1" i="1" dirty="0"/>
              <a:t>Annual enrollment will allow employees and spouses currently enrolled in Voluntary Life, to increase up to one increment, if they do not go over the Guarantee Issue amount listed above. </a:t>
            </a:r>
          </a:p>
        </p:txBody>
      </p:sp>
      <p:sp>
        <p:nvSpPr>
          <p:cNvPr id="2" name="Slide Number Placeholder 1">
            <a:extLst>
              <a:ext uri="{FF2B5EF4-FFF2-40B4-BE49-F238E27FC236}">
                <a16:creationId xmlns:a16="http://schemas.microsoft.com/office/drawing/2014/main" id="{49E75585-799F-0CA2-17F8-97A923895972}"/>
              </a:ext>
            </a:extLst>
          </p:cNvPr>
          <p:cNvSpPr>
            <a:spLocks noGrp="1"/>
          </p:cNvSpPr>
          <p:nvPr>
            <p:ph type="sldNum" sz="quarter" idx="12"/>
          </p:nvPr>
        </p:nvSpPr>
        <p:spPr/>
        <p:txBody>
          <a:bodyPr/>
          <a:lstStyle/>
          <a:p>
            <a:fld id="{7606D0A7-5B2E-4E47-A767-3F12C7D68AC8}" type="slidenum">
              <a:rPr lang="en-US" smtClean="0"/>
              <a:t>17</a:t>
            </a:fld>
            <a:endParaRPr lang="en-US"/>
          </a:p>
        </p:txBody>
      </p:sp>
    </p:spTree>
    <p:extLst>
      <p:ext uri="{BB962C8B-B14F-4D97-AF65-F5344CB8AC3E}">
        <p14:creationId xmlns:p14="http://schemas.microsoft.com/office/powerpoint/2010/main" val="4335737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8"/>
            <a:ext cx="6480854" cy="4527921"/>
          </a:xfrm>
        </p:spPr>
        <p:txBody>
          <a:bodyPr/>
          <a:lstStyle/>
          <a:p>
            <a:pPr marL="0" indent="0">
              <a:lnSpc>
                <a:spcPct val="100000"/>
              </a:lnSpc>
              <a:spcBef>
                <a:spcPts val="0"/>
              </a:spcBef>
              <a:buNone/>
            </a:pPr>
            <a:r>
              <a:rPr lang="en-US" sz="1200" b="1" dirty="0" err="1"/>
              <a:t>UnitedHealthCare’s</a:t>
            </a:r>
            <a:r>
              <a:rPr lang="en-US" sz="1200" b="1" dirty="0"/>
              <a:t> Accident Plan </a:t>
            </a:r>
          </a:p>
          <a:p>
            <a:pPr marL="0" indent="0">
              <a:lnSpc>
                <a:spcPct val="100000"/>
              </a:lnSpc>
              <a:spcBef>
                <a:spcPts val="0"/>
              </a:spcBef>
              <a:buNone/>
            </a:pPr>
            <a:r>
              <a:rPr lang="en-US" sz="1200" dirty="0"/>
              <a:t>provides accident insurance protection for a </a:t>
            </a:r>
          </a:p>
          <a:p>
            <a:pPr marL="0" indent="0">
              <a:lnSpc>
                <a:spcPct val="100000"/>
              </a:lnSpc>
              <a:spcBef>
                <a:spcPts val="0"/>
              </a:spcBef>
              <a:buNone/>
            </a:pPr>
            <a:r>
              <a:rPr lang="en-US" sz="1200" dirty="0"/>
              <a:t>wide range of covered benefits. Injured employees </a:t>
            </a:r>
          </a:p>
          <a:p>
            <a:pPr marL="0" indent="0">
              <a:lnSpc>
                <a:spcPct val="100000"/>
              </a:lnSpc>
              <a:spcBef>
                <a:spcPts val="0"/>
              </a:spcBef>
              <a:buNone/>
            </a:pPr>
            <a:r>
              <a:rPr lang="en-US" sz="1200" dirty="0"/>
              <a:t>and their dependents may use the cash benefits however they </a:t>
            </a:r>
          </a:p>
          <a:p>
            <a:pPr marL="0" indent="0">
              <a:lnSpc>
                <a:spcPct val="100000"/>
              </a:lnSpc>
              <a:spcBef>
                <a:spcPts val="0"/>
              </a:spcBef>
              <a:buNone/>
            </a:pPr>
            <a:r>
              <a:rPr lang="en-US" sz="1200" dirty="0"/>
              <a:t>want – to satisfy deductibles, pay out-of-pocket medical expenses, or </a:t>
            </a:r>
          </a:p>
          <a:p>
            <a:pPr marL="0" indent="0">
              <a:lnSpc>
                <a:spcPct val="100000"/>
              </a:lnSpc>
              <a:spcBef>
                <a:spcPts val="0"/>
              </a:spcBef>
              <a:buNone/>
            </a:pPr>
            <a:r>
              <a:rPr lang="en-US" sz="1200" dirty="0"/>
              <a:t>pay household bills, for example.</a:t>
            </a:r>
          </a:p>
          <a:p>
            <a:r>
              <a:rPr lang="en-US" sz="1200" b="1" dirty="0"/>
              <a:t>Highlights</a:t>
            </a:r>
          </a:p>
          <a:p>
            <a:pPr lvl="1"/>
            <a:r>
              <a:rPr lang="en-US" sz="1200" b="1" dirty="0"/>
              <a:t>Guaranteed Issue.</a:t>
            </a:r>
          </a:p>
          <a:p>
            <a:pPr lvl="1"/>
            <a:r>
              <a:rPr lang="en-US" sz="1200" b="1" dirty="0"/>
              <a:t>A Wide Range of Covered Benefits:</a:t>
            </a:r>
            <a:r>
              <a:rPr lang="en-US" sz="1200" dirty="0"/>
              <a:t> Benefits for injuries are payable once for each covered accident (unless stated otherwise in the certificate), and benefits for hospital stays and related care are payable up to a specific number of days or visits for each covered accident.</a:t>
            </a:r>
          </a:p>
          <a:p>
            <a:r>
              <a:rPr lang="en-US" sz="1200" b="1" dirty="0"/>
              <a:t>Categories of Coverage:</a:t>
            </a:r>
          </a:p>
          <a:p>
            <a:pPr lvl="1"/>
            <a:r>
              <a:rPr lang="en-US" sz="1200" b="1" dirty="0"/>
              <a:t>For Injuries: </a:t>
            </a:r>
            <a:r>
              <a:rPr lang="en-US" sz="1200" dirty="0"/>
              <a:t>Insureds will receive a payment for covered dislocations, fractures, lacerations, burns, and other injuries both on and off the job.</a:t>
            </a:r>
          </a:p>
          <a:p>
            <a:pPr lvl="1"/>
            <a:r>
              <a:rPr lang="en-US" sz="1200" b="1" dirty="0"/>
              <a:t>For Diagnosis and Services: </a:t>
            </a:r>
            <a:r>
              <a:rPr lang="en-US" sz="1200" dirty="0"/>
              <a:t>Insureds will receive a payment for related covered medical services(ranging from X-rays to office visits), hospital services (including emergency room admissions and ambulance rides), surgeries, and emergency dental (crown and extraction).</a:t>
            </a:r>
          </a:p>
          <a:p>
            <a:pPr lvl="1"/>
            <a:r>
              <a:rPr lang="en-US" sz="1200" b="1" dirty="0"/>
              <a:t>For Loss: </a:t>
            </a:r>
            <a:r>
              <a:rPr lang="en-US" sz="1200" dirty="0"/>
              <a:t>The plan includes accidental death and dismemberment coverage and pays benefits for loss of hearing and for loss of sight occurring as a result of a covered accident.</a:t>
            </a:r>
          </a:p>
          <a:p>
            <a:pPr lvl="1"/>
            <a:r>
              <a:rPr lang="en-US" sz="1200" b="1" dirty="0"/>
              <a:t>Coverage for Families: </a:t>
            </a:r>
            <a:r>
              <a:rPr lang="en-US" sz="1200" dirty="0"/>
              <a:t>Employees can add coverage for spouses and dependent children.</a:t>
            </a:r>
          </a:p>
          <a:p>
            <a:pPr lvl="1"/>
            <a:r>
              <a:rPr lang="en-US" sz="1200" b="1" dirty="0"/>
              <a:t>Accident insurance is a limited benefit policy. It provides accident coverage only.</a:t>
            </a:r>
          </a:p>
          <a:p>
            <a:r>
              <a:rPr lang="en-US" sz="1200" b="1" dirty="0"/>
              <a:t>Wellness Rider: </a:t>
            </a:r>
            <a:r>
              <a:rPr lang="en-US" sz="1200" dirty="0"/>
              <a:t>$50 per insured employee and spouse</a:t>
            </a:r>
          </a:p>
          <a:p>
            <a:pPr marL="342900" lvl="1" indent="0">
              <a:buNone/>
            </a:pPr>
            <a:endParaRPr lang="en-US" sz="900"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Accident Insurance</a:t>
            </a:r>
          </a:p>
        </p:txBody>
      </p:sp>
      <p:graphicFrame>
        <p:nvGraphicFramePr>
          <p:cNvPr id="7" name="Table 7">
            <a:extLst>
              <a:ext uri="{FF2B5EF4-FFF2-40B4-BE49-F238E27FC236}">
                <a16:creationId xmlns:a16="http://schemas.microsoft.com/office/drawing/2014/main" id="{CD3AC3B2-3969-153A-B74A-FCA773DCA610}"/>
              </a:ext>
            </a:extLst>
          </p:cNvPr>
          <p:cNvGraphicFramePr>
            <a:graphicFrameLocks noGrp="1"/>
          </p:cNvGraphicFramePr>
          <p:nvPr>
            <p:extLst>
              <p:ext uri="{D42A27DB-BD31-4B8C-83A1-F6EECF244321}">
                <p14:modId xmlns:p14="http://schemas.microsoft.com/office/powerpoint/2010/main" val="3057493364"/>
              </p:ext>
            </p:extLst>
          </p:nvPr>
        </p:nvGraphicFramePr>
        <p:xfrm>
          <a:off x="1012999" y="6725168"/>
          <a:ext cx="4545116" cy="1647470"/>
        </p:xfrm>
        <a:graphic>
          <a:graphicData uri="http://schemas.openxmlformats.org/drawingml/2006/table">
            <a:tbl>
              <a:tblPr firstRow="1" bandRow="1">
                <a:tableStyleId>{F5AB1C69-6EDB-4FF4-983F-18BD219EF322}</a:tableStyleId>
              </a:tblPr>
              <a:tblGrid>
                <a:gridCol w="2272558">
                  <a:extLst>
                    <a:ext uri="{9D8B030D-6E8A-4147-A177-3AD203B41FA5}">
                      <a16:colId xmlns:a16="http://schemas.microsoft.com/office/drawing/2014/main" val="2932798226"/>
                    </a:ext>
                  </a:extLst>
                </a:gridCol>
                <a:gridCol w="2272558">
                  <a:extLst>
                    <a:ext uri="{9D8B030D-6E8A-4147-A177-3AD203B41FA5}">
                      <a16:colId xmlns:a16="http://schemas.microsoft.com/office/drawing/2014/main" val="213008445"/>
                    </a:ext>
                  </a:extLst>
                </a:gridCol>
              </a:tblGrid>
              <a:tr h="329494">
                <a:tc gridSpan="2">
                  <a:txBody>
                    <a:bodyPr/>
                    <a:lstStyle/>
                    <a:p>
                      <a:r>
                        <a:rPr lang="en-US" sz="1200" dirty="0"/>
                        <a:t>Weekly Rates</a:t>
                      </a:r>
                    </a:p>
                  </a:txBody>
                  <a:tcPr>
                    <a:solidFill>
                      <a:srgbClr val="EA893A"/>
                    </a:solidFill>
                  </a:tcPr>
                </a:tc>
                <a:tc hMerge="1">
                  <a:txBody>
                    <a:bodyPr/>
                    <a:lstStyle/>
                    <a:p>
                      <a:endParaRPr lang="en-US" dirty="0"/>
                    </a:p>
                  </a:txBody>
                  <a:tcPr/>
                </a:tc>
                <a:extLst>
                  <a:ext uri="{0D108BD9-81ED-4DB2-BD59-A6C34878D82A}">
                    <a16:rowId xmlns:a16="http://schemas.microsoft.com/office/drawing/2014/main" val="1813425368"/>
                  </a:ext>
                </a:extLst>
              </a:tr>
              <a:tr h="329494">
                <a:tc>
                  <a:txBody>
                    <a:bodyPr/>
                    <a:lstStyle/>
                    <a:p>
                      <a:r>
                        <a:rPr lang="en-US" sz="1200" dirty="0"/>
                        <a:t>Employee</a:t>
                      </a:r>
                    </a:p>
                  </a:txBody>
                  <a:tcPr/>
                </a:tc>
                <a:tc>
                  <a:txBody>
                    <a:bodyPr/>
                    <a:lstStyle/>
                    <a:p>
                      <a:r>
                        <a:rPr lang="en-US" sz="1200" dirty="0"/>
                        <a:t>$1.65</a:t>
                      </a:r>
                    </a:p>
                  </a:txBody>
                  <a:tcPr/>
                </a:tc>
                <a:extLst>
                  <a:ext uri="{0D108BD9-81ED-4DB2-BD59-A6C34878D82A}">
                    <a16:rowId xmlns:a16="http://schemas.microsoft.com/office/drawing/2014/main" val="793473095"/>
                  </a:ext>
                </a:extLst>
              </a:tr>
              <a:tr h="329494">
                <a:tc>
                  <a:txBody>
                    <a:bodyPr/>
                    <a:lstStyle/>
                    <a:p>
                      <a:r>
                        <a:rPr lang="en-US" sz="1200" dirty="0"/>
                        <a:t>Employee + Spouse</a:t>
                      </a:r>
                    </a:p>
                  </a:txBody>
                  <a:tcPr/>
                </a:tc>
                <a:tc>
                  <a:txBody>
                    <a:bodyPr/>
                    <a:lstStyle/>
                    <a:p>
                      <a:r>
                        <a:rPr lang="en-US" sz="1200" dirty="0"/>
                        <a:t>$2.64</a:t>
                      </a:r>
                    </a:p>
                  </a:txBody>
                  <a:tcPr/>
                </a:tc>
                <a:extLst>
                  <a:ext uri="{0D108BD9-81ED-4DB2-BD59-A6C34878D82A}">
                    <a16:rowId xmlns:a16="http://schemas.microsoft.com/office/drawing/2014/main" val="3715966714"/>
                  </a:ext>
                </a:extLst>
              </a:tr>
              <a:tr h="329494">
                <a:tc>
                  <a:txBody>
                    <a:bodyPr/>
                    <a:lstStyle/>
                    <a:p>
                      <a:r>
                        <a:rPr lang="en-US" sz="1200" dirty="0"/>
                        <a:t>Employee + Child(ren)</a:t>
                      </a:r>
                    </a:p>
                  </a:txBody>
                  <a:tcPr/>
                </a:tc>
                <a:tc>
                  <a:txBody>
                    <a:bodyPr/>
                    <a:lstStyle/>
                    <a:p>
                      <a:r>
                        <a:rPr lang="en-US" sz="1200" dirty="0"/>
                        <a:t>$3.15</a:t>
                      </a:r>
                    </a:p>
                  </a:txBody>
                  <a:tcPr/>
                </a:tc>
                <a:extLst>
                  <a:ext uri="{0D108BD9-81ED-4DB2-BD59-A6C34878D82A}">
                    <a16:rowId xmlns:a16="http://schemas.microsoft.com/office/drawing/2014/main" val="584648456"/>
                  </a:ext>
                </a:extLst>
              </a:tr>
              <a:tr h="329494">
                <a:tc>
                  <a:txBody>
                    <a:bodyPr/>
                    <a:lstStyle/>
                    <a:p>
                      <a:r>
                        <a:rPr lang="en-US" sz="1200" dirty="0"/>
                        <a:t>Family</a:t>
                      </a:r>
                    </a:p>
                  </a:txBody>
                  <a:tcPr/>
                </a:tc>
                <a:tc>
                  <a:txBody>
                    <a:bodyPr/>
                    <a:lstStyle/>
                    <a:p>
                      <a:r>
                        <a:rPr lang="en-US" sz="1200" dirty="0"/>
                        <a:t>$4.91</a:t>
                      </a:r>
                    </a:p>
                  </a:txBody>
                  <a:tcPr/>
                </a:tc>
                <a:extLst>
                  <a:ext uri="{0D108BD9-81ED-4DB2-BD59-A6C34878D82A}">
                    <a16:rowId xmlns:a16="http://schemas.microsoft.com/office/drawing/2014/main" val="3115032513"/>
                  </a:ext>
                </a:extLst>
              </a:tr>
            </a:tbl>
          </a:graphicData>
        </a:graphic>
      </p:graphicFrame>
      <p:graphicFrame>
        <p:nvGraphicFramePr>
          <p:cNvPr id="8" name="Table 8">
            <a:extLst>
              <a:ext uri="{FF2B5EF4-FFF2-40B4-BE49-F238E27FC236}">
                <a16:creationId xmlns:a16="http://schemas.microsoft.com/office/drawing/2014/main" id="{3E2560ED-3F8B-EF52-7EED-7AAE0E62218B}"/>
              </a:ext>
            </a:extLst>
          </p:cNvPr>
          <p:cNvGraphicFramePr>
            <a:graphicFrameLocks noGrp="1"/>
          </p:cNvGraphicFramePr>
          <p:nvPr>
            <p:extLst>
              <p:ext uri="{D42A27DB-BD31-4B8C-83A1-F6EECF244321}">
                <p14:modId xmlns:p14="http://schemas.microsoft.com/office/powerpoint/2010/main" val="270176824"/>
              </p:ext>
            </p:extLst>
          </p:nvPr>
        </p:nvGraphicFramePr>
        <p:xfrm>
          <a:off x="422031" y="5226689"/>
          <a:ext cx="6070752" cy="1371600"/>
        </p:xfrm>
        <a:graphic>
          <a:graphicData uri="http://schemas.openxmlformats.org/drawingml/2006/table">
            <a:tbl>
              <a:tblPr firstRow="1" bandRow="1">
                <a:tableStyleId>{2D5ABB26-0587-4C30-8999-92F81FD0307C}</a:tableStyleId>
              </a:tblPr>
              <a:tblGrid>
                <a:gridCol w="1517688">
                  <a:extLst>
                    <a:ext uri="{9D8B030D-6E8A-4147-A177-3AD203B41FA5}">
                      <a16:colId xmlns:a16="http://schemas.microsoft.com/office/drawing/2014/main" val="624336582"/>
                    </a:ext>
                  </a:extLst>
                </a:gridCol>
                <a:gridCol w="1517688">
                  <a:extLst>
                    <a:ext uri="{9D8B030D-6E8A-4147-A177-3AD203B41FA5}">
                      <a16:colId xmlns:a16="http://schemas.microsoft.com/office/drawing/2014/main" val="2751912126"/>
                    </a:ext>
                  </a:extLst>
                </a:gridCol>
                <a:gridCol w="1517688">
                  <a:extLst>
                    <a:ext uri="{9D8B030D-6E8A-4147-A177-3AD203B41FA5}">
                      <a16:colId xmlns:a16="http://schemas.microsoft.com/office/drawing/2014/main" val="4172122055"/>
                    </a:ext>
                  </a:extLst>
                </a:gridCol>
                <a:gridCol w="1517688">
                  <a:extLst>
                    <a:ext uri="{9D8B030D-6E8A-4147-A177-3AD203B41FA5}">
                      <a16:colId xmlns:a16="http://schemas.microsoft.com/office/drawing/2014/main" val="2273360585"/>
                    </a:ext>
                  </a:extLst>
                </a:gridCol>
              </a:tblGrid>
              <a:tr h="254622">
                <a:tc gridSpan="4">
                  <a:txBody>
                    <a:bodyPr/>
                    <a:lstStyle/>
                    <a:p>
                      <a:pPr algn="ctr"/>
                      <a:r>
                        <a:rPr lang="en-US" sz="1200" dirty="0"/>
                        <a:t>Schedule of Benefits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26476313"/>
                  </a:ext>
                </a:extLst>
              </a:tr>
              <a:tr h="258624">
                <a:tc>
                  <a:txBody>
                    <a:bodyPr/>
                    <a:lstStyle/>
                    <a:p>
                      <a:r>
                        <a:rPr lang="en-US" sz="1200" dirty="0"/>
                        <a:t>Life</a:t>
                      </a:r>
                    </a:p>
                  </a:txBody>
                  <a:tcPr/>
                </a:tc>
                <a:tc>
                  <a:txBody>
                    <a:bodyPr/>
                    <a:lstStyle/>
                    <a:p>
                      <a:r>
                        <a:rPr lang="en-US" sz="1200" dirty="0"/>
                        <a:t>$20,000</a:t>
                      </a:r>
                    </a:p>
                  </a:txBody>
                  <a:tcPr/>
                </a:tc>
                <a:tc>
                  <a:txBody>
                    <a:bodyPr/>
                    <a:lstStyle/>
                    <a:p>
                      <a:r>
                        <a:rPr lang="en-US" sz="1200" dirty="0"/>
                        <a:t>Fracture Ankle</a:t>
                      </a:r>
                    </a:p>
                  </a:txBody>
                  <a:tcPr/>
                </a:tc>
                <a:tc>
                  <a:txBody>
                    <a:bodyPr/>
                    <a:lstStyle/>
                    <a:p>
                      <a:r>
                        <a:rPr lang="en-US" sz="1200" dirty="0"/>
                        <a:t>$450 - $900</a:t>
                      </a:r>
                    </a:p>
                  </a:txBody>
                  <a:tcPr/>
                </a:tc>
                <a:extLst>
                  <a:ext uri="{0D108BD9-81ED-4DB2-BD59-A6C34878D82A}">
                    <a16:rowId xmlns:a16="http://schemas.microsoft.com/office/drawing/2014/main" val="2562322362"/>
                  </a:ext>
                </a:extLst>
              </a:tr>
              <a:tr h="258624">
                <a:tc>
                  <a:txBody>
                    <a:bodyPr/>
                    <a:lstStyle/>
                    <a:p>
                      <a:r>
                        <a:rPr lang="en-US" sz="1200" dirty="0"/>
                        <a:t>Emergency Room</a:t>
                      </a:r>
                    </a:p>
                  </a:txBody>
                  <a:tcPr/>
                </a:tc>
                <a:tc>
                  <a:txBody>
                    <a:bodyPr/>
                    <a:lstStyle/>
                    <a:p>
                      <a:r>
                        <a:rPr lang="en-US" sz="1200" dirty="0"/>
                        <a:t>$100</a:t>
                      </a:r>
                    </a:p>
                  </a:txBody>
                  <a:tcPr/>
                </a:tc>
                <a:tc>
                  <a:txBody>
                    <a:bodyPr/>
                    <a:lstStyle/>
                    <a:p>
                      <a:r>
                        <a:rPr lang="en-US" sz="1200" dirty="0"/>
                        <a:t>Lacerations</a:t>
                      </a:r>
                    </a:p>
                  </a:txBody>
                  <a:tcPr/>
                </a:tc>
                <a:tc>
                  <a:txBody>
                    <a:bodyPr/>
                    <a:lstStyle/>
                    <a:p>
                      <a:r>
                        <a:rPr lang="en-US" sz="1200" dirty="0"/>
                        <a:t>$30 - $400</a:t>
                      </a:r>
                    </a:p>
                  </a:txBody>
                  <a:tcPr/>
                </a:tc>
                <a:extLst>
                  <a:ext uri="{0D108BD9-81ED-4DB2-BD59-A6C34878D82A}">
                    <a16:rowId xmlns:a16="http://schemas.microsoft.com/office/drawing/2014/main" val="651741822"/>
                  </a:ext>
                </a:extLst>
              </a:tr>
              <a:tr h="254622">
                <a:tc>
                  <a:txBody>
                    <a:bodyPr/>
                    <a:lstStyle/>
                    <a:p>
                      <a:r>
                        <a:rPr lang="en-US" sz="1200" dirty="0"/>
                        <a:t>Coma</a:t>
                      </a:r>
                    </a:p>
                  </a:txBody>
                  <a:tcPr/>
                </a:tc>
                <a:tc>
                  <a:txBody>
                    <a:bodyPr/>
                    <a:lstStyle/>
                    <a:p>
                      <a:r>
                        <a:rPr lang="en-US" sz="1200" dirty="0"/>
                        <a:t>$10,000</a:t>
                      </a:r>
                    </a:p>
                  </a:txBody>
                  <a:tcPr/>
                </a:tc>
                <a:tc>
                  <a:txBody>
                    <a:bodyPr/>
                    <a:lstStyle/>
                    <a:p>
                      <a:r>
                        <a:rPr lang="en-US" sz="1200" dirty="0"/>
                        <a:t>Hospital Admission</a:t>
                      </a:r>
                    </a:p>
                  </a:txBody>
                  <a:tcPr/>
                </a:tc>
                <a:tc>
                  <a:txBody>
                    <a:bodyPr/>
                    <a:lstStyle/>
                    <a:p>
                      <a:r>
                        <a:rPr lang="en-US" sz="1200" dirty="0"/>
                        <a:t>$1,000</a:t>
                      </a:r>
                    </a:p>
                  </a:txBody>
                  <a:tcPr/>
                </a:tc>
                <a:extLst>
                  <a:ext uri="{0D108BD9-81ED-4DB2-BD59-A6C34878D82A}">
                    <a16:rowId xmlns:a16="http://schemas.microsoft.com/office/drawing/2014/main" val="1333839169"/>
                  </a:ext>
                </a:extLst>
              </a:tr>
              <a:tr h="254622">
                <a:tc>
                  <a:txBody>
                    <a:bodyPr/>
                    <a:lstStyle/>
                    <a:p>
                      <a:r>
                        <a:rPr lang="en-US" sz="1200" dirty="0"/>
                        <a:t>Concussion</a:t>
                      </a:r>
                    </a:p>
                  </a:txBody>
                  <a:tcPr/>
                </a:tc>
                <a:tc>
                  <a:txBody>
                    <a:bodyPr/>
                    <a:lstStyle/>
                    <a:p>
                      <a:r>
                        <a:rPr lang="en-US" sz="1200" dirty="0"/>
                        <a:t>$150</a:t>
                      </a:r>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See schedule for full list of benefits</a:t>
                      </a:r>
                    </a:p>
                  </a:txBody>
                  <a:tcPr/>
                </a:tc>
                <a:tc hMerge="1">
                  <a:txBody>
                    <a:bodyPr/>
                    <a:lstStyle/>
                    <a:p>
                      <a:endParaRPr lang="en-US"/>
                    </a:p>
                  </a:txBody>
                  <a:tcPr/>
                </a:tc>
                <a:extLst>
                  <a:ext uri="{0D108BD9-81ED-4DB2-BD59-A6C34878D82A}">
                    <a16:rowId xmlns:a16="http://schemas.microsoft.com/office/drawing/2014/main" val="662144029"/>
                  </a:ext>
                </a:extLst>
              </a:tr>
            </a:tbl>
          </a:graphicData>
        </a:graphic>
      </p:graphicFrame>
      <p:sp>
        <p:nvSpPr>
          <p:cNvPr id="5" name="Slide Number Placeholder 4">
            <a:extLst>
              <a:ext uri="{FF2B5EF4-FFF2-40B4-BE49-F238E27FC236}">
                <a16:creationId xmlns:a16="http://schemas.microsoft.com/office/drawing/2014/main" id="{90579670-C25A-E0F2-5C55-D045D54C5E02}"/>
              </a:ext>
            </a:extLst>
          </p:cNvPr>
          <p:cNvSpPr>
            <a:spLocks noGrp="1"/>
          </p:cNvSpPr>
          <p:nvPr>
            <p:ph type="sldNum" sz="quarter" idx="12"/>
          </p:nvPr>
        </p:nvSpPr>
        <p:spPr/>
        <p:txBody>
          <a:bodyPr/>
          <a:lstStyle/>
          <a:p>
            <a:fld id="{7606D0A7-5B2E-4E47-A767-3F12C7D68AC8}" type="slidenum">
              <a:rPr lang="en-US" smtClean="0"/>
              <a:t>18</a:t>
            </a:fld>
            <a:endParaRPr lang="en-US"/>
          </a:p>
        </p:txBody>
      </p:sp>
    </p:spTree>
    <p:extLst>
      <p:ext uri="{BB962C8B-B14F-4D97-AF65-F5344CB8AC3E}">
        <p14:creationId xmlns:p14="http://schemas.microsoft.com/office/powerpoint/2010/main" val="4765293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47481"/>
            <a:ext cx="6480854" cy="2693710"/>
          </a:xfrm>
        </p:spPr>
        <p:txBody>
          <a:bodyPr/>
          <a:lstStyle/>
          <a:p>
            <a:pPr marL="0" indent="0">
              <a:lnSpc>
                <a:spcPct val="100000"/>
              </a:lnSpc>
              <a:spcBef>
                <a:spcPts val="0"/>
              </a:spcBef>
              <a:buNone/>
            </a:pPr>
            <a:r>
              <a:rPr lang="en-US" sz="1200" b="1" dirty="0"/>
              <a:t>Why Critical Illness Insurance?</a:t>
            </a:r>
          </a:p>
          <a:p>
            <a:pPr marL="0" indent="0">
              <a:lnSpc>
                <a:spcPct val="100000"/>
              </a:lnSpc>
              <a:spcBef>
                <a:spcPts val="0"/>
              </a:spcBef>
              <a:buNone/>
            </a:pPr>
            <a:r>
              <a:rPr lang="en-US" sz="1200" dirty="0"/>
              <a:t>Heart attack, stroke, cancer and other </a:t>
            </a:r>
          </a:p>
          <a:p>
            <a:pPr marL="0" indent="0">
              <a:lnSpc>
                <a:spcPct val="100000"/>
              </a:lnSpc>
              <a:spcBef>
                <a:spcPts val="0"/>
              </a:spcBef>
              <a:buNone/>
            </a:pPr>
            <a:r>
              <a:rPr lang="en-US" sz="1200" dirty="0"/>
              <a:t>illnesses can affect not only your health but also </a:t>
            </a:r>
          </a:p>
          <a:p>
            <a:pPr marL="0" indent="0">
              <a:lnSpc>
                <a:spcPct val="100000"/>
              </a:lnSpc>
              <a:spcBef>
                <a:spcPts val="0"/>
              </a:spcBef>
              <a:buNone/>
            </a:pPr>
            <a:r>
              <a:rPr lang="en-US" sz="1200" dirty="0"/>
              <a:t>your bank account; medical expenses reportedly lead to </a:t>
            </a:r>
          </a:p>
          <a:p>
            <a:pPr marL="0" indent="0">
              <a:lnSpc>
                <a:spcPct val="100000"/>
              </a:lnSpc>
              <a:spcBef>
                <a:spcPts val="0"/>
              </a:spcBef>
              <a:buNone/>
            </a:pPr>
            <a:r>
              <a:rPr lang="en-US" sz="1200" dirty="0"/>
              <a:t>more than half of all bankruptcies in the United States. When faced </a:t>
            </a:r>
          </a:p>
          <a:p>
            <a:pPr marL="0" indent="0">
              <a:lnSpc>
                <a:spcPct val="100000"/>
              </a:lnSpc>
              <a:spcBef>
                <a:spcPts val="0"/>
              </a:spcBef>
              <a:buNone/>
            </a:pPr>
            <a:r>
              <a:rPr lang="en-US" sz="1200" dirty="0"/>
              <a:t>with a severe illness and the accompanying medical costs, critical illness </a:t>
            </a:r>
          </a:p>
          <a:p>
            <a:pPr marL="0" indent="0">
              <a:lnSpc>
                <a:spcPct val="100000"/>
              </a:lnSpc>
              <a:spcBef>
                <a:spcPts val="0"/>
              </a:spcBef>
              <a:buNone/>
            </a:pPr>
            <a:r>
              <a:rPr lang="en-US" sz="1200" dirty="0"/>
              <a:t>insurance can help.</a:t>
            </a:r>
          </a:p>
          <a:p>
            <a:pPr marL="0" indent="0">
              <a:lnSpc>
                <a:spcPct val="100000"/>
              </a:lnSpc>
              <a:spcBef>
                <a:spcPts val="0"/>
              </a:spcBef>
              <a:buNone/>
            </a:pPr>
            <a:r>
              <a:rPr lang="en-US" sz="1200" b="1" dirty="0"/>
              <a:t>What is Critical Illness Insurance?</a:t>
            </a:r>
          </a:p>
          <a:p>
            <a:pPr marL="0" indent="0">
              <a:lnSpc>
                <a:spcPct val="100000"/>
              </a:lnSpc>
              <a:spcBef>
                <a:spcPts val="0"/>
              </a:spcBef>
              <a:buNone/>
            </a:pPr>
            <a:r>
              <a:rPr lang="en-US" sz="1200" dirty="0"/>
              <a:t>Critical Illness Insurance is offered as a voluntary benefit by your employer to supplement your regular medical coverage. This insurance is designed to </a:t>
            </a:r>
            <a:r>
              <a:rPr lang="en-US" sz="1200" b="1" dirty="0"/>
              <a:t>cover out-of-pocket expenses not covered by your health insurance</a:t>
            </a:r>
            <a:r>
              <a:rPr lang="en-US" sz="1200" dirty="0"/>
              <a:t>, such as your deductible and copays. Illness can often lead to extended time away from work, and Critical Illness benefits can offset some of those lost wages and help you pay routine living expenses such as childcare, transportation and rent or mortgage payments. If you don’t want to drain your savings because of medical bills and time away from work, Critical Illness Insurance can protect you from financial loss.</a:t>
            </a:r>
          </a:p>
          <a:p>
            <a:pPr marL="0" indent="0">
              <a:lnSpc>
                <a:spcPct val="100000"/>
              </a:lnSpc>
              <a:spcBef>
                <a:spcPts val="0"/>
              </a:spcBef>
              <a:buNone/>
            </a:pPr>
            <a:endParaRPr lang="en-US" sz="1200" dirty="0"/>
          </a:p>
          <a:p>
            <a:pPr marL="0" indent="0">
              <a:lnSpc>
                <a:spcPct val="100000"/>
              </a:lnSpc>
              <a:spcBef>
                <a:spcPts val="0"/>
              </a:spcBef>
              <a:buNone/>
            </a:pPr>
            <a:endParaRPr lang="en-US" sz="1200" b="1"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Critical Illness</a:t>
            </a:r>
          </a:p>
        </p:txBody>
      </p:sp>
      <p:sp>
        <p:nvSpPr>
          <p:cNvPr id="5" name="TextBox 4">
            <a:extLst>
              <a:ext uri="{FF2B5EF4-FFF2-40B4-BE49-F238E27FC236}">
                <a16:creationId xmlns:a16="http://schemas.microsoft.com/office/drawing/2014/main" id="{F570E31A-3520-90CE-6257-2A917D2A1761}"/>
              </a:ext>
            </a:extLst>
          </p:cNvPr>
          <p:cNvSpPr txBox="1"/>
          <p:nvPr/>
        </p:nvSpPr>
        <p:spPr>
          <a:xfrm>
            <a:off x="232659" y="3392479"/>
            <a:ext cx="5967948" cy="1384995"/>
          </a:xfrm>
          <a:prstGeom prst="rect">
            <a:avLst/>
          </a:prstGeom>
          <a:noFill/>
        </p:spPr>
        <p:txBody>
          <a:bodyPr wrap="square" numCol="2" rtlCol="0">
            <a:spAutoFit/>
          </a:bodyPr>
          <a:lstStyle/>
          <a:p>
            <a:r>
              <a:rPr lang="en-US" sz="1200" b="1" dirty="0">
                <a:latin typeface="+mj-lt"/>
              </a:rPr>
              <a:t>Covered Conditions</a:t>
            </a:r>
          </a:p>
          <a:p>
            <a:pPr marL="285750" indent="-285750">
              <a:buFont typeface="Arial" panose="020B0604020202020204" pitchFamily="34" charset="0"/>
              <a:buChar char="•"/>
            </a:pPr>
            <a:r>
              <a:rPr lang="en-US" sz="1200" dirty="0">
                <a:latin typeface="+mj-lt"/>
              </a:rPr>
              <a:t>Cancer		</a:t>
            </a:r>
          </a:p>
          <a:p>
            <a:pPr marL="285750" indent="-285750">
              <a:buFont typeface="Arial" panose="020B0604020202020204" pitchFamily="34" charset="0"/>
              <a:buChar char="•"/>
            </a:pPr>
            <a:r>
              <a:rPr lang="en-US" sz="1200" dirty="0">
                <a:latin typeface="+mj-lt"/>
              </a:rPr>
              <a:t>Carcinoma In Situ</a:t>
            </a:r>
          </a:p>
          <a:p>
            <a:pPr marL="285750" indent="-285750">
              <a:buFont typeface="Arial" panose="020B0604020202020204" pitchFamily="34" charset="0"/>
              <a:buChar char="•"/>
            </a:pPr>
            <a:r>
              <a:rPr lang="en-US" sz="1200" dirty="0">
                <a:latin typeface="+mj-lt"/>
              </a:rPr>
              <a:t>Chronic Renal (Kidney) Failure</a:t>
            </a:r>
          </a:p>
          <a:p>
            <a:pPr marL="285750" indent="-285750">
              <a:buFont typeface="Arial" panose="020B0604020202020204" pitchFamily="34" charset="0"/>
              <a:buChar char="•"/>
            </a:pPr>
            <a:r>
              <a:rPr lang="en-US" sz="1200" dirty="0">
                <a:latin typeface="+mj-lt"/>
              </a:rPr>
              <a:t>Coma</a:t>
            </a:r>
          </a:p>
          <a:p>
            <a:pPr marL="285750" indent="-285750">
              <a:buFont typeface="Arial" panose="020B0604020202020204" pitchFamily="34" charset="0"/>
              <a:buChar char="•"/>
            </a:pPr>
            <a:r>
              <a:rPr lang="en-US" sz="1200" dirty="0">
                <a:latin typeface="+mj-lt"/>
              </a:rPr>
              <a:t>Coronary Artery Disease</a:t>
            </a:r>
          </a:p>
          <a:p>
            <a:pPr marL="285750" indent="-285750">
              <a:buFont typeface="Arial" panose="020B0604020202020204" pitchFamily="34" charset="0"/>
              <a:buChar char="•"/>
            </a:pPr>
            <a:r>
              <a:rPr lang="en-US" sz="1200" dirty="0">
                <a:latin typeface="+mj-lt"/>
              </a:rPr>
              <a:t>Heart Attack</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Heart Failure</a:t>
            </a:r>
          </a:p>
          <a:p>
            <a:pPr marL="285750" indent="-285750">
              <a:buFont typeface="Arial" panose="020B0604020202020204" pitchFamily="34" charset="0"/>
              <a:buChar char="•"/>
            </a:pPr>
            <a:r>
              <a:rPr lang="en-US" sz="1200" dirty="0">
                <a:latin typeface="+mj-lt"/>
              </a:rPr>
              <a:t>Major Organ Failure</a:t>
            </a:r>
          </a:p>
          <a:p>
            <a:pPr marL="285750" indent="-285750">
              <a:buFont typeface="Arial" panose="020B0604020202020204" pitchFamily="34" charset="0"/>
              <a:buChar char="•"/>
            </a:pPr>
            <a:r>
              <a:rPr lang="en-US" sz="1200" dirty="0">
                <a:latin typeface="+mj-lt"/>
              </a:rPr>
              <a:t>Permanent Paralysis</a:t>
            </a:r>
          </a:p>
          <a:p>
            <a:pPr marL="285750" indent="-285750">
              <a:buFont typeface="Arial" panose="020B0604020202020204" pitchFamily="34" charset="0"/>
              <a:buChar char="•"/>
            </a:pPr>
            <a:r>
              <a:rPr lang="en-US" sz="1200" dirty="0">
                <a:latin typeface="+mj-lt"/>
              </a:rPr>
              <a:t>Stroke</a:t>
            </a:r>
          </a:p>
          <a:p>
            <a:pPr marL="285750" indent="-285750">
              <a:buFont typeface="Arial" panose="020B0604020202020204" pitchFamily="34" charset="0"/>
              <a:buChar char="•"/>
            </a:pPr>
            <a:r>
              <a:rPr lang="en-US" sz="1200" dirty="0">
                <a:latin typeface="+mj-lt"/>
              </a:rPr>
              <a:t>Childhood diseases</a:t>
            </a:r>
          </a:p>
        </p:txBody>
      </p:sp>
      <p:sp>
        <p:nvSpPr>
          <p:cNvPr id="6" name="TextBox 5">
            <a:extLst>
              <a:ext uri="{FF2B5EF4-FFF2-40B4-BE49-F238E27FC236}">
                <a16:creationId xmlns:a16="http://schemas.microsoft.com/office/drawing/2014/main" id="{3F339CDE-CEB4-9FB9-18BD-A3AC92A74FC2}"/>
              </a:ext>
            </a:extLst>
          </p:cNvPr>
          <p:cNvSpPr txBox="1"/>
          <p:nvPr/>
        </p:nvSpPr>
        <p:spPr>
          <a:xfrm>
            <a:off x="232659" y="4777474"/>
            <a:ext cx="6216837" cy="646331"/>
          </a:xfrm>
          <a:prstGeom prst="rect">
            <a:avLst/>
          </a:prstGeom>
          <a:noFill/>
        </p:spPr>
        <p:txBody>
          <a:bodyPr wrap="square" rtlCol="0">
            <a:spAutoFit/>
          </a:bodyPr>
          <a:lstStyle/>
          <a:p>
            <a:r>
              <a:rPr lang="en-US" sz="1200" b="1" dirty="0">
                <a:latin typeface="+mj-lt"/>
              </a:rPr>
              <a:t>Wellness screening benefit: </a:t>
            </a:r>
            <a:r>
              <a:rPr lang="en-US" sz="1200" dirty="0">
                <a:latin typeface="+mj-lt"/>
              </a:rPr>
              <a:t>To promote healthy lifestyles and early detection, we will pay employees and a covered spouse $50, once per plan year, when we receive proof of an eligible health screening like an electrocardiogram.</a:t>
            </a:r>
            <a:endParaRPr lang="en-US" sz="1200" b="1" dirty="0">
              <a:latin typeface="+mj-lt"/>
            </a:endParaRPr>
          </a:p>
        </p:txBody>
      </p:sp>
      <p:graphicFrame>
        <p:nvGraphicFramePr>
          <p:cNvPr id="8" name="Table 8">
            <a:extLst>
              <a:ext uri="{FF2B5EF4-FFF2-40B4-BE49-F238E27FC236}">
                <a16:creationId xmlns:a16="http://schemas.microsoft.com/office/drawing/2014/main" id="{0EA791E6-657C-5E8E-182A-53037999347B}"/>
              </a:ext>
            </a:extLst>
          </p:cNvPr>
          <p:cNvGraphicFramePr>
            <a:graphicFrameLocks noGrp="1"/>
          </p:cNvGraphicFramePr>
          <p:nvPr>
            <p:extLst>
              <p:ext uri="{D42A27DB-BD31-4B8C-83A1-F6EECF244321}">
                <p14:modId xmlns:p14="http://schemas.microsoft.com/office/powerpoint/2010/main" val="38666759"/>
              </p:ext>
            </p:extLst>
          </p:nvPr>
        </p:nvGraphicFramePr>
        <p:xfrm>
          <a:off x="3381657" y="5204297"/>
          <a:ext cx="2460496" cy="1099468"/>
        </p:xfrm>
        <a:graphic>
          <a:graphicData uri="http://schemas.openxmlformats.org/drawingml/2006/table">
            <a:tbl>
              <a:tblPr firstRow="1" bandRow="1">
                <a:tableStyleId>{F5AB1C69-6EDB-4FF4-983F-18BD219EF322}</a:tableStyleId>
              </a:tblPr>
              <a:tblGrid>
                <a:gridCol w="1230248">
                  <a:extLst>
                    <a:ext uri="{9D8B030D-6E8A-4147-A177-3AD203B41FA5}">
                      <a16:colId xmlns:a16="http://schemas.microsoft.com/office/drawing/2014/main" val="2220230661"/>
                    </a:ext>
                  </a:extLst>
                </a:gridCol>
                <a:gridCol w="1230248">
                  <a:extLst>
                    <a:ext uri="{9D8B030D-6E8A-4147-A177-3AD203B41FA5}">
                      <a16:colId xmlns:a16="http://schemas.microsoft.com/office/drawing/2014/main" val="2678314033"/>
                    </a:ext>
                  </a:extLst>
                </a:gridCol>
              </a:tblGrid>
              <a:tr h="274867">
                <a:tc gridSpan="2">
                  <a:txBody>
                    <a:bodyPr/>
                    <a:lstStyle/>
                    <a:p>
                      <a:pPr algn="ctr"/>
                      <a:r>
                        <a:rPr lang="en-US" sz="1200" dirty="0"/>
                        <a:t>Benefit Amounts</a:t>
                      </a:r>
                    </a:p>
                  </a:txBody>
                  <a:tcPr>
                    <a:solidFill>
                      <a:srgbClr val="EA893A"/>
                    </a:solidFill>
                  </a:tcPr>
                </a:tc>
                <a:tc hMerge="1">
                  <a:txBody>
                    <a:bodyPr/>
                    <a:lstStyle/>
                    <a:p>
                      <a:endParaRPr lang="en-US" dirty="0"/>
                    </a:p>
                  </a:txBody>
                  <a:tcPr/>
                </a:tc>
                <a:extLst>
                  <a:ext uri="{0D108BD9-81ED-4DB2-BD59-A6C34878D82A}">
                    <a16:rowId xmlns:a16="http://schemas.microsoft.com/office/drawing/2014/main" val="541227799"/>
                  </a:ext>
                </a:extLst>
              </a:tr>
              <a:tr h="274867">
                <a:tc>
                  <a:txBody>
                    <a:bodyPr/>
                    <a:lstStyle/>
                    <a:p>
                      <a:r>
                        <a:rPr lang="en-US" sz="1200" dirty="0"/>
                        <a:t>Employee</a:t>
                      </a:r>
                    </a:p>
                  </a:txBody>
                  <a:tcPr/>
                </a:tc>
                <a:tc>
                  <a:txBody>
                    <a:bodyPr/>
                    <a:lstStyle/>
                    <a:p>
                      <a:r>
                        <a:rPr lang="en-US" sz="1200" dirty="0"/>
                        <a:t>$10,000</a:t>
                      </a:r>
                    </a:p>
                  </a:txBody>
                  <a:tcPr/>
                </a:tc>
                <a:extLst>
                  <a:ext uri="{0D108BD9-81ED-4DB2-BD59-A6C34878D82A}">
                    <a16:rowId xmlns:a16="http://schemas.microsoft.com/office/drawing/2014/main" val="2361674470"/>
                  </a:ext>
                </a:extLst>
              </a:tr>
              <a:tr h="274867">
                <a:tc>
                  <a:txBody>
                    <a:bodyPr/>
                    <a:lstStyle/>
                    <a:p>
                      <a:r>
                        <a:rPr lang="en-US" sz="1200" dirty="0"/>
                        <a:t>Spouse</a:t>
                      </a:r>
                    </a:p>
                  </a:txBody>
                  <a:tcPr/>
                </a:tc>
                <a:tc>
                  <a:txBody>
                    <a:bodyPr/>
                    <a:lstStyle/>
                    <a:p>
                      <a:r>
                        <a:rPr lang="en-US" sz="1200" dirty="0"/>
                        <a:t>$10,000</a:t>
                      </a:r>
                    </a:p>
                  </a:txBody>
                  <a:tcPr/>
                </a:tc>
                <a:extLst>
                  <a:ext uri="{0D108BD9-81ED-4DB2-BD59-A6C34878D82A}">
                    <a16:rowId xmlns:a16="http://schemas.microsoft.com/office/drawing/2014/main" val="3185283515"/>
                  </a:ext>
                </a:extLst>
              </a:tr>
              <a:tr h="274867">
                <a:tc>
                  <a:txBody>
                    <a:bodyPr/>
                    <a:lstStyle/>
                    <a:p>
                      <a:r>
                        <a:rPr lang="en-US" sz="1200" dirty="0"/>
                        <a:t>Child (to age 26)</a:t>
                      </a:r>
                    </a:p>
                  </a:txBody>
                  <a:tcPr/>
                </a:tc>
                <a:tc>
                  <a:txBody>
                    <a:bodyPr/>
                    <a:lstStyle/>
                    <a:p>
                      <a:r>
                        <a:rPr lang="en-US" sz="1200" dirty="0"/>
                        <a:t>$5,000</a:t>
                      </a:r>
                    </a:p>
                  </a:txBody>
                  <a:tcPr/>
                </a:tc>
                <a:extLst>
                  <a:ext uri="{0D108BD9-81ED-4DB2-BD59-A6C34878D82A}">
                    <a16:rowId xmlns:a16="http://schemas.microsoft.com/office/drawing/2014/main" val="1101565980"/>
                  </a:ext>
                </a:extLst>
              </a:tr>
            </a:tbl>
          </a:graphicData>
        </a:graphic>
      </p:graphicFrame>
      <p:pic>
        <p:nvPicPr>
          <p:cNvPr id="12" name="Picture 11">
            <a:extLst>
              <a:ext uri="{FF2B5EF4-FFF2-40B4-BE49-F238E27FC236}">
                <a16:creationId xmlns:a16="http://schemas.microsoft.com/office/drawing/2014/main" id="{AF4E6B25-CEA6-631E-A383-461041AFA24B}"/>
              </a:ext>
            </a:extLst>
          </p:cNvPr>
          <p:cNvPicPr>
            <a:picLocks noChangeAspect="1"/>
          </p:cNvPicPr>
          <p:nvPr/>
        </p:nvPicPr>
        <p:blipFill>
          <a:blip r:embed="rId2"/>
          <a:stretch>
            <a:fillRect/>
          </a:stretch>
        </p:blipFill>
        <p:spPr>
          <a:xfrm>
            <a:off x="32530" y="6310808"/>
            <a:ext cx="6792940" cy="2305376"/>
          </a:xfrm>
          <a:prstGeom prst="rect">
            <a:avLst/>
          </a:prstGeom>
        </p:spPr>
      </p:pic>
      <p:sp>
        <p:nvSpPr>
          <p:cNvPr id="13" name="TextBox 12">
            <a:extLst>
              <a:ext uri="{FF2B5EF4-FFF2-40B4-BE49-F238E27FC236}">
                <a16:creationId xmlns:a16="http://schemas.microsoft.com/office/drawing/2014/main" id="{6894A77D-23DF-C191-9180-FA46BC16EFE3}"/>
              </a:ext>
            </a:extLst>
          </p:cNvPr>
          <p:cNvSpPr txBox="1"/>
          <p:nvPr/>
        </p:nvSpPr>
        <p:spPr>
          <a:xfrm>
            <a:off x="232659" y="5525977"/>
            <a:ext cx="2939339" cy="276999"/>
          </a:xfrm>
          <a:prstGeom prst="rect">
            <a:avLst/>
          </a:prstGeom>
          <a:noFill/>
        </p:spPr>
        <p:txBody>
          <a:bodyPr wrap="square" rtlCol="0">
            <a:spAutoFit/>
          </a:bodyPr>
          <a:lstStyle/>
          <a:p>
            <a:r>
              <a:rPr lang="en-US" sz="1200" b="1" dirty="0">
                <a:latin typeface="+mj-lt"/>
              </a:rPr>
              <a:t>Pre-Existing condition exclusion:</a:t>
            </a:r>
            <a:r>
              <a:rPr lang="en-US" sz="1200" dirty="0">
                <a:latin typeface="+mj-lt"/>
              </a:rPr>
              <a:t> 12/12</a:t>
            </a:r>
          </a:p>
        </p:txBody>
      </p:sp>
      <p:pic>
        <p:nvPicPr>
          <p:cNvPr id="14" name="Picture 13">
            <a:extLst>
              <a:ext uri="{FF2B5EF4-FFF2-40B4-BE49-F238E27FC236}">
                <a16:creationId xmlns:a16="http://schemas.microsoft.com/office/drawing/2014/main" id="{B26A67E3-3C22-207F-36D0-927243FF6291}"/>
              </a:ext>
            </a:extLst>
          </p:cNvPr>
          <p:cNvPicPr>
            <a:picLocks noChangeAspect="1"/>
          </p:cNvPicPr>
          <p:nvPr/>
        </p:nvPicPr>
        <p:blipFill>
          <a:blip r:embed="rId3"/>
          <a:stretch>
            <a:fillRect/>
          </a:stretch>
        </p:blipFill>
        <p:spPr>
          <a:xfrm>
            <a:off x="143643" y="278880"/>
            <a:ext cx="1558685" cy="308599"/>
          </a:xfrm>
          <a:prstGeom prst="rect">
            <a:avLst/>
          </a:prstGeom>
        </p:spPr>
      </p:pic>
      <p:sp>
        <p:nvSpPr>
          <p:cNvPr id="7" name="Slide Number Placeholder 6">
            <a:extLst>
              <a:ext uri="{FF2B5EF4-FFF2-40B4-BE49-F238E27FC236}">
                <a16:creationId xmlns:a16="http://schemas.microsoft.com/office/drawing/2014/main" id="{DC56FC58-AEF0-73E3-8B2E-91F138283668}"/>
              </a:ext>
            </a:extLst>
          </p:cNvPr>
          <p:cNvSpPr>
            <a:spLocks noGrp="1"/>
          </p:cNvSpPr>
          <p:nvPr>
            <p:ph type="sldNum" sz="quarter" idx="12"/>
          </p:nvPr>
        </p:nvSpPr>
        <p:spPr/>
        <p:txBody>
          <a:bodyPr/>
          <a:lstStyle/>
          <a:p>
            <a:fld id="{7606D0A7-5B2E-4E47-A767-3F12C7D68AC8}" type="slidenum">
              <a:rPr lang="en-US" smtClean="0"/>
              <a:t>19</a:t>
            </a:fld>
            <a:endParaRPr lang="en-US"/>
          </a:p>
        </p:txBody>
      </p:sp>
    </p:spTree>
    <p:extLst>
      <p:ext uri="{BB962C8B-B14F-4D97-AF65-F5344CB8AC3E}">
        <p14:creationId xmlns:p14="http://schemas.microsoft.com/office/powerpoint/2010/main" val="30414527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15" y="94771"/>
            <a:ext cx="5915025" cy="549599"/>
          </a:xfrm>
        </p:spPr>
        <p:txBody>
          <a:bodyPr/>
          <a:lstStyle/>
          <a:p>
            <a:r>
              <a:rPr lang="en-US" dirty="0">
                <a:solidFill>
                  <a:schemeClr val="bg1"/>
                </a:solidFill>
              </a:rPr>
              <a:t>Core Pipe Benefits</a:t>
            </a:r>
          </a:p>
        </p:txBody>
      </p:sp>
      <p:sp>
        <p:nvSpPr>
          <p:cNvPr id="3" name="Content Placeholder 2"/>
          <p:cNvSpPr>
            <a:spLocks noGrp="1"/>
          </p:cNvSpPr>
          <p:nvPr>
            <p:ph idx="1"/>
          </p:nvPr>
        </p:nvSpPr>
        <p:spPr>
          <a:xfrm>
            <a:off x="64271" y="874039"/>
            <a:ext cx="6598783" cy="4202423"/>
          </a:xfrm>
        </p:spPr>
        <p:txBody>
          <a:bodyPr/>
          <a:lstStyle/>
          <a:p>
            <a:pPr marL="0" indent="0">
              <a:spcBef>
                <a:spcPct val="0"/>
              </a:spcBef>
              <a:buNone/>
            </a:pPr>
            <a:r>
              <a:rPr lang="en-US" b="1" dirty="0"/>
              <a:t>Welcome to the </a:t>
            </a:r>
          </a:p>
          <a:p>
            <a:pPr marL="0" indent="0">
              <a:spcBef>
                <a:spcPct val="0"/>
              </a:spcBef>
              <a:buNone/>
            </a:pPr>
            <a:r>
              <a:rPr lang="en-US" b="1" dirty="0"/>
              <a:t>Core Pipe Team!</a:t>
            </a:r>
          </a:p>
          <a:p>
            <a:pPr marL="0" indent="0">
              <a:spcBef>
                <a:spcPct val="0"/>
              </a:spcBef>
              <a:buNone/>
            </a:pPr>
            <a:r>
              <a:rPr lang="en-US" sz="1200" dirty="0"/>
              <a:t>At Core Pipe, our success comes from dedicated </a:t>
            </a:r>
            <a:br>
              <a:rPr lang="en-US" sz="1200" dirty="0"/>
            </a:br>
            <a:r>
              <a:rPr lang="en-US" sz="1200" dirty="0"/>
              <a:t>employees like you. You bring the insight, expertise, and ambition that help us </a:t>
            </a:r>
            <a:br>
              <a:rPr lang="en-US" sz="1200" dirty="0"/>
            </a:br>
            <a:r>
              <a:rPr lang="en-US" sz="1200" dirty="0"/>
              <a:t>deliver the best possible service to each employee’s particular needs. We know that                                        every employee is unique. Each of you has different needs when it comes to benefits. With                               that knowledge, Core Pipe provides a competitive benefits program that offers choices to protect the health and well-being of you and your family. This guide will provide an overview of the benefits available to all eligible employees. Please read this information carefully so you can make the best choices in benefits. </a:t>
            </a:r>
          </a:p>
          <a:p>
            <a:pPr marL="0" indent="0">
              <a:spcBef>
                <a:spcPct val="0"/>
              </a:spcBef>
              <a:buNone/>
            </a:pPr>
            <a:endParaRPr lang="en-US" sz="1200" dirty="0"/>
          </a:p>
          <a:p>
            <a:pPr marL="0" indent="0">
              <a:spcBef>
                <a:spcPct val="0"/>
              </a:spcBef>
              <a:buNone/>
            </a:pPr>
            <a:r>
              <a:rPr lang="en-US" sz="1400" b="1" dirty="0"/>
              <a:t>Enrollment Checklist</a:t>
            </a:r>
          </a:p>
          <a:p>
            <a:pPr marL="0" indent="0">
              <a:spcBef>
                <a:spcPct val="0"/>
              </a:spcBef>
              <a:buNone/>
            </a:pPr>
            <a:endParaRPr lang="en-US" sz="500" b="1" dirty="0"/>
          </a:p>
          <a:p>
            <a:pPr lvl="1">
              <a:spcBef>
                <a:spcPct val="0"/>
              </a:spcBef>
              <a:buClr>
                <a:srgbClr val="282E71"/>
              </a:buClr>
              <a:buFont typeface="Wingdings" panose="05000000000000000000" pitchFamily="2" charset="2"/>
              <a:buChar char="ü"/>
            </a:pPr>
            <a:r>
              <a:rPr lang="en-US" sz="1400" b="1" dirty="0"/>
              <a:t>Read about your benefits.</a:t>
            </a:r>
            <a:br>
              <a:rPr lang="en-US" sz="1400" b="1" dirty="0"/>
            </a:br>
            <a:r>
              <a:rPr lang="en-US" sz="1200" dirty="0"/>
              <a:t>Read this guide and share it with your family. </a:t>
            </a:r>
            <a:endParaRPr lang="en-US" sz="1200" b="1" dirty="0"/>
          </a:p>
          <a:p>
            <a:pPr lvl="1">
              <a:spcBef>
                <a:spcPct val="0"/>
              </a:spcBef>
              <a:buClr>
                <a:srgbClr val="282E71"/>
              </a:buClr>
              <a:buFont typeface="Wingdings" panose="05000000000000000000" pitchFamily="2" charset="2"/>
              <a:buChar char="ü"/>
            </a:pPr>
            <a:endParaRPr lang="en-US" sz="1400" b="1" dirty="0"/>
          </a:p>
          <a:p>
            <a:pPr lvl="1">
              <a:spcBef>
                <a:spcPct val="0"/>
              </a:spcBef>
              <a:buClr>
                <a:srgbClr val="282E71"/>
              </a:buClr>
              <a:buFont typeface="Wingdings" panose="05000000000000000000" pitchFamily="2" charset="2"/>
              <a:buChar char="ü"/>
            </a:pPr>
            <a:r>
              <a:rPr lang="en-US" sz="1400" b="1" dirty="0"/>
              <a:t>Decide which benefits are best for you and your family.</a:t>
            </a:r>
            <a:br>
              <a:rPr lang="en-US" sz="1400" dirty="0"/>
            </a:br>
            <a:r>
              <a:rPr lang="en-US" sz="1200" dirty="0"/>
              <a:t>Think about your family’s needs when considering plan options.</a:t>
            </a:r>
          </a:p>
          <a:p>
            <a:pPr lvl="1">
              <a:spcBef>
                <a:spcPct val="0"/>
              </a:spcBef>
              <a:buClr>
                <a:srgbClr val="282E71"/>
              </a:buClr>
              <a:buFont typeface="Wingdings" panose="05000000000000000000" pitchFamily="2" charset="2"/>
              <a:buChar char="ü"/>
            </a:pPr>
            <a:endParaRPr lang="en-US" sz="1400" dirty="0"/>
          </a:p>
          <a:p>
            <a:pPr lvl="1">
              <a:spcBef>
                <a:spcPct val="0"/>
              </a:spcBef>
              <a:buClr>
                <a:srgbClr val="282E71"/>
              </a:buClr>
              <a:buFont typeface="Wingdings" panose="05000000000000000000" pitchFamily="2" charset="2"/>
              <a:buChar char="ü"/>
            </a:pPr>
            <a:r>
              <a:rPr lang="en-US" sz="1400" b="1" dirty="0"/>
              <a:t>Enroll.</a:t>
            </a:r>
            <a:br>
              <a:rPr lang="en-US" sz="1400" b="1" dirty="0"/>
            </a:br>
            <a:r>
              <a:rPr lang="en-US" sz="1200" dirty="0"/>
              <a:t>Make your elections during Open Enrollment. If you are a new hire, please contact the HR department for eligibility information. </a:t>
            </a:r>
            <a:endParaRPr lang="en-US" sz="1200" b="1" dirty="0"/>
          </a:p>
        </p:txBody>
      </p:sp>
      <p:sp>
        <p:nvSpPr>
          <p:cNvPr id="4" name="TextBox 3"/>
          <p:cNvSpPr txBox="1"/>
          <p:nvPr/>
        </p:nvSpPr>
        <p:spPr>
          <a:xfrm>
            <a:off x="235858" y="5356737"/>
            <a:ext cx="3193142" cy="1815882"/>
          </a:xfrm>
          <a:prstGeom prst="rect">
            <a:avLst/>
          </a:prstGeom>
          <a:noFill/>
        </p:spPr>
        <p:txBody>
          <a:bodyPr wrap="square" rtlCol="0">
            <a:spAutoFit/>
          </a:bodyPr>
          <a:lstStyle/>
          <a:p>
            <a:r>
              <a:rPr lang="en-US" sz="1400" b="1" dirty="0">
                <a:latin typeface="+mj-lt"/>
              </a:rPr>
              <a:t>Benefits You Can Choose</a:t>
            </a:r>
            <a:endParaRPr lang="en-US" sz="1400" dirty="0">
              <a:latin typeface="+mj-lt"/>
            </a:endParaRPr>
          </a:p>
          <a:p>
            <a:pPr marL="285750" indent="-285750">
              <a:buClr>
                <a:srgbClr val="282E71"/>
              </a:buClr>
              <a:buFont typeface="Arial" panose="020B0604020202020204" pitchFamily="34" charset="0"/>
              <a:buChar char="•"/>
            </a:pPr>
            <a:r>
              <a:rPr lang="en-US" sz="1400" dirty="0">
                <a:latin typeface="+mj-lt"/>
              </a:rPr>
              <a:t>Medical </a:t>
            </a:r>
          </a:p>
          <a:p>
            <a:pPr marL="285750" indent="-285750">
              <a:buClr>
                <a:srgbClr val="282E71"/>
              </a:buClr>
              <a:buFont typeface="Arial" panose="020B0604020202020204" pitchFamily="34" charset="0"/>
              <a:buChar char="•"/>
            </a:pPr>
            <a:r>
              <a:rPr lang="en-US" sz="1400" dirty="0">
                <a:latin typeface="+mj-lt"/>
              </a:rPr>
              <a:t>Dental </a:t>
            </a:r>
          </a:p>
          <a:p>
            <a:pPr marL="285750" indent="-285750">
              <a:buClr>
                <a:srgbClr val="282E71"/>
              </a:buClr>
              <a:buFont typeface="Arial" panose="020B0604020202020204" pitchFamily="34" charset="0"/>
              <a:buChar char="•"/>
            </a:pPr>
            <a:r>
              <a:rPr lang="en-US" sz="1400" dirty="0">
                <a:latin typeface="+mj-lt"/>
              </a:rPr>
              <a:t>Voluntary Vision</a:t>
            </a:r>
          </a:p>
          <a:p>
            <a:pPr marL="285750" indent="-285750">
              <a:buClr>
                <a:srgbClr val="282E71"/>
              </a:buClr>
              <a:buFont typeface="Arial" panose="020B0604020202020204" pitchFamily="34" charset="0"/>
              <a:buChar char="•"/>
            </a:pPr>
            <a:r>
              <a:rPr lang="en-US" sz="1400" dirty="0">
                <a:latin typeface="+mj-lt"/>
              </a:rPr>
              <a:t>Voluntary Life</a:t>
            </a:r>
          </a:p>
          <a:p>
            <a:pPr marL="285750" indent="-285750">
              <a:buClr>
                <a:srgbClr val="282E71"/>
              </a:buClr>
              <a:buFont typeface="Arial" panose="020B0604020202020204" pitchFamily="34" charset="0"/>
              <a:buChar char="•"/>
            </a:pPr>
            <a:r>
              <a:rPr lang="en-US" sz="1400" dirty="0">
                <a:latin typeface="+mj-lt"/>
              </a:rPr>
              <a:t>Voluntary Accident</a:t>
            </a:r>
          </a:p>
          <a:p>
            <a:pPr marL="285750" indent="-285750">
              <a:buClr>
                <a:srgbClr val="282E71"/>
              </a:buClr>
              <a:buFont typeface="Arial" panose="020B0604020202020204" pitchFamily="34" charset="0"/>
              <a:buChar char="•"/>
            </a:pPr>
            <a:r>
              <a:rPr lang="en-US" sz="1400" dirty="0">
                <a:latin typeface="+mj-lt"/>
              </a:rPr>
              <a:t>Voluntary Critical Illness</a:t>
            </a:r>
          </a:p>
          <a:p>
            <a:pPr marL="285750" indent="-285750">
              <a:buClr>
                <a:srgbClr val="282E71"/>
              </a:buClr>
              <a:buFont typeface="Arial" panose="020B0604020202020204" pitchFamily="34" charset="0"/>
              <a:buChar char="•"/>
            </a:pPr>
            <a:r>
              <a:rPr lang="en-US" sz="1400" dirty="0">
                <a:latin typeface="+mj-lt"/>
              </a:rPr>
              <a:t>Voluntary Hospital Indemnity</a:t>
            </a:r>
          </a:p>
        </p:txBody>
      </p:sp>
      <p:sp>
        <p:nvSpPr>
          <p:cNvPr id="5" name="Rectangle 4"/>
          <p:cNvSpPr/>
          <p:nvPr/>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64858" y="5356737"/>
            <a:ext cx="2810587" cy="923330"/>
          </a:xfrm>
          <a:prstGeom prst="rect">
            <a:avLst/>
          </a:prstGeom>
          <a:noFill/>
        </p:spPr>
        <p:txBody>
          <a:bodyPr wrap="square" rtlCol="0">
            <a:spAutoFit/>
          </a:bodyPr>
          <a:lstStyle/>
          <a:p>
            <a:r>
              <a:rPr lang="en-US" sz="1400" b="1" dirty="0">
                <a:latin typeface="+mj-lt"/>
              </a:rPr>
              <a:t>    Benefits Core Pipe Provides</a:t>
            </a:r>
          </a:p>
          <a:p>
            <a:r>
              <a:rPr lang="en-US" sz="1200" i="1" dirty="0">
                <a:latin typeface="+mj-lt"/>
              </a:rPr>
              <a:t>You receive this benefit at no cost to you.</a:t>
            </a:r>
          </a:p>
          <a:p>
            <a:pPr marL="285750" indent="-285750">
              <a:buClr>
                <a:srgbClr val="282E71"/>
              </a:buClr>
              <a:buFont typeface="Arial" panose="020B0604020202020204" pitchFamily="34" charset="0"/>
              <a:buChar char="•"/>
            </a:pPr>
            <a:r>
              <a:rPr lang="en-US" sz="1400" dirty="0">
                <a:latin typeface="+mj-lt"/>
              </a:rPr>
              <a:t> Group Life and AD&amp;D</a:t>
            </a:r>
          </a:p>
          <a:p>
            <a:pPr>
              <a:buClr>
                <a:srgbClr val="282E71"/>
              </a:buClr>
            </a:pPr>
            <a:endParaRPr lang="en-US" sz="1400" dirty="0">
              <a:latin typeface="+mj-lt"/>
            </a:endParaRPr>
          </a:p>
        </p:txBody>
      </p:sp>
      <p:sp>
        <p:nvSpPr>
          <p:cNvPr id="7" name="Rectangle 6"/>
          <p:cNvSpPr/>
          <p:nvPr/>
        </p:nvSpPr>
        <p:spPr>
          <a:xfrm>
            <a:off x="137160" y="7446287"/>
            <a:ext cx="6583680" cy="1004169"/>
          </a:xfrm>
          <a:prstGeom prst="rect">
            <a:avLst/>
          </a:prstGeom>
          <a:noFill/>
          <a:ln w="9525">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mj-lt"/>
              </a:rPr>
              <a:t>This Benefit Guide is offered as a highlight of the benefits available to eligible employees of Core Pipe. It is not intended to be a complete description of any plan. Nothing in this Benefit Guide is intended to create any express or implied contract of employment or guarantee of any benefits. All insurance contracts and plans have limitations and exclusions that apply. Please refer to and read all plan documents for more complete descriptions. If any statement conflicts with the applicable plan documents, the plan documents will govern. Core Pipe reserves the right to amend, modify, or eliminate any benefit program with or without prior notice.</a:t>
            </a:r>
            <a:r>
              <a:rPr lang="en-US" sz="1000" dirty="0">
                <a:latin typeface="+mj-lt"/>
              </a:rPr>
              <a:t> </a:t>
            </a:r>
            <a:r>
              <a:rPr lang="en-US" sz="1000" dirty="0"/>
              <a:t> </a:t>
            </a:r>
          </a:p>
        </p:txBody>
      </p:sp>
      <p:sp>
        <p:nvSpPr>
          <p:cNvPr id="9" name="TextBox 8">
            <a:extLst>
              <a:ext uri="{FF2B5EF4-FFF2-40B4-BE49-F238E27FC236}">
                <a16:creationId xmlns:a16="http://schemas.microsoft.com/office/drawing/2014/main" id="{EA4C1AA9-1387-18C2-1EF1-9CB915BC8C0A}"/>
              </a:ext>
            </a:extLst>
          </p:cNvPr>
          <p:cNvSpPr txBox="1"/>
          <p:nvPr/>
        </p:nvSpPr>
        <p:spPr>
          <a:xfrm>
            <a:off x="3429000" y="6280067"/>
            <a:ext cx="3193142" cy="923330"/>
          </a:xfrm>
          <a:prstGeom prst="rect">
            <a:avLst/>
          </a:prstGeom>
          <a:noFill/>
        </p:spPr>
        <p:txBody>
          <a:bodyPr wrap="square" rtlCol="0">
            <a:spAutoFit/>
          </a:bodyPr>
          <a:lstStyle/>
          <a:p>
            <a:pPr algn="ctr"/>
            <a:r>
              <a:rPr lang="en-US" dirty="0">
                <a:solidFill>
                  <a:srgbClr val="FF0000"/>
                </a:solidFill>
              </a:rPr>
              <a:t>Additional Benefit information can be viewed on Corepipebenefits.com</a:t>
            </a:r>
          </a:p>
        </p:txBody>
      </p:sp>
      <p:sp>
        <p:nvSpPr>
          <p:cNvPr id="8" name="Slide Number Placeholder 7">
            <a:extLst>
              <a:ext uri="{FF2B5EF4-FFF2-40B4-BE49-F238E27FC236}">
                <a16:creationId xmlns:a16="http://schemas.microsoft.com/office/drawing/2014/main" id="{89CB1455-B394-807A-86CC-73958C4A1CB5}"/>
              </a:ext>
            </a:extLst>
          </p:cNvPr>
          <p:cNvSpPr>
            <a:spLocks noGrp="1"/>
          </p:cNvSpPr>
          <p:nvPr>
            <p:ph type="sldNum" sz="quarter" idx="12"/>
          </p:nvPr>
        </p:nvSpPr>
        <p:spPr/>
        <p:txBody>
          <a:bodyPr/>
          <a:lstStyle/>
          <a:p>
            <a:fld id="{7606D0A7-5B2E-4E47-A767-3F12C7D68AC8}" type="slidenum">
              <a:rPr lang="en-US" smtClean="0"/>
              <a:t>2</a:t>
            </a:fld>
            <a:endParaRPr lang="en-US"/>
          </a:p>
        </p:txBody>
      </p:sp>
    </p:spTree>
    <p:extLst>
      <p:ext uri="{BB962C8B-B14F-4D97-AF65-F5344CB8AC3E}">
        <p14:creationId xmlns:p14="http://schemas.microsoft.com/office/powerpoint/2010/main" val="23395372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9"/>
            <a:ext cx="6480854" cy="1395846"/>
          </a:xfrm>
        </p:spPr>
        <p:txBody>
          <a:bodyPr/>
          <a:lstStyle/>
          <a:p>
            <a:pPr marL="0" indent="0">
              <a:lnSpc>
                <a:spcPct val="100000"/>
              </a:lnSpc>
              <a:spcBef>
                <a:spcPts val="0"/>
              </a:spcBef>
              <a:buNone/>
            </a:pPr>
            <a:r>
              <a:rPr lang="en-US" sz="1200" b="1" dirty="0"/>
              <a:t>Hospital Indemnity Protection Plan </a:t>
            </a:r>
          </a:p>
          <a:p>
            <a:pPr marL="0" indent="0">
              <a:lnSpc>
                <a:spcPct val="100000"/>
              </a:lnSpc>
              <a:spcBef>
                <a:spcPts val="0"/>
              </a:spcBef>
              <a:buNone/>
            </a:pPr>
            <a:r>
              <a:rPr lang="en-US" sz="1200" dirty="0"/>
              <a:t>Is an insurance plan that pays cash directly </a:t>
            </a:r>
          </a:p>
          <a:p>
            <a:pPr marL="0" indent="0">
              <a:lnSpc>
                <a:spcPct val="100000"/>
              </a:lnSpc>
              <a:spcBef>
                <a:spcPts val="0"/>
              </a:spcBef>
              <a:buNone/>
            </a:pPr>
            <a:r>
              <a:rPr lang="en-US" sz="1200" dirty="0"/>
              <a:t>To you. It can be used to help pay costs from a </a:t>
            </a:r>
          </a:p>
          <a:p>
            <a:pPr marL="0" indent="0">
              <a:lnSpc>
                <a:spcPct val="100000"/>
              </a:lnSpc>
              <a:spcBef>
                <a:spcPts val="0"/>
              </a:spcBef>
              <a:buNone/>
            </a:pPr>
            <a:r>
              <a:rPr lang="en-US" sz="1200" dirty="0"/>
              <a:t>hospital stay and related treatment, health plan deductible </a:t>
            </a:r>
          </a:p>
          <a:p>
            <a:pPr marL="0" indent="0">
              <a:lnSpc>
                <a:spcPct val="100000"/>
              </a:lnSpc>
              <a:spcBef>
                <a:spcPts val="0"/>
              </a:spcBef>
              <a:buNone/>
            </a:pPr>
            <a:r>
              <a:rPr lang="en-US" sz="1200" dirty="0"/>
              <a:t>and other out-of-pocket costs.</a:t>
            </a:r>
            <a:endParaRPr lang="en-US" sz="1200" b="1" dirty="0"/>
          </a:p>
          <a:p>
            <a:pPr marL="0" indent="0">
              <a:lnSpc>
                <a:spcPct val="100000"/>
              </a:lnSpc>
              <a:spcBef>
                <a:spcPts val="0"/>
              </a:spcBef>
              <a:buNone/>
            </a:pPr>
            <a:r>
              <a:rPr lang="en-US" sz="1200" b="1" dirty="0"/>
              <a:t>Pre-Existing Conditions Exclusion: </a:t>
            </a:r>
            <a:r>
              <a:rPr lang="en-US" sz="1200" dirty="0"/>
              <a:t>12/12</a:t>
            </a:r>
            <a:endParaRPr lang="en-US" sz="1200" b="1" dirty="0"/>
          </a:p>
          <a:p>
            <a:pPr marL="0" indent="0">
              <a:lnSpc>
                <a:spcPct val="100000"/>
              </a:lnSpc>
              <a:spcBef>
                <a:spcPts val="0"/>
              </a:spcBef>
              <a:buNone/>
            </a:pPr>
            <a:r>
              <a:rPr lang="en-US" sz="1200" b="1" dirty="0"/>
              <a:t>Wellness Benefit Rider:</a:t>
            </a:r>
            <a:r>
              <a:rPr lang="en-US" sz="1200" dirty="0"/>
              <a:t> $50 </a:t>
            </a:r>
            <a:r>
              <a:rPr lang="en-US" sz="1200"/>
              <a:t>per employee and insured </a:t>
            </a:r>
            <a:r>
              <a:rPr lang="en-US" sz="1200" dirty="0"/>
              <a:t>spouse</a:t>
            </a:r>
          </a:p>
          <a:p>
            <a:pPr marL="0" indent="0">
              <a:lnSpc>
                <a:spcPct val="100000"/>
              </a:lnSpc>
              <a:spcBef>
                <a:spcPts val="0"/>
              </a:spcBef>
              <a:buNone/>
            </a:pPr>
            <a:endParaRPr lang="en-US" sz="1200" b="1"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Hospital Indemnity and Employee Assistance Program</a:t>
            </a:r>
          </a:p>
        </p:txBody>
      </p:sp>
      <p:graphicFrame>
        <p:nvGraphicFramePr>
          <p:cNvPr id="6" name="Table 6">
            <a:extLst>
              <a:ext uri="{FF2B5EF4-FFF2-40B4-BE49-F238E27FC236}">
                <a16:creationId xmlns:a16="http://schemas.microsoft.com/office/drawing/2014/main" id="{06558742-5E11-7C0B-E6E4-DE0341241E49}"/>
              </a:ext>
            </a:extLst>
          </p:cNvPr>
          <p:cNvGraphicFramePr>
            <a:graphicFrameLocks noGrp="1"/>
          </p:cNvGraphicFramePr>
          <p:nvPr>
            <p:extLst>
              <p:ext uri="{D42A27DB-BD31-4B8C-83A1-F6EECF244321}">
                <p14:modId xmlns:p14="http://schemas.microsoft.com/office/powerpoint/2010/main" val="91637937"/>
              </p:ext>
            </p:extLst>
          </p:nvPr>
        </p:nvGraphicFramePr>
        <p:xfrm>
          <a:off x="601933" y="2158470"/>
          <a:ext cx="5815098" cy="1501730"/>
        </p:xfrm>
        <a:graphic>
          <a:graphicData uri="http://schemas.openxmlformats.org/drawingml/2006/table">
            <a:tbl>
              <a:tblPr firstRow="1" bandRow="1">
                <a:tableStyleId>{F5AB1C69-6EDB-4FF4-983F-18BD219EF322}</a:tableStyleId>
              </a:tblPr>
              <a:tblGrid>
                <a:gridCol w="4485932">
                  <a:extLst>
                    <a:ext uri="{9D8B030D-6E8A-4147-A177-3AD203B41FA5}">
                      <a16:colId xmlns:a16="http://schemas.microsoft.com/office/drawing/2014/main" val="1843813774"/>
                    </a:ext>
                  </a:extLst>
                </a:gridCol>
                <a:gridCol w="1329166">
                  <a:extLst>
                    <a:ext uri="{9D8B030D-6E8A-4147-A177-3AD203B41FA5}">
                      <a16:colId xmlns:a16="http://schemas.microsoft.com/office/drawing/2014/main" val="2950594372"/>
                    </a:ext>
                  </a:extLst>
                </a:gridCol>
              </a:tblGrid>
              <a:tr h="300346">
                <a:tc gridSpan="2">
                  <a:txBody>
                    <a:bodyPr/>
                    <a:lstStyle/>
                    <a:p>
                      <a:r>
                        <a:rPr lang="en-US" sz="1200" dirty="0"/>
                        <a:t>Plan Benefits</a:t>
                      </a:r>
                    </a:p>
                  </a:txBody>
                  <a:tcPr>
                    <a:solidFill>
                      <a:srgbClr val="EA893A"/>
                    </a:solidFill>
                  </a:tcPr>
                </a:tc>
                <a:tc hMerge="1">
                  <a:txBody>
                    <a:bodyPr/>
                    <a:lstStyle/>
                    <a:p>
                      <a:endParaRPr lang="en-US" dirty="0"/>
                    </a:p>
                  </a:txBody>
                  <a:tcPr/>
                </a:tc>
                <a:extLst>
                  <a:ext uri="{0D108BD9-81ED-4DB2-BD59-A6C34878D82A}">
                    <a16:rowId xmlns:a16="http://schemas.microsoft.com/office/drawing/2014/main" val="3194788953"/>
                  </a:ext>
                </a:extLst>
              </a:tr>
              <a:tr h="300346">
                <a:tc>
                  <a:txBody>
                    <a:bodyPr/>
                    <a:lstStyle/>
                    <a:p>
                      <a:r>
                        <a:rPr lang="en-US" sz="1200" dirty="0"/>
                        <a:t>Hospital Admission (1 day per plan year)</a:t>
                      </a:r>
                    </a:p>
                  </a:txBody>
                  <a:tcPr/>
                </a:tc>
                <a:tc>
                  <a:txBody>
                    <a:bodyPr/>
                    <a:lstStyle/>
                    <a:p>
                      <a:r>
                        <a:rPr lang="en-US" sz="1200" dirty="0"/>
                        <a:t>$500</a:t>
                      </a:r>
                    </a:p>
                  </a:txBody>
                  <a:tcPr/>
                </a:tc>
                <a:extLst>
                  <a:ext uri="{0D108BD9-81ED-4DB2-BD59-A6C34878D82A}">
                    <a16:rowId xmlns:a16="http://schemas.microsoft.com/office/drawing/2014/main" val="532548314"/>
                  </a:ext>
                </a:extLst>
              </a:tr>
              <a:tr h="300346">
                <a:tc>
                  <a:txBody>
                    <a:bodyPr/>
                    <a:lstStyle/>
                    <a:p>
                      <a:r>
                        <a:rPr lang="en-US" sz="1200" dirty="0"/>
                        <a:t>Hospital Confinement (up to 364 days per plan year)</a:t>
                      </a:r>
                    </a:p>
                  </a:txBody>
                  <a:tcPr/>
                </a:tc>
                <a:tc>
                  <a:txBody>
                    <a:bodyPr/>
                    <a:lstStyle/>
                    <a:p>
                      <a:r>
                        <a:rPr lang="en-US" sz="1200" dirty="0"/>
                        <a:t>$100</a:t>
                      </a:r>
                    </a:p>
                  </a:txBody>
                  <a:tcPr/>
                </a:tc>
                <a:extLst>
                  <a:ext uri="{0D108BD9-81ED-4DB2-BD59-A6C34878D82A}">
                    <a16:rowId xmlns:a16="http://schemas.microsoft.com/office/drawing/2014/main" val="2711003360"/>
                  </a:ext>
                </a:extLst>
              </a:tr>
              <a:tr h="300346">
                <a:tc>
                  <a:txBody>
                    <a:bodyPr/>
                    <a:lstStyle/>
                    <a:p>
                      <a:r>
                        <a:rPr lang="en-US" sz="1200" dirty="0"/>
                        <a:t>ICU Admission (1 day per plan year)</a:t>
                      </a:r>
                    </a:p>
                  </a:txBody>
                  <a:tcPr/>
                </a:tc>
                <a:tc>
                  <a:txBody>
                    <a:bodyPr/>
                    <a:lstStyle/>
                    <a:p>
                      <a:r>
                        <a:rPr lang="en-US" sz="1200" dirty="0"/>
                        <a:t>$500</a:t>
                      </a:r>
                    </a:p>
                  </a:txBody>
                  <a:tcPr/>
                </a:tc>
                <a:extLst>
                  <a:ext uri="{0D108BD9-81ED-4DB2-BD59-A6C34878D82A}">
                    <a16:rowId xmlns:a16="http://schemas.microsoft.com/office/drawing/2014/main" val="2502194814"/>
                  </a:ext>
                </a:extLst>
              </a:tr>
              <a:tr h="300346">
                <a:tc>
                  <a:txBody>
                    <a:bodyPr/>
                    <a:lstStyle/>
                    <a:p>
                      <a:r>
                        <a:rPr lang="en-US" sz="1200" dirty="0"/>
                        <a:t>ICU Confinement (up to 364 days per plan year)</a:t>
                      </a:r>
                    </a:p>
                  </a:txBody>
                  <a:tcPr/>
                </a:tc>
                <a:tc>
                  <a:txBody>
                    <a:bodyPr/>
                    <a:lstStyle/>
                    <a:p>
                      <a:r>
                        <a:rPr lang="en-US" sz="1200" dirty="0"/>
                        <a:t>$100</a:t>
                      </a:r>
                    </a:p>
                  </a:txBody>
                  <a:tcPr/>
                </a:tc>
                <a:extLst>
                  <a:ext uri="{0D108BD9-81ED-4DB2-BD59-A6C34878D82A}">
                    <a16:rowId xmlns:a16="http://schemas.microsoft.com/office/drawing/2014/main" val="780074573"/>
                  </a:ext>
                </a:extLst>
              </a:tr>
            </a:tbl>
          </a:graphicData>
        </a:graphic>
      </p:graphicFrame>
      <p:graphicFrame>
        <p:nvGraphicFramePr>
          <p:cNvPr id="7" name="Table 7">
            <a:extLst>
              <a:ext uri="{FF2B5EF4-FFF2-40B4-BE49-F238E27FC236}">
                <a16:creationId xmlns:a16="http://schemas.microsoft.com/office/drawing/2014/main" id="{9429AE62-C6CD-5855-1F8C-50E089312EA5}"/>
              </a:ext>
            </a:extLst>
          </p:cNvPr>
          <p:cNvGraphicFramePr>
            <a:graphicFrameLocks noGrp="1"/>
          </p:cNvGraphicFramePr>
          <p:nvPr>
            <p:extLst>
              <p:ext uri="{D42A27DB-BD31-4B8C-83A1-F6EECF244321}">
                <p14:modId xmlns:p14="http://schemas.microsoft.com/office/powerpoint/2010/main" val="2402860190"/>
              </p:ext>
            </p:extLst>
          </p:nvPr>
        </p:nvGraphicFramePr>
        <p:xfrm>
          <a:off x="1034786" y="3723070"/>
          <a:ext cx="4572000" cy="1371600"/>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4163272166"/>
                    </a:ext>
                  </a:extLst>
                </a:gridCol>
                <a:gridCol w="2286000">
                  <a:extLst>
                    <a:ext uri="{9D8B030D-6E8A-4147-A177-3AD203B41FA5}">
                      <a16:colId xmlns:a16="http://schemas.microsoft.com/office/drawing/2014/main" val="2918578141"/>
                    </a:ext>
                  </a:extLst>
                </a:gridCol>
              </a:tblGrid>
              <a:tr h="272309">
                <a:tc gridSpan="2">
                  <a:txBody>
                    <a:bodyPr/>
                    <a:lstStyle/>
                    <a:p>
                      <a:r>
                        <a:rPr lang="en-US" sz="1200" dirty="0"/>
                        <a:t>Weekly Rates</a:t>
                      </a:r>
                    </a:p>
                  </a:txBody>
                  <a:tcPr>
                    <a:solidFill>
                      <a:srgbClr val="EA893A"/>
                    </a:solidFill>
                  </a:tcPr>
                </a:tc>
                <a:tc hMerge="1">
                  <a:txBody>
                    <a:bodyPr/>
                    <a:lstStyle/>
                    <a:p>
                      <a:endParaRPr lang="en-US" dirty="0"/>
                    </a:p>
                  </a:txBody>
                  <a:tcPr/>
                </a:tc>
                <a:extLst>
                  <a:ext uri="{0D108BD9-81ED-4DB2-BD59-A6C34878D82A}">
                    <a16:rowId xmlns:a16="http://schemas.microsoft.com/office/drawing/2014/main" val="1576732975"/>
                  </a:ext>
                </a:extLst>
              </a:tr>
              <a:tr h="272309">
                <a:tc>
                  <a:txBody>
                    <a:bodyPr/>
                    <a:lstStyle/>
                    <a:p>
                      <a:r>
                        <a:rPr lang="en-US" sz="1200" dirty="0"/>
                        <a:t>Employee Only</a:t>
                      </a:r>
                    </a:p>
                  </a:txBody>
                  <a:tcPr/>
                </a:tc>
                <a:tc>
                  <a:txBody>
                    <a:bodyPr/>
                    <a:lstStyle/>
                    <a:p>
                      <a:r>
                        <a:rPr lang="en-US" sz="1200" dirty="0"/>
                        <a:t>$2.61</a:t>
                      </a:r>
                    </a:p>
                  </a:txBody>
                  <a:tcPr/>
                </a:tc>
                <a:extLst>
                  <a:ext uri="{0D108BD9-81ED-4DB2-BD59-A6C34878D82A}">
                    <a16:rowId xmlns:a16="http://schemas.microsoft.com/office/drawing/2014/main" val="424632758"/>
                  </a:ext>
                </a:extLst>
              </a:tr>
              <a:tr h="272309">
                <a:tc>
                  <a:txBody>
                    <a:bodyPr/>
                    <a:lstStyle/>
                    <a:p>
                      <a:r>
                        <a:rPr lang="en-US" sz="1200" dirty="0"/>
                        <a:t>Employee + Spouse</a:t>
                      </a:r>
                    </a:p>
                  </a:txBody>
                  <a:tcPr/>
                </a:tc>
                <a:tc>
                  <a:txBody>
                    <a:bodyPr/>
                    <a:lstStyle/>
                    <a:p>
                      <a:r>
                        <a:rPr lang="en-US" sz="1200" dirty="0"/>
                        <a:t>$5.43</a:t>
                      </a:r>
                    </a:p>
                  </a:txBody>
                  <a:tcPr/>
                </a:tc>
                <a:extLst>
                  <a:ext uri="{0D108BD9-81ED-4DB2-BD59-A6C34878D82A}">
                    <a16:rowId xmlns:a16="http://schemas.microsoft.com/office/drawing/2014/main" val="460220034"/>
                  </a:ext>
                </a:extLst>
              </a:tr>
              <a:tr h="272309">
                <a:tc>
                  <a:txBody>
                    <a:bodyPr/>
                    <a:lstStyle/>
                    <a:p>
                      <a:r>
                        <a:rPr lang="en-US" sz="1200" dirty="0"/>
                        <a:t>Employee + Child(ren)</a:t>
                      </a:r>
                    </a:p>
                  </a:txBody>
                  <a:tcPr/>
                </a:tc>
                <a:tc>
                  <a:txBody>
                    <a:bodyPr/>
                    <a:lstStyle/>
                    <a:p>
                      <a:r>
                        <a:rPr lang="en-US" sz="1200" dirty="0"/>
                        <a:t>$4.16</a:t>
                      </a:r>
                    </a:p>
                  </a:txBody>
                  <a:tcPr/>
                </a:tc>
                <a:extLst>
                  <a:ext uri="{0D108BD9-81ED-4DB2-BD59-A6C34878D82A}">
                    <a16:rowId xmlns:a16="http://schemas.microsoft.com/office/drawing/2014/main" val="353458997"/>
                  </a:ext>
                </a:extLst>
              </a:tr>
              <a:tr h="272309">
                <a:tc>
                  <a:txBody>
                    <a:bodyPr/>
                    <a:lstStyle/>
                    <a:p>
                      <a:r>
                        <a:rPr lang="en-US" sz="1200" dirty="0"/>
                        <a:t>Family </a:t>
                      </a:r>
                    </a:p>
                  </a:txBody>
                  <a:tcPr/>
                </a:tc>
                <a:tc>
                  <a:txBody>
                    <a:bodyPr/>
                    <a:lstStyle/>
                    <a:p>
                      <a:r>
                        <a:rPr lang="en-US" sz="1200" dirty="0"/>
                        <a:t>$7.33</a:t>
                      </a:r>
                    </a:p>
                  </a:txBody>
                  <a:tcPr/>
                </a:tc>
                <a:extLst>
                  <a:ext uri="{0D108BD9-81ED-4DB2-BD59-A6C34878D82A}">
                    <a16:rowId xmlns:a16="http://schemas.microsoft.com/office/drawing/2014/main" val="1888104061"/>
                  </a:ext>
                </a:extLst>
              </a:tr>
            </a:tbl>
          </a:graphicData>
        </a:graphic>
      </p:graphicFrame>
      <p:sp>
        <p:nvSpPr>
          <p:cNvPr id="11" name="TextBox 10">
            <a:extLst>
              <a:ext uri="{FF2B5EF4-FFF2-40B4-BE49-F238E27FC236}">
                <a16:creationId xmlns:a16="http://schemas.microsoft.com/office/drawing/2014/main" id="{8159F7EA-427A-9F44-83B1-9F7DDB37A959}"/>
              </a:ext>
            </a:extLst>
          </p:cNvPr>
          <p:cNvSpPr txBox="1"/>
          <p:nvPr/>
        </p:nvSpPr>
        <p:spPr>
          <a:xfrm>
            <a:off x="174769" y="5105175"/>
            <a:ext cx="6669427" cy="3877985"/>
          </a:xfrm>
          <a:prstGeom prst="rect">
            <a:avLst/>
          </a:prstGeom>
          <a:noFill/>
        </p:spPr>
        <p:txBody>
          <a:bodyPr wrap="square" rtlCol="0">
            <a:spAutoFit/>
          </a:bodyPr>
          <a:lstStyle/>
          <a:p>
            <a:pPr marL="0" indent="0">
              <a:buNone/>
            </a:pPr>
            <a:r>
              <a:rPr lang="en-US" sz="1200" b="1" dirty="0">
                <a:solidFill>
                  <a:schemeClr val="tx1">
                    <a:lumMod val="95000"/>
                    <a:lumOff val="5000"/>
                  </a:schemeClr>
                </a:solidFill>
                <a:cs typeface="Arial" panose="020B0604020202020204" pitchFamily="34" charset="0"/>
              </a:rPr>
              <a:t>Employee Assistance Program </a:t>
            </a:r>
            <a:r>
              <a:rPr lang="en-US" sz="1200" dirty="0">
                <a:solidFill>
                  <a:schemeClr val="tx1">
                    <a:lumMod val="95000"/>
                    <a:lumOff val="5000"/>
                  </a:schemeClr>
                </a:solidFill>
                <a:cs typeface="Arial" panose="020B0604020202020204" pitchFamily="34" charset="0"/>
              </a:rPr>
              <a:t>To help you manage life’s everyday challenges, whether personal or work-related, you and your family have access to the EAP at no cost to you. EAP services are provided through </a:t>
            </a:r>
            <a:r>
              <a:rPr lang="en-US" sz="1200" dirty="0" err="1">
                <a:solidFill>
                  <a:schemeClr val="tx1">
                    <a:lumMod val="95000"/>
                    <a:lumOff val="5000"/>
                  </a:schemeClr>
                </a:solidFill>
                <a:cs typeface="Arial" panose="020B0604020202020204" pitchFamily="34" charset="0"/>
              </a:rPr>
              <a:t>liveandworkwell</a:t>
            </a:r>
            <a:r>
              <a:rPr lang="en-US" sz="1200" dirty="0">
                <a:solidFill>
                  <a:schemeClr val="tx1">
                    <a:lumMod val="95000"/>
                    <a:lumOff val="5000"/>
                  </a:schemeClr>
                </a:solidFill>
                <a:cs typeface="Arial" panose="020B0604020202020204" pitchFamily="34" charset="0"/>
              </a:rPr>
              <a:t> with counselors and specialists available any time, day or night, to listen and determine the type of help that best offers the support you need. In addition to personal counseling. EAP services include: </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Counseling services (translators are available)</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Will and trust preparation</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Beneficiary Services</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Financial &amp; Legal support</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Fraud and ID Theft resolution</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Travel Assistance</a:t>
            </a:r>
          </a:p>
          <a:p>
            <a:pPr marL="0" indent="0">
              <a:buNone/>
            </a:pPr>
            <a:r>
              <a:rPr lang="en-US" sz="1200" dirty="0">
                <a:solidFill>
                  <a:schemeClr val="tx1">
                    <a:lumMod val="95000"/>
                    <a:lumOff val="5000"/>
                  </a:schemeClr>
                </a:solidFill>
                <a:cs typeface="Arial" panose="020B0604020202020204" pitchFamily="34" charset="0"/>
              </a:rPr>
              <a:t>When you call the EAP, a specialist will ask you for a description of your concern and about the service that can help you access the right information and resources. </a:t>
            </a:r>
            <a:endParaRPr lang="en-US" sz="1200" b="1" dirty="0">
              <a:solidFill>
                <a:schemeClr val="tx1">
                  <a:lumMod val="85000"/>
                  <a:lumOff val="15000"/>
                </a:schemeClr>
              </a:solidFill>
            </a:endParaRPr>
          </a:p>
          <a:p>
            <a:pPr marL="0" indent="0">
              <a:buNone/>
            </a:pPr>
            <a:r>
              <a:rPr lang="en-US" sz="1200" b="1" dirty="0">
                <a:solidFill>
                  <a:srgbClr val="50719A"/>
                </a:solidFill>
                <a:cs typeface="Arial" panose="020B0604020202020204" pitchFamily="34" charset="0"/>
              </a:rPr>
              <a:t>Strictly Confidential! </a:t>
            </a:r>
            <a:br>
              <a:rPr lang="en-US" sz="1200" b="1" dirty="0">
                <a:solidFill>
                  <a:srgbClr val="50719A"/>
                </a:solidFill>
                <a:cs typeface="Arial" panose="020B0604020202020204" pitchFamily="34" charset="0"/>
              </a:rPr>
            </a:br>
            <a:r>
              <a:rPr lang="en-US" sz="1200" b="1" dirty="0">
                <a:solidFill>
                  <a:schemeClr val="tx1">
                    <a:lumMod val="85000"/>
                    <a:lumOff val="15000"/>
                  </a:schemeClr>
                </a:solidFill>
                <a:cs typeface="Arial" panose="020B0604020202020204" pitchFamily="34" charset="0"/>
              </a:rPr>
              <a:t>Y</a:t>
            </a:r>
            <a:r>
              <a:rPr lang="en-US" sz="1200" b="1" dirty="0">
                <a:solidFill>
                  <a:schemeClr val="bg2">
                    <a:lumMod val="10000"/>
                  </a:schemeClr>
                </a:solidFill>
                <a:cs typeface="Arial" panose="020B0604020202020204" pitchFamily="34" charset="0"/>
              </a:rPr>
              <a:t>our participation in EAP is always voluntary and </a:t>
            </a:r>
            <a:r>
              <a:rPr lang="en-US" sz="1200" b="1" i="1" dirty="0">
                <a:solidFill>
                  <a:schemeClr val="bg2">
                    <a:lumMod val="10000"/>
                  </a:schemeClr>
                </a:solidFill>
                <a:cs typeface="Arial" panose="020B0604020202020204" pitchFamily="34" charset="0"/>
              </a:rPr>
              <a:t>always</a:t>
            </a:r>
            <a:r>
              <a:rPr lang="en-US" sz="1200" b="1" dirty="0">
                <a:solidFill>
                  <a:schemeClr val="bg2">
                    <a:lumMod val="10000"/>
                  </a:schemeClr>
                </a:solidFill>
                <a:cs typeface="Arial" panose="020B0604020202020204" pitchFamily="34" charset="0"/>
              </a:rPr>
              <a:t> confidential. </a:t>
            </a:r>
            <a:r>
              <a:rPr lang="en-US" sz="1200" dirty="0">
                <a:solidFill>
                  <a:schemeClr val="bg2">
                    <a:lumMod val="10000"/>
                  </a:schemeClr>
                </a:solidFill>
                <a:cs typeface="Arial" panose="020B0604020202020204" pitchFamily="34" charset="0"/>
              </a:rPr>
              <a:t>Participating in the EAP is always your choice. </a:t>
            </a:r>
            <a:r>
              <a:rPr lang="en-US" sz="1200" dirty="0" err="1">
                <a:solidFill>
                  <a:schemeClr val="bg2">
                    <a:lumMod val="10000"/>
                  </a:schemeClr>
                </a:solidFill>
                <a:cs typeface="Arial" panose="020B0604020202020204" pitchFamily="34" charset="0"/>
              </a:rPr>
              <a:t>liveandworkwell</a:t>
            </a:r>
            <a:r>
              <a:rPr lang="en-US" sz="1200" dirty="0">
                <a:solidFill>
                  <a:schemeClr val="bg2">
                    <a:lumMod val="10000"/>
                  </a:schemeClr>
                </a:solidFill>
                <a:cs typeface="Arial" panose="020B0604020202020204" pitchFamily="34" charset="0"/>
              </a:rPr>
              <a:t>, an independent provider, administers the EAP and follows strict confidentiality guidelines as defined by HIPAA. Your personal health information is never shared with your </a:t>
            </a:r>
            <a:r>
              <a:rPr lang="en-US" sz="1200" dirty="0">
                <a:cs typeface="Arial" panose="020B0604020202020204" pitchFamily="34" charset="0"/>
              </a:rPr>
              <a:t>employer.  	</a:t>
            </a:r>
            <a:r>
              <a:rPr lang="en-US" sz="1200" b="1" dirty="0">
                <a:cs typeface="Arial" panose="020B0604020202020204" pitchFamily="34" charset="0"/>
              </a:rPr>
              <a:t>Call your EAP today: </a:t>
            </a:r>
            <a:r>
              <a:rPr lang="en-US" sz="1200" dirty="0">
                <a:cs typeface="Arial" panose="020B0604020202020204" pitchFamily="34" charset="0"/>
              </a:rPr>
              <a:t>(866) 302-4480</a:t>
            </a:r>
          </a:p>
          <a:p>
            <a:pPr marL="0" indent="0" algn="ctr">
              <a:buNone/>
            </a:pPr>
            <a:r>
              <a:rPr lang="en-US" sz="1200" b="1" dirty="0">
                <a:cs typeface="Arial" panose="020B0604020202020204" pitchFamily="34" charset="0"/>
              </a:rPr>
              <a:t>Or visit </a:t>
            </a:r>
            <a:r>
              <a:rPr lang="en-US" sz="1200" b="1" u="sng" dirty="0">
                <a:cs typeface="Arial" panose="020B0604020202020204" pitchFamily="34" charset="0"/>
              </a:rPr>
              <a:t>liveandworkwell.com Access code: LIFEBENSVS</a:t>
            </a:r>
            <a:endParaRPr lang="en-US" sz="1200" b="1" dirty="0">
              <a:cs typeface="Arial" panose="020B0604020202020204" pitchFamily="34" charset="0"/>
            </a:endParaRPr>
          </a:p>
          <a:p>
            <a:endParaRPr lang="en-US" dirty="0"/>
          </a:p>
        </p:txBody>
      </p:sp>
      <p:pic>
        <p:nvPicPr>
          <p:cNvPr id="12" name="Picture 11">
            <a:extLst>
              <a:ext uri="{FF2B5EF4-FFF2-40B4-BE49-F238E27FC236}">
                <a16:creationId xmlns:a16="http://schemas.microsoft.com/office/drawing/2014/main" id="{EED6FAA3-DD01-CE55-7FAC-A1C97D6CD995}"/>
              </a:ext>
            </a:extLst>
          </p:cNvPr>
          <p:cNvPicPr>
            <a:picLocks noChangeAspect="1"/>
          </p:cNvPicPr>
          <p:nvPr/>
        </p:nvPicPr>
        <p:blipFill>
          <a:blip r:embed="rId2"/>
          <a:stretch>
            <a:fillRect/>
          </a:stretch>
        </p:blipFill>
        <p:spPr>
          <a:xfrm>
            <a:off x="4827444" y="6224687"/>
            <a:ext cx="1558685" cy="308599"/>
          </a:xfrm>
          <a:prstGeom prst="rect">
            <a:avLst/>
          </a:prstGeom>
        </p:spPr>
      </p:pic>
      <p:sp>
        <p:nvSpPr>
          <p:cNvPr id="5" name="Slide Number Placeholder 4">
            <a:extLst>
              <a:ext uri="{FF2B5EF4-FFF2-40B4-BE49-F238E27FC236}">
                <a16:creationId xmlns:a16="http://schemas.microsoft.com/office/drawing/2014/main" id="{81EAE2BD-5552-6DB9-5CA2-05560991478C}"/>
              </a:ext>
            </a:extLst>
          </p:cNvPr>
          <p:cNvSpPr>
            <a:spLocks noGrp="1"/>
          </p:cNvSpPr>
          <p:nvPr>
            <p:ph type="sldNum" sz="quarter" idx="12"/>
          </p:nvPr>
        </p:nvSpPr>
        <p:spPr/>
        <p:txBody>
          <a:bodyPr/>
          <a:lstStyle/>
          <a:p>
            <a:fld id="{7606D0A7-5B2E-4E47-A767-3F12C7D68AC8}" type="slidenum">
              <a:rPr lang="en-US" smtClean="0"/>
              <a:t>20</a:t>
            </a:fld>
            <a:endParaRPr lang="en-US"/>
          </a:p>
        </p:txBody>
      </p:sp>
    </p:spTree>
    <p:extLst>
      <p:ext uri="{BB962C8B-B14F-4D97-AF65-F5344CB8AC3E}">
        <p14:creationId xmlns:p14="http://schemas.microsoft.com/office/powerpoint/2010/main" val="6734297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0"/>
            <a:ext cx="6858000" cy="946150"/>
          </a:xfrm>
          <a:prstGeom prst="rect">
            <a:avLst/>
          </a:prstGeom>
        </p:spPr>
        <p:txBody>
          <a:bodyPr/>
          <a:lstStyle/>
          <a:p>
            <a:r>
              <a:rPr lang="en-US" b="1">
                <a:solidFill>
                  <a:schemeClr val="bg1"/>
                </a:solidFill>
              </a:rPr>
              <a:t>Employee Contributions </a:t>
            </a:r>
            <a:r>
              <a:rPr lang="en-US" sz="2400" b="1" i="1">
                <a:solidFill>
                  <a:schemeClr val="bg1"/>
                </a:solidFill>
              </a:rPr>
              <a:t>(Per Week)</a:t>
            </a:r>
          </a:p>
        </p:txBody>
      </p:sp>
      <p:graphicFrame>
        <p:nvGraphicFramePr>
          <p:cNvPr id="5" name="Table 4"/>
          <p:cNvGraphicFramePr>
            <a:graphicFrameLocks noGrp="1"/>
          </p:cNvGraphicFramePr>
          <p:nvPr>
            <p:extLst>
              <p:ext uri="{D42A27DB-BD31-4B8C-83A1-F6EECF244321}">
                <p14:modId xmlns:p14="http://schemas.microsoft.com/office/powerpoint/2010/main" val="2412885350"/>
              </p:ext>
            </p:extLst>
          </p:nvPr>
        </p:nvGraphicFramePr>
        <p:xfrm>
          <a:off x="54293" y="572625"/>
          <a:ext cx="6611025" cy="1548687"/>
        </p:xfrm>
        <a:graphic>
          <a:graphicData uri="http://schemas.openxmlformats.org/drawingml/2006/table">
            <a:tbl>
              <a:tblPr firstRow="1" bandRow="1">
                <a:tableStyleId>{F5AB1C69-6EDB-4FF4-983F-18BD219EF322}</a:tableStyleId>
              </a:tblPr>
              <a:tblGrid>
                <a:gridCol w="2846845">
                  <a:extLst>
                    <a:ext uri="{9D8B030D-6E8A-4147-A177-3AD203B41FA5}">
                      <a16:colId xmlns:a16="http://schemas.microsoft.com/office/drawing/2014/main" val="20000"/>
                    </a:ext>
                  </a:extLst>
                </a:gridCol>
                <a:gridCol w="1882090">
                  <a:extLst>
                    <a:ext uri="{9D8B030D-6E8A-4147-A177-3AD203B41FA5}">
                      <a16:colId xmlns:a16="http://schemas.microsoft.com/office/drawing/2014/main" val="20001"/>
                    </a:ext>
                  </a:extLst>
                </a:gridCol>
                <a:gridCol w="1882090">
                  <a:extLst>
                    <a:ext uri="{9D8B030D-6E8A-4147-A177-3AD203B41FA5}">
                      <a16:colId xmlns:a16="http://schemas.microsoft.com/office/drawing/2014/main" val="20004"/>
                    </a:ext>
                  </a:extLst>
                </a:gridCol>
              </a:tblGrid>
              <a:tr h="228749">
                <a:tc gridSpan="2">
                  <a:txBody>
                    <a:bodyPr/>
                    <a:lstStyle/>
                    <a:p>
                      <a:r>
                        <a:rPr lang="en-US" sz="1200" dirty="0">
                          <a:latin typeface="+mj-lt"/>
                        </a:rPr>
                        <a:t>Medical </a:t>
                      </a:r>
                    </a:p>
                  </a:txBody>
                  <a:tcPr marL="274320" marT="0" marB="0" anchor="ctr">
                    <a:solidFill>
                      <a:srgbClr val="E87D27"/>
                    </a:solidFill>
                  </a:tcPr>
                </a:tc>
                <a:tc hMerge="1">
                  <a:txBody>
                    <a:bodyPr/>
                    <a:lstStyle/>
                    <a:p>
                      <a:endParaRPr lang="en-US"/>
                    </a:p>
                  </a:txBody>
                  <a:tcPr>
                    <a:solidFill>
                      <a:srgbClr val="A60000"/>
                    </a:solidFill>
                  </a:tcPr>
                </a:tc>
                <a:tc>
                  <a:txBody>
                    <a:bodyPr/>
                    <a:lstStyle/>
                    <a:p>
                      <a:endParaRPr lang="en-US" sz="1200">
                        <a:latin typeface="+mj-lt"/>
                      </a:endParaRPr>
                    </a:p>
                  </a:txBody>
                  <a:tcPr marL="274320" marT="0" marB="0" anchor="ctr">
                    <a:solidFill>
                      <a:srgbClr val="E87D27"/>
                    </a:solidFill>
                  </a:tcPr>
                </a:tc>
                <a:extLst>
                  <a:ext uri="{0D108BD9-81ED-4DB2-BD59-A6C34878D82A}">
                    <a16:rowId xmlns:a16="http://schemas.microsoft.com/office/drawing/2014/main" val="10000"/>
                  </a:ext>
                </a:extLst>
              </a:tr>
              <a:tr h="272282">
                <a:tc>
                  <a:txBody>
                    <a:bodyPr/>
                    <a:lstStyle/>
                    <a:p>
                      <a:r>
                        <a:rPr lang="en-US" sz="1200" b="1" i="0">
                          <a:solidFill>
                            <a:schemeClr val="bg1"/>
                          </a:solidFill>
                          <a:latin typeface="+mj-lt"/>
                        </a:rPr>
                        <a:t>Tier</a:t>
                      </a:r>
                    </a:p>
                  </a:txBody>
                  <a:tcPr marL="274320" marT="0" marB="0" anchor="ctr">
                    <a:solidFill>
                      <a:srgbClr val="E87D27"/>
                    </a:solidFill>
                  </a:tcPr>
                </a:tc>
                <a:tc>
                  <a:txBody>
                    <a:bodyPr/>
                    <a:lstStyle/>
                    <a:p>
                      <a:pPr algn="ctr"/>
                      <a:r>
                        <a:rPr lang="en-US" sz="1200" b="1" i="0" baseline="0" dirty="0">
                          <a:solidFill>
                            <a:schemeClr val="bg1"/>
                          </a:solidFill>
                          <a:latin typeface="+mj-lt"/>
                        </a:rPr>
                        <a:t>Core PPO w/HRA</a:t>
                      </a:r>
                      <a:endParaRPr lang="en-US" sz="1200" b="1" i="0" dirty="0">
                        <a:solidFill>
                          <a:schemeClr val="bg1"/>
                        </a:solidFill>
                        <a:latin typeface="+mj-lt"/>
                      </a:endParaRPr>
                    </a:p>
                  </a:txBody>
                  <a:tcPr marL="274320" marT="0" marB="0" anchor="ctr">
                    <a:solidFill>
                      <a:srgbClr val="E87D27"/>
                    </a:solidFill>
                  </a:tcPr>
                </a:tc>
                <a:tc>
                  <a:txBody>
                    <a:bodyPr/>
                    <a:lstStyle/>
                    <a:p>
                      <a:pPr algn="ctr"/>
                      <a:r>
                        <a:rPr lang="en-US" sz="1200" b="1" i="0" dirty="0">
                          <a:solidFill>
                            <a:schemeClr val="bg1"/>
                          </a:solidFill>
                          <a:latin typeface="+mj-lt"/>
                        </a:rPr>
                        <a:t>Core HDHP w/ HSA PPO </a:t>
                      </a:r>
                    </a:p>
                  </a:txBody>
                  <a:tcPr marL="274320" marT="0" marB="0" anchor="ctr">
                    <a:solidFill>
                      <a:srgbClr val="E87D27"/>
                    </a:solidFill>
                  </a:tcPr>
                </a:tc>
                <a:extLst>
                  <a:ext uri="{0D108BD9-81ED-4DB2-BD59-A6C34878D82A}">
                    <a16:rowId xmlns:a16="http://schemas.microsoft.com/office/drawing/2014/main" val="10001"/>
                  </a:ext>
                </a:extLst>
              </a:tr>
              <a:tr h="230810">
                <a:tc>
                  <a:txBody>
                    <a:bodyPr/>
                    <a:lstStyle/>
                    <a:p>
                      <a:r>
                        <a:rPr lang="en-US" sz="1200">
                          <a:latin typeface="+mj-lt"/>
                        </a:rPr>
                        <a:t>Employee </a:t>
                      </a:r>
                    </a:p>
                  </a:txBody>
                  <a:tcPr marL="274320" marT="0" marB="0" anchor="ctr"/>
                </a:tc>
                <a:tc>
                  <a:txBody>
                    <a:bodyPr/>
                    <a:lstStyle/>
                    <a:p>
                      <a:pPr algn="ctr"/>
                      <a:r>
                        <a:rPr lang="en-US" sz="1200" dirty="0">
                          <a:latin typeface="+mj-lt"/>
                        </a:rPr>
                        <a:t>$32.00</a:t>
                      </a:r>
                    </a:p>
                  </a:txBody>
                  <a:tcPr marL="274320" marT="0" marB="0" anchor="ctr"/>
                </a:tc>
                <a:tc>
                  <a:txBody>
                    <a:bodyPr/>
                    <a:lstStyle/>
                    <a:p>
                      <a:pPr algn="ctr"/>
                      <a:r>
                        <a:rPr lang="en-US" sz="1200" dirty="0">
                          <a:latin typeface="+mj-lt"/>
                        </a:rPr>
                        <a:t>$30.00</a:t>
                      </a:r>
                    </a:p>
                  </a:txBody>
                  <a:tcPr marL="274320" marT="0" marB="0" anchor="ctr"/>
                </a:tc>
                <a:extLst>
                  <a:ext uri="{0D108BD9-81ED-4DB2-BD59-A6C34878D82A}">
                    <a16:rowId xmlns:a16="http://schemas.microsoft.com/office/drawing/2014/main" val="10002"/>
                  </a:ext>
                </a:extLst>
              </a:tr>
              <a:tr h="272282">
                <a:tc>
                  <a:txBody>
                    <a:bodyPr/>
                    <a:lstStyle/>
                    <a:p>
                      <a:r>
                        <a:rPr lang="en-US" sz="1200">
                          <a:latin typeface="+mj-lt"/>
                        </a:rPr>
                        <a:t>Employee +</a:t>
                      </a:r>
                      <a:r>
                        <a:rPr lang="en-US" sz="1200" baseline="0">
                          <a:latin typeface="+mj-lt"/>
                        </a:rPr>
                        <a:t> Spouse</a:t>
                      </a:r>
                      <a:endParaRPr lang="en-US" sz="1200">
                        <a:latin typeface="+mj-lt"/>
                      </a:endParaRPr>
                    </a:p>
                  </a:txBody>
                  <a:tcPr marL="274320" marT="0" marB="0" anchor="ctr"/>
                </a:tc>
                <a:tc>
                  <a:txBody>
                    <a:bodyPr/>
                    <a:lstStyle/>
                    <a:p>
                      <a:pPr algn="ctr"/>
                      <a:r>
                        <a:rPr lang="en-US" sz="1200" dirty="0">
                          <a:latin typeface="+mj-lt"/>
                        </a:rPr>
                        <a:t>$74.00</a:t>
                      </a:r>
                    </a:p>
                  </a:txBody>
                  <a:tcPr marL="274320" marT="0" marB="0" anchor="ctr"/>
                </a:tc>
                <a:tc>
                  <a:txBody>
                    <a:bodyPr/>
                    <a:lstStyle/>
                    <a:p>
                      <a:pPr algn="ctr"/>
                      <a:r>
                        <a:rPr lang="en-US" sz="1200" dirty="0">
                          <a:latin typeface="+mj-lt"/>
                        </a:rPr>
                        <a:t>$66.00</a:t>
                      </a:r>
                    </a:p>
                  </a:txBody>
                  <a:tcPr marL="274320" marT="0" marB="0" anchor="ctr"/>
                </a:tc>
                <a:extLst>
                  <a:ext uri="{0D108BD9-81ED-4DB2-BD59-A6C34878D82A}">
                    <a16:rowId xmlns:a16="http://schemas.microsoft.com/office/drawing/2014/main" val="10003"/>
                  </a:ext>
                </a:extLst>
              </a:tr>
              <a:tr h="272282">
                <a:tc>
                  <a:txBody>
                    <a:bodyPr/>
                    <a:lstStyle/>
                    <a:p>
                      <a:r>
                        <a:rPr lang="en-US" sz="1200">
                          <a:latin typeface="+mj-lt"/>
                        </a:rPr>
                        <a:t>Employee +</a:t>
                      </a:r>
                      <a:r>
                        <a:rPr lang="en-US" sz="1200" baseline="0">
                          <a:latin typeface="+mj-lt"/>
                        </a:rPr>
                        <a:t> Child(ren)</a:t>
                      </a:r>
                      <a:endParaRPr lang="en-US" sz="1200">
                        <a:latin typeface="+mj-lt"/>
                      </a:endParaRPr>
                    </a:p>
                  </a:txBody>
                  <a:tcPr marL="274320" marT="0" marB="0" anchor="ctr"/>
                </a:tc>
                <a:tc>
                  <a:txBody>
                    <a:bodyPr/>
                    <a:lstStyle/>
                    <a:p>
                      <a:pPr algn="ctr"/>
                      <a:r>
                        <a:rPr lang="en-US" sz="1200" dirty="0">
                          <a:latin typeface="+mj-lt"/>
                        </a:rPr>
                        <a:t>$58.00</a:t>
                      </a:r>
                    </a:p>
                  </a:txBody>
                  <a:tcPr marL="274320" marT="0" marB="0" anchor="ctr"/>
                </a:tc>
                <a:tc>
                  <a:txBody>
                    <a:bodyPr/>
                    <a:lstStyle/>
                    <a:p>
                      <a:pPr algn="ctr"/>
                      <a:r>
                        <a:rPr lang="en-US" sz="1200" dirty="0">
                          <a:latin typeface="+mj-lt"/>
                        </a:rPr>
                        <a:t>$54.00</a:t>
                      </a:r>
                    </a:p>
                  </a:txBody>
                  <a:tcPr marL="274320" marT="0" marB="0" anchor="ctr"/>
                </a:tc>
                <a:extLst>
                  <a:ext uri="{0D108BD9-81ED-4DB2-BD59-A6C34878D82A}">
                    <a16:rowId xmlns:a16="http://schemas.microsoft.com/office/drawing/2014/main" val="10004"/>
                  </a:ext>
                </a:extLst>
              </a:tr>
              <a:tr h="272282">
                <a:tc>
                  <a:txBody>
                    <a:bodyPr/>
                    <a:lstStyle/>
                    <a:p>
                      <a:r>
                        <a:rPr lang="en-US" sz="1200">
                          <a:latin typeface="+mj-lt"/>
                        </a:rPr>
                        <a:t>Family</a:t>
                      </a:r>
                    </a:p>
                  </a:txBody>
                  <a:tcPr marL="274320" marT="0" marB="0" anchor="ctr"/>
                </a:tc>
                <a:tc>
                  <a:txBody>
                    <a:bodyPr/>
                    <a:lstStyle/>
                    <a:p>
                      <a:pPr algn="ctr"/>
                      <a:r>
                        <a:rPr lang="en-US" sz="1200" dirty="0">
                          <a:latin typeface="+mj-lt"/>
                        </a:rPr>
                        <a:t>$122.00</a:t>
                      </a:r>
                    </a:p>
                  </a:txBody>
                  <a:tcPr marL="274320" marT="0" marB="0" anchor="ctr"/>
                </a:tc>
                <a:tc>
                  <a:txBody>
                    <a:bodyPr/>
                    <a:lstStyle/>
                    <a:p>
                      <a:pPr algn="ctr"/>
                      <a:r>
                        <a:rPr lang="en-US" sz="1200" dirty="0">
                          <a:latin typeface="+mj-lt"/>
                        </a:rPr>
                        <a:t>$115.00</a:t>
                      </a:r>
                    </a:p>
                  </a:txBody>
                  <a:tcPr marL="274320" marT="0" marB="0"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87083571"/>
              </p:ext>
            </p:extLst>
          </p:nvPr>
        </p:nvGraphicFramePr>
        <p:xfrm>
          <a:off x="369338" y="2316672"/>
          <a:ext cx="2545897" cy="1389322"/>
        </p:xfrm>
        <a:graphic>
          <a:graphicData uri="http://schemas.openxmlformats.org/drawingml/2006/table">
            <a:tbl>
              <a:tblPr firstRow="1" bandRow="1">
                <a:tableStyleId>{F5AB1C69-6EDB-4FF4-983F-18BD219EF322}</a:tableStyleId>
              </a:tblPr>
              <a:tblGrid>
                <a:gridCol w="1568521">
                  <a:extLst>
                    <a:ext uri="{9D8B030D-6E8A-4147-A177-3AD203B41FA5}">
                      <a16:colId xmlns:a16="http://schemas.microsoft.com/office/drawing/2014/main" val="20000"/>
                    </a:ext>
                  </a:extLst>
                </a:gridCol>
                <a:gridCol w="977376">
                  <a:extLst>
                    <a:ext uri="{9D8B030D-6E8A-4147-A177-3AD203B41FA5}">
                      <a16:colId xmlns:a16="http://schemas.microsoft.com/office/drawing/2014/main" val="20001"/>
                    </a:ext>
                  </a:extLst>
                </a:gridCol>
              </a:tblGrid>
              <a:tr h="292042">
                <a:tc>
                  <a:txBody>
                    <a:bodyPr/>
                    <a:lstStyle/>
                    <a:p>
                      <a:r>
                        <a:rPr lang="en-US" sz="1200" dirty="0">
                          <a:latin typeface="+mj-lt"/>
                        </a:rPr>
                        <a:t>Dental</a:t>
                      </a:r>
                    </a:p>
                  </a:txBody>
                  <a:tcPr anchor="ctr">
                    <a:solidFill>
                      <a:schemeClr val="accent2"/>
                    </a:solidFill>
                  </a:tcPr>
                </a:tc>
                <a:tc>
                  <a:txBody>
                    <a:bodyPr/>
                    <a:lstStyle/>
                    <a:p>
                      <a:r>
                        <a:rPr lang="en-US" sz="1200">
                          <a:latin typeface="+mj-lt"/>
                        </a:rPr>
                        <a:t>PPO</a:t>
                      </a:r>
                    </a:p>
                  </a:txBody>
                  <a:tcPr anchor="ctr">
                    <a:solidFill>
                      <a:schemeClr val="accent2"/>
                    </a:solidFill>
                  </a:tcPr>
                </a:tc>
                <a:extLst>
                  <a:ext uri="{0D108BD9-81ED-4DB2-BD59-A6C34878D82A}">
                    <a16:rowId xmlns:a16="http://schemas.microsoft.com/office/drawing/2014/main" val="10000"/>
                  </a:ext>
                </a:extLst>
              </a:tr>
              <a:tr h="258102">
                <a:tc>
                  <a:txBody>
                    <a:bodyPr/>
                    <a:lstStyle/>
                    <a:p>
                      <a:r>
                        <a:rPr lang="en-US" sz="1200">
                          <a:latin typeface="+mj-lt"/>
                        </a:rPr>
                        <a:t>Employee </a:t>
                      </a:r>
                    </a:p>
                  </a:txBody>
                  <a:tcPr anchor="ctr"/>
                </a:tc>
                <a:tc>
                  <a:txBody>
                    <a:bodyPr/>
                    <a:lstStyle/>
                    <a:p>
                      <a:pPr algn="ctr"/>
                      <a:r>
                        <a:rPr lang="en-US" sz="1200" dirty="0">
                          <a:latin typeface="+mj-lt"/>
                        </a:rPr>
                        <a:t>$2.60</a:t>
                      </a:r>
                    </a:p>
                  </a:txBody>
                  <a:tcPr anchor="ctr"/>
                </a:tc>
                <a:extLst>
                  <a:ext uri="{0D108BD9-81ED-4DB2-BD59-A6C34878D82A}">
                    <a16:rowId xmlns:a16="http://schemas.microsoft.com/office/drawing/2014/main" val="10001"/>
                  </a:ext>
                </a:extLst>
              </a:tr>
              <a:tr h="258102">
                <a:tc>
                  <a:txBody>
                    <a:bodyPr/>
                    <a:lstStyle/>
                    <a:p>
                      <a:r>
                        <a:rPr lang="en-US" sz="1200">
                          <a:latin typeface="+mj-lt"/>
                        </a:rPr>
                        <a:t>Employee + Spouse</a:t>
                      </a:r>
                    </a:p>
                  </a:txBody>
                  <a:tcPr anchor="ctr"/>
                </a:tc>
                <a:tc>
                  <a:txBody>
                    <a:bodyPr/>
                    <a:lstStyle/>
                    <a:p>
                      <a:pPr algn="ctr"/>
                      <a:r>
                        <a:rPr lang="en-US" sz="1200" dirty="0">
                          <a:latin typeface="+mj-lt"/>
                        </a:rPr>
                        <a:t>$6.00</a:t>
                      </a:r>
                    </a:p>
                  </a:txBody>
                  <a:tcPr anchor="ctr"/>
                </a:tc>
                <a:extLst>
                  <a:ext uri="{0D108BD9-81ED-4DB2-BD59-A6C34878D82A}">
                    <a16:rowId xmlns:a16="http://schemas.microsoft.com/office/drawing/2014/main" val="10002"/>
                  </a:ext>
                </a:extLst>
              </a:tr>
              <a:tr h="258102">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dirty="0">
                          <a:latin typeface="+mj-lt"/>
                        </a:rPr>
                        <a:t>$7.00</a:t>
                      </a:r>
                    </a:p>
                  </a:txBody>
                  <a:tcPr anchor="ctr"/>
                </a:tc>
                <a:extLst>
                  <a:ext uri="{0D108BD9-81ED-4DB2-BD59-A6C34878D82A}">
                    <a16:rowId xmlns:a16="http://schemas.microsoft.com/office/drawing/2014/main" val="10003"/>
                  </a:ext>
                </a:extLst>
              </a:tr>
              <a:tr h="258102">
                <a:tc>
                  <a:txBody>
                    <a:bodyPr/>
                    <a:lstStyle/>
                    <a:p>
                      <a:r>
                        <a:rPr lang="en-US" sz="1200">
                          <a:latin typeface="+mj-lt"/>
                        </a:rPr>
                        <a:t>Family</a:t>
                      </a:r>
                    </a:p>
                  </a:txBody>
                  <a:tcPr anchor="ctr"/>
                </a:tc>
                <a:tc>
                  <a:txBody>
                    <a:bodyPr/>
                    <a:lstStyle/>
                    <a:p>
                      <a:pPr algn="ctr"/>
                      <a:r>
                        <a:rPr lang="en-US" sz="1200" dirty="0">
                          <a:latin typeface="+mj-lt"/>
                        </a:rPr>
                        <a:t>$10.50</a:t>
                      </a:r>
                    </a:p>
                  </a:txBody>
                  <a:tcPr anchor="ct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27665656"/>
              </p:ext>
            </p:extLst>
          </p:nvPr>
        </p:nvGraphicFramePr>
        <p:xfrm>
          <a:off x="3400412" y="2316672"/>
          <a:ext cx="3264906" cy="1419190"/>
        </p:xfrm>
        <a:graphic>
          <a:graphicData uri="http://schemas.openxmlformats.org/drawingml/2006/table">
            <a:tbl>
              <a:tblPr firstRow="1" bandRow="1">
                <a:tableStyleId>{F5AB1C69-6EDB-4FF4-983F-18BD219EF322}</a:tableStyleId>
              </a:tblPr>
              <a:tblGrid>
                <a:gridCol w="1838334">
                  <a:extLst>
                    <a:ext uri="{9D8B030D-6E8A-4147-A177-3AD203B41FA5}">
                      <a16:colId xmlns:a16="http://schemas.microsoft.com/office/drawing/2014/main" val="20000"/>
                    </a:ext>
                  </a:extLst>
                </a:gridCol>
                <a:gridCol w="1426572">
                  <a:extLst>
                    <a:ext uri="{9D8B030D-6E8A-4147-A177-3AD203B41FA5}">
                      <a16:colId xmlns:a16="http://schemas.microsoft.com/office/drawing/2014/main" val="20001"/>
                    </a:ext>
                  </a:extLst>
                </a:gridCol>
              </a:tblGrid>
              <a:tr h="321910">
                <a:tc gridSpan="2">
                  <a:txBody>
                    <a:bodyPr/>
                    <a:lstStyle/>
                    <a:p>
                      <a:r>
                        <a:rPr lang="en-US" sz="1200">
                          <a:latin typeface="+mj-lt"/>
                        </a:rPr>
                        <a:t>Vision</a:t>
                      </a:r>
                    </a:p>
                  </a:txBody>
                  <a:tcPr anchor="ctr">
                    <a:solidFill>
                      <a:schemeClr val="accent2"/>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257216">
                <a:tc>
                  <a:txBody>
                    <a:bodyPr/>
                    <a:lstStyle/>
                    <a:p>
                      <a:r>
                        <a:rPr lang="en-US" sz="1200" dirty="0">
                          <a:latin typeface="+mj-lt"/>
                        </a:rPr>
                        <a:t>Employee </a:t>
                      </a:r>
                    </a:p>
                  </a:txBody>
                  <a:tcPr anchor="ctr"/>
                </a:tc>
                <a:tc>
                  <a:txBody>
                    <a:bodyPr/>
                    <a:lstStyle/>
                    <a:p>
                      <a:pPr algn="ctr"/>
                      <a:r>
                        <a:rPr lang="en-US" sz="1200" dirty="0">
                          <a:latin typeface="+mj-lt"/>
                        </a:rPr>
                        <a:t>$1.44</a:t>
                      </a:r>
                    </a:p>
                  </a:txBody>
                  <a:tcPr anchor="ctr"/>
                </a:tc>
                <a:extLst>
                  <a:ext uri="{0D108BD9-81ED-4DB2-BD59-A6C34878D82A}">
                    <a16:rowId xmlns:a16="http://schemas.microsoft.com/office/drawing/2014/main" val="10001"/>
                  </a:ext>
                </a:extLst>
              </a:tr>
              <a:tr h="257216">
                <a:tc>
                  <a:txBody>
                    <a:bodyPr/>
                    <a:lstStyle/>
                    <a:p>
                      <a:r>
                        <a:rPr lang="en-US" sz="1200">
                          <a:latin typeface="+mj-lt"/>
                        </a:rPr>
                        <a:t>Employee +</a:t>
                      </a:r>
                      <a:r>
                        <a:rPr lang="en-US" sz="1200" baseline="0">
                          <a:latin typeface="+mj-lt"/>
                        </a:rPr>
                        <a:t> Spouse</a:t>
                      </a:r>
                      <a:endParaRPr lang="en-US" sz="1200">
                        <a:latin typeface="+mj-lt"/>
                      </a:endParaRPr>
                    </a:p>
                  </a:txBody>
                  <a:tcPr anchor="ctr"/>
                </a:tc>
                <a:tc>
                  <a:txBody>
                    <a:bodyPr/>
                    <a:lstStyle/>
                    <a:p>
                      <a:pPr algn="ctr"/>
                      <a:r>
                        <a:rPr lang="en-US" sz="1200" dirty="0">
                          <a:latin typeface="+mj-lt"/>
                        </a:rPr>
                        <a:t>$2.74</a:t>
                      </a:r>
                    </a:p>
                  </a:txBody>
                  <a:tcPr anchor="ctr"/>
                </a:tc>
                <a:extLst>
                  <a:ext uri="{0D108BD9-81ED-4DB2-BD59-A6C34878D82A}">
                    <a16:rowId xmlns:a16="http://schemas.microsoft.com/office/drawing/2014/main" val="10002"/>
                  </a:ext>
                </a:extLst>
              </a:tr>
              <a:tr h="257216">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dirty="0">
                          <a:latin typeface="+mj-lt"/>
                        </a:rPr>
                        <a:t>$2.88</a:t>
                      </a:r>
                    </a:p>
                  </a:txBody>
                  <a:tcPr anchor="ctr"/>
                </a:tc>
                <a:extLst>
                  <a:ext uri="{0D108BD9-81ED-4DB2-BD59-A6C34878D82A}">
                    <a16:rowId xmlns:a16="http://schemas.microsoft.com/office/drawing/2014/main" val="10003"/>
                  </a:ext>
                </a:extLst>
              </a:tr>
              <a:tr h="257216">
                <a:tc>
                  <a:txBody>
                    <a:bodyPr/>
                    <a:lstStyle/>
                    <a:p>
                      <a:r>
                        <a:rPr lang="en-US" sz="1200">
                          <a:latin typeface="+mj-lt"/>
                        </a:rPr>
                        <a:t>Family</a:t>
                      </a:r>
                    </a:p>
                  </a:txBody>
                  <a:tcPr anchor="ctr"/>
                </a:tc>
                <a:tc>
                  <a:txBody>
                    <a:bodyPr/>
                    <a:lstStyle/>
                    <a:p>
                      <a:pPr algn="ctr"/>
                      <a:r>
                        <a:rPr lang="en-US" sz="1200" dirty="0">
                          <a:latin typeface="+mj-lt"/>
                        </a:rPr>
                        <a:t>$4.24</a:t>
                      </a:r>
                    </a:p>
                  </a:txBody>
                  <a:tcPr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20237503"/>
              </p:ext>
            </p:extLst>
          </p:nvPr>
        </p:nvGraphicFramePr>
        <p:xfrm>
          <a:off x="489391" y="3755621"/>
          <a:ext cx="2305792" cy="4772534"/>
        </p:xfrm>
        <a:graphic>
          <a:graphicData uri="http://schemas.openxmlformats.org/drawingml/2006/table">
            <a:tbl>
              <a:tblPr firstRow="1" bandRow="1">
                <a:tableStyleId>{F5AB1C69-6EDB-4FF4-983F-18BD219EF322}</a:tableStyleId>
              </a:tblPr>
              <a:tblGrid>
                <a:gridCol w="1262587">
                  <a:extLst>
                    <a:ext uri="{9D8B030D-6E8A-4147-A177-3AD203B41FA5}">
                      <a16:colId xmlns:a16="http://schemas.microsoft.com/office/drawing/2014/main" val="20000"/>
                    </a:ext>
                  </a:extLst>
                </a:gridCol>
                <a:gridCol w="1043205">
                  <a:extLst>
                    <a:ext uri="{9D8B030D-6E8A-4147-A177-3AD203B41FA5}">
                      <a16:colId xmlns:a16="http://schemas.microsoft.com/office/drawing/2014/main" val="20001"/>
                    </a:ext>
                  </a:extLst>
                </a:gridCol>
              </a:tblGrid>
              <a:tr h="249667">
                <a:tc gridSpan="2">
                  <a:txBody>
                    <a:bodyPr/>
                    <a:lstStyle/>
                    <a:p>
                      <a:r>
                        <a:rPr lang="en-US" sz="1200" dirty="0">
                          <a:latin typeface="+mj-lt"/>
                        </a:rPr>
                        <a:t>Voluntary</a:t>
                      </a:r>
                      <a:r>
                        <a:rPr lang="en-US" sz="1200" baseline="0" dirty="0">
                          <a:latin typeface="+mj-lt"/>
                        </a:rPr>
                        <a:t> Life </a:t>
                      </a:r>
                    </a:p>
                    <a:p>
                      <a:r>
                        <a:rPr lang="en-US" sz="1200" b="0" i="1" baseline="0" dirty="0">
                          <a:latin typeface="+mj-lt"/>
                        </a:rPr>
                        <a:t>(for employee &amp; spouse, rate per $1,000) </a:t>
                      </a:r>
                      <a:r>
                        <a:rPr lang="en-US" sz="1200" b="1" i="1" kern="1200" baseline="0" dirty="0">
                          <a:solidFill>
                            <a:schemeClr val="lt1"/>
                          </a:solidFill>
                          <a:latin typeface="+mn-lt"/>
                          <a:ea typeface="+mn-ea"/>
                          <a:cs typeface="+mn-cs"/>
                        </a:rPr>
                        <a:t>Monthly</a:t>
                      </a:r>
                      <a:endParaRPr lang="en-US" sz="1200" dirty="0">
                        <a:latin typeface="+mj-lt"/>
                      </a:endParaRPr>
                    </a:p>
                  </a:txBody>
                  <a:tcPr anchor="ctr">
                    <a:solidFill>
                      <a:srgbClr val="E87D27"/>
                    </a:solidFill>
                  </a:tcPr>
                </a:tc>
                <a:tc hMerge="1">
                  <a:txBody>
                    <a:bodyPr/>
                    <a:lstStyle/>
                    <a:p>
                      <a:endParaRPr lang="en-US" sz="1050">
                        <a:latin typeface="+mj-lt"/>
                      </a:endParaRPr>
                    </a:p>
                  </a:txBody>
                  <a:tcPr anchor="ctr">
                    <a:solidFill>
                      <a:srgbClr val="E87D27"/>
                    </a:solidFill>
                  </a:tcPr>
                </a:tc>
                <a:extLst>
                  <a:ext uri="{0D108BD9-81ED-4DB2-BD59-A6C34878D82A}">
                    <a16:rowId xmlns:a16="http://schemas.microsoft.com/office/drawing/2014/main" val="10000"/>
                  </a:ext>
                </a:extLst>
              </a:tr>
              <a:tr h="566294">
                <a:tc>
                  <a:txBody>
                    <a:bodyPr/>
                    <a:lstStyle/>
                    <a:p>
                      <a:r>
                        <a:rPr lang="en-US" sz="1200" b="1" i="0">
                          <a:solidFill>
                            <a:schemeClr val="bg1"/>
                          </a:solidFill>
                          <a:latin typeface="+mj-lt"/>
                        </a:rPr>
                        <a:t>Employee </a:t>
                      </a:r>
                      <a:r>
                        <a:rPr lang="en-US" sz="1200" b="1" i="0" baseline="0">
                          <a:solidFill>
                            <a:schemeClr val="bg1"/>
                          </a:solidFill>
                          <a:latin typeface="+mj-lt"/>
                        </a:rPr>
                        <a:t>Age</a:t>
                      </a:r>
                      <a:endParaRPr lang="en-US" sz="1200" b="1" i="0">
                        <a:solidFill>
                          <a:schemeClr val="bg1"/>
                        </a:solidFill>
                        <a:latin typeface="+mj-lt"/>
                      </a:endParaRPr>
                    </a:p>
                  </a:txBody>
                  <a:tcPr anchor="ctr">
                    <a:solidFill>
                      <a:srgbClr val="E87D27"/>
                    </a:solidFill>
                  </a:tcPr>
                </a:tc>
                <a:tc>
                  <a:txBody>
                    <a:bodyPr/>
                    <a:lstStyle/>
                    <a:p>
                      <a:pPr algn="ctr"/>
                      <a:r>
                        <a:rPr lang="en-US" sz="1200" b="1" i="0">
                          <a:solidFill>
                            <a:schemeClr val="bg1"/>
                          </a:solidFill>
                          <a:latin typeface="+mj-lt"/>
                        </a:rPr>
                        <a:t>Rate</a:t>
                      </a:r>
                    </a:p>
                  </a:txBody>
                  <a:tcPr anchor="ctr">
                    <a:solidFill>
                      <a:srgbClr val="E87D27"/>
                    </a:solidFill>
                  </a:tcPr>
                </a:tc>
                <a:extLst>
                  <a:ext uri="{0D108BD9-81ED-4DB2-BD59-A6C34878D82A}">
                    <a16:rowId xmlns:a16="http://schemas.microsoft.com/office/drawing/2014/main" val="10001"/>
                  </a:ext>
                </a:extLst>
              </a:tr>
              <a:tr h="177674">
                <a:tc>
                  <a:txBody>
                    <a:bodyPr/>
                    <a:lstStyle/>
                    <a:p>
                      <a:r>
                        <a:rPr lang="en-US" sz="1200">
                          <a:solidFill>
                            <a:schemeClr val="tx1"/>
                          </a:solidFill>
                          <a:latin typeface="+mj-lt"/>
                        </a:rPr>
                        <a:t>&lt;25</a:t>
                      </a:r>
                    </a:p>
                  </a:txBody>
                  <a:tcPr anchor="ctr">
                    <a:solidFill>
                      <a:srgbClr val="E1E1E1"/>
                    </a:solidFill>
                  </a:tcPr>
                </a:tc>
                <a:tc>
                  <a:txBody>
                    <a:bodyPr/>
                    <a:lstStyle/>
                    <a:p>
                      <a:pPr algn="ctr" fontAlgn="b"/>
                      <a:r>
                        <a:rPr lang="en-US" sz="1200" b="0" i="0" u="none" strike="noStrike">
                          <a:solidFill>
                            <a:srgbClr val="000000"/>
                          </a:solidFill>
                          <a:effectLst/>
                          <a:latin typeface="+mj-lt"/>
                        </a:rPr>
                        <a:t>$0.050</a:t>
                      </a:r>
                    </a:p>
                  </a:txBody>
                  <a:tcPr marL="9525" marR="9525" marT="9525" marB="0" anchor="ctr">
                    <a:solidFill>
                      <a:srgbClr val="F0F0F0"/>
                    </a:solidFill>
                  </a:tcPr>
                </a:tc>
                <a:extLst>
                  <a:ext uri="{0D108BD9-81ED-4DB2-BD59-A6C34878D82A}">
                    <a16:rowId xmlns:a16="http://schemas.microsoft.com/office/drawing/2014/main" val="10002"/>
                  </a:ext>
                </a:extLst>
              </a:tr>
              <a:tr h="204023">
                <a:tc>
                  <a:txBody>
                    <a:bodyPr/>
                    <a:lstStyle/>
                    <a:p>
                      <a:r>
                        <a:rPr lang="en-US" sz="1200">
                          <a:solidFill>
                            <a:schemeClr val="tx1"/>
                          </a:solidFill>
                          <a:latin typeface="+mj-lt"/>
                        </a:rPr>
                        <a:t>25-29</a:t>
                      </a:r>
                    </a:p>
                  </a:txBody>
                  <a:tcPr anchor="ctr">
                    <a:solidFill>
                      <a:srgbClr val="E1E1E1"/>
                    </a:solidFill>
                  </a:tcPr>
                </a:tc>
                <a:tc>
                  <a:txBody>
                    <a:bodyPr/>
                    <a:lstStyle/>
                    <a:p>
                      <a:pPr marL="0" marR="0" indent="0" algn="ctr" defTabSz="685800" rtl="0" eaLnBrk="1" fontAlgn="b" latinLnBrk="0" hangingPunct="1">
                        <a:lnSpc>
                          <a:spcPct val="100000"/>
                        </a:lnSpc>
                        <a:spcBef>
                          <a:spcPct val="0"/>
                        </a:spcBef>
                        <a:spcAft>
                          <a:spcPct val="0"/>
                        </a:spcAft>
                        <a:buClrTx/>
                        <a:buSzTx/>
                        <a:buFontTx/>
                        <a:buNone/>
                        <a:defRPr/>
                      </a:pPr>
                      <a:r>
                        <a:rPr lang="en-US" sz="1200" b="0" i="0" u="none" strike="noStrike" kern="1200">
                          <a:solidFill>
                            <a:srgbClr val="000000"/>
                          </a:solidFill>
                          <a:effectLst/>
                          <a:latin typeface="+mj-lt"/>
                          <a:ea typeface="+mn-ea"/>
                          <a:cs typeface="+mn-cs"/>
                        </a:rPr>
                        <a:t>$0.060</a:t>
                      </a:r>
                    </a:p>
                  </a:txBody>
                  <a:tcPr marL="9525" marR="9525" marT="9525" marB="0" anchor="ctr">
                    <a:solidFill>
                      <a:srgbClr val="F0F0F0"/>
                    </a:solidFill>
                  </a:tcPr>
                </a:tc>
                <a:extLst>
                  <a:ext uri="{0D108BD9-81ED-4DB2-BD59-A6C34878D82A}">
                    <a16:rowId xmlns:a16="http://schemas.microsoft.com/office/drawing/2014/main" val="10003"/>
                  </a:ext>
                </a:extLst>
              </a:tr>
              <a:tr h="204023">
                <a:tc>
                  <a:txBody>
                    <a:bodyPr/>
                    <a:lstStyle/>
                    <a:p>
                      <a:r>
                        <a:rPr lang="en-US" sz="1200">
                          <a:solidFill>
                            <a:schemeClr val="tx1"/>
                          </a:solidFill>
                          <a:latin typeface="+mj-lt"/>
                        </a:rPr>
                        <a:t>30-34</a:t>
                      </a:r>
                    </a:p>
                  </a:txBody>
                  <a:tcPr anchor="ctr">
                    <a:solidFill>
                      <a:srgbClr val="E1E1E1"/>
                    </a:solidFill>
                  </a:tcPr>
                </a:tc>
                <a:tc>
                  <a:txBody>
                    <a:bodyPr/>
                    <a:lstStyle/>
                    <a:p>
                      <a:pPr algn="ctr" fontAlgn="b"/>
                      <a:r>
                        <a:rPr lang="en-US" sz="1200" b="0" i="0" u="none" strike="noStrike">
                          <a:solidFill>
                            <a:srgbClr val="000000"/>
                          </a:solidFill>
                          <a:effectLst/>
                          <a:latin typeface="+mj-lt"/>
                        </a:rPr>
                        <a:t>$0.080</a:t>
                      </a:r>
                    </a:p>
                  </a:txBody>
                  <a:tcPr marL="9525" marR="9525" marT="9525" marB="0" anchor="ctr">
                    <a:solidFill>
                      <a:srgbClr val="F0F0F0"/>
                    </a:solidFill>
                  </a:tcPr>
                </a:tc>
                <a:extLst>
                  <a:ext uri="{0D108BD9-81ED-4DB2-BD59-A6C34878D82A}">
                    <a16:rowId xmlns:a16="http://schemas.microsoft.com/office/drawing/2014/main" val="10004"/>
                  </a:ext>
                </a:extLst>
              </a:tr>
              <a:tr h="204023">
                <a:tc>
                  <a:txBody>
                    <a:bodyPr/>
                    <a:lstStyle/>
                    <a:p>
                      <a:r>
                        <a:rPr lang="en-US" sz="1200">
                          <a:solidFill>
                            <a:schemeClr val="tx1"/>
                          </a:solidFill>
                          <a:latin typeface="+mj-lt"/>
                        </a:rPr>
                        <a:t>35-39</a:t>
                      </a:r>
                    </a:p>
                  </a:txBody>
                  <a:tcPr anchor="ctr">
                    <a:solidFill>
                      <a:srgbClr val="E1E1E1"/>
                    </a:solidFill>
                  </a:tcPr>
                </a:tc>
                <a:tc>
                  <a:txBody>
                    <a:bodyPr/>
                    <a:lstStyle/>
                    <a:p>
                      <a:pPr algn="ctr" fontAlgn="b"/>
                      <a:r>
                        <a:rPr lang="en-US" sz="1200" b="0" i="0" u="none" strike="noStrike">
                          <a:solidFill>
                            <a:srgbClr val="000000"/>
                          </a:solidFill>
                          <a:effectLst/>
                          <a:latin typeface="+mj-lt"/>
                        </a:rPr>
                        <a:t>$0.090</a:t>
                      </a:r>
                    </a:p>
                  </a:txBody>
                  <a:tcPr marL="9525" marR="9525" marT="9525" marB="0" anchor="ctr">
                    <a:solidFill>
                      <a:srgbClr val="F0F0F0"/>
                    </a:solidFill>
                  </a:tcPr>
                </a:tc>
                <a:extLst>
                  <a:ext uri="{0D108BD9-81ED-4DB2-BD59-A6C34878D82A}">
                    <a16:rowId xmlns:a16="http://schemas.microsoft.com/office/drawing/2014/main" val="10005"/>
                  </a:ext>
                </a:extLst>
              </a:tr>
              <a:tr h="0">
                <a:tc>
                  <a:txBody>
                    <a:bodyPr/>
                    <a:lstStyle/>
                    <a:p>
                      <a:r>
                        <a:rPr lang="en-US" sz="1200">
                          <a:solidFill>
                            <a:schemeClr val="tx1"/>
                          </a:solidFill>
                          <a:latin typeface="+mj-lt"/>
                        </a:rPr>
                        <a:t>40-44</a:t>
                      </a:r>
                    </a:p>
                  </a:txBody>
                  <a:tcPr anchor="ctr">
                    <a:solidFill>
                      <a:srgbClr val="E1E1E1"/>
                    </a:solidFill>
                  </a:tcPr>
                </a:tc>
                <a:tc>
                  <a:txBody>
                    <a:bodyPr/>
                    <a:lstStyle/>
                    <a:p>
                      <a:pPr algn="ctr" fontAlgn="b"/>
                      <a:r>
                        <a:rPr lang="en-US" sz="1200" b="0" i="0" u="none" strike="noStrike">
                          <a:solidFill>
                            <a:srgbClr val="000000"/>
                          </a:solidFill>
                          <a:effectLst/>
                          <a:latin typeface="+mj-lt"/>
                        </a:rPr>
                        <a:t>$0.100</a:t>
                      </a:r>
                    </a:p>
                  </a:txBody>
                  <a:tcPr marL="9525" marR="9525" marT="9525" marB="0" anchor="ctr">
                    <a:solidFill>
                      <a:srgbClr val="F0F0F0"/>
                    </a:solidFill>
                  </a:tcPr>
                </a:tc>
                <a:extLst>
                  <a:ext uri="{0D108BD9-81ED-4DB2-BD59-A6C34878D82A}">
                    <a16:rowId xmlns:a16="http://schemas.microsoft.com/office/drawing/2014/main" val="10006"/>
                  </a:ext>
                </a:extLst>
              </a:tr>
              <a:tr h="0">
                <a:tc>
                  <a:txBody>
                    <a:bodyPr/>
                    <a:lstStyle/>
                    <a:p>
                      <a:r>
                        <a:rPr lang="en-US" sz="1200">
                          <a:solidFill>
                            <a:schemeClr val="tx1"/>
                          </a:solidFill>
                          <a:latin typeface="+mj-lt"/>
                        </a:rPr>
                        <a:t>45-49</a:t>
                      </a:r>
                    </a:p>
                  </a:txBody>
                  <a:tcPr anchor="ctr">
                    <a:solidFill>
                      <a:srgbClr val="E1E1E1"/>
                    </a:solidFill>
                  </a:tcPr>
                </a:tc>
                <a:tc>
                  <a:txBody>
                    <a:bodyPr/>
                    <a:lstStyle/>
                    <a:p>
                      <a:pPr algn="ctr" fontAlgn="b"/>
                      <a:r>
                        <a:rPr lang="en-US" sz="1200" b="0" i="0" u="none" strike="noStrike">
                          <a:solidFill>
                            <a:srgbClr val="000000"/>
                          </a:solidFill>
                          <a:effectLst/>
                          <a:latin typeface="+mj-lt"/>
                        </a:rPr>
                        <a:t>$0.150</a:t>
                      </a:r>
                    </a:p>
                  </a:txBody>
                  <a:tcPr marL="9525" marR="9525" marT="9525" marB="0" anchor="ctr">
                    <a:solidFill>
                      <a:srgbClr val="F0F0F0"/>
                    </a:solidFill>
                  </a:tcPr>
                </a:tc>
                <a:extLst>
                  <a:ext uri="{0D108BD9-81ED-4DB2-BD59-A6C34878D82A}">
                    <a16:rowId xmlns:a16="http://schemas.microsoft.com/office/drawing/2014/main" val="10007"/>
                  </a:ext>
                </a:extLst>
              </a:tr>
              <a:tr h="0">
                <a:tc>
                  <a:txBody>
                    <a:bodyPr/>
                    <a:lstStyle/>
                    <a:p>
                      <a:r>
                        <a:rPr lang="en-US" sz="1200">
                          <a:solidFill>
                            <a:schemeClr val="tx1"/>
                          </a:solidFill>
                          <a:latin typeface="+mj-lt"/>
                        </a:rPr>
                        <a:t>50-54</a:t>
                      </a:r>
                    </a:p>
                  </a:txBody>
                  <a:tcPr anchor="ctr">
                    <a:solidFill>
                      <a:srgbClr val="E1E1E1"/>
                    </a:solidFill>
                  </a:tcPr>
                </a:tc>
                <a:tc>
                  <a:txBody>
                    <a:bodyPr/>
                    <a:lstStyle/>
                    <a:p>
                      <a:pPr algn="ctr" fontAlgn="b"/>
                      <a:r>
                        <a:rPr lang="en-US" sz="1200" b="0" i="0" u="none" strike="noStrike">
                          <a:solidFill>
                            <a:srgbClr val="000000"/>
                          </a:solidFill>
                          <a:effectLst/>
                          <a:latin typeface="+mj-lt"/>
                        </a:rPr>
                        <a:t>$0.230</a:t>
                      </a:r>
                    </a:p>
                  </a:txBody>
                  <a:tcPr marL="9525" marR="9525" marT="9525" marB="0" anchor="ctr">
                    <a:solidFill>
                      <a:srgbClr val="F0F0F0"/>
                    </a:solidFill>
                  </a:tcPr>
                </a:tc>
                <a:extLst>
                  <a:ext uri="{0D108BD9-81ED-4DB2-BD59-A6C34878D82A}">
                    <a16:rowId xmlns:a16="http://schemas.microsoft.com/office/drawing/2014/main" val="10008"/>
                  </a:ext>
                </a:extLst>
              </a:tr>
              <a:tr h="0">
                <a:tc>
                  <a:txBody>
                    <a:bodyPr/>
                    <a:lstStyle/>
                    <a:p>
                      <a:r>
                        <a:rPr lang="en-US" sz="1200">
                          <a:solidFill>
                            <a:schemeClr val="tx1"/>
                          </a:solidFill>
                          <a:latin typeface="+mj-lt"/>
                        </a:rPr>
                        <a:t>55-59</a:t>
                      </a:r>
                    </a:p>
                  </a:txBody>
                  <a:tcPr anchor="ctr">
                    <a:solidFill>
                      <a:srgbClr val="E1E1E1"/>
                    </a:solidFill>
                  </a:tcPr>
                </a:tc>
                <a:tc>
                  <a:txBody>
                    <a:bodyPr/>
                    <a:lstStyle/>
                    <a:p>
                      <a:pPr algn="ctr" fontAlgn="b"/>
                      <a:r>
                        <a:rPr lang="en-US" sz="1200" b="0" i="0" u="none" strike="noStrike">
                          <a:solidFill>
                            <a:srgbClr val="000000"/>
                          </a:solidFill>
                          <a:effectLst/>
                          <a:latin typeface="+mj-lt"/>
                        </a:rPr>
                        <a:t>$0.431</a:t>
                      </a:r>
                    </a:p>
                  </a:txBody>
                  <a:tcPr marL="9525" marR="9525" marT="9525" marB="0" anchor="ctr">
                    <a:solidFill>
                      <a:srgbClr val="F0F0F0"/>
                    </a:solidFill>
                  </a:tcPr>
                </a:tc>
                <a:extLst>
                  <a:ext uri="{0D108BD9-81ED-4DB2-BD59-A6C34878D82A}">
                    <a16:rowId xmlns:a16="http://schemas.microsoft.com/office/drawing/2014/main" val="10009"/>
                  </a:ext>
                </a:extLst>
              </a:tr>
              <a:tr h="0">
                <a:tc>
                  <a:txBody>
                    <a:bodyPr/>
                    <a:lstStyle/>
                    <a:p>
                      <a:r>
                        <a:rPr lang="en-US" sz="1200">
                          <a:solidFill>
                            <a:schemeClr val="tx1"/>
                          </a:solidFill>
                          <a:latin typeface="+mj-lt"/>
                        </a:rPr>
                        <a:t>60-64</a:t>
                      </a:r>
                    </a:p>
                  </a:txBody>
                  <a:tcPr anchor="ctr">
                    <a:solidFill>
                      <a:srgbClr val="E1E1E1"/>
                    </a:solidFill>
                  </a:tcPr>
                </a:tc>
                <a:tc>
                  <a:txBody>
                    <a:bodyPr/>
                    <a:lstStyle/>
                    <a:p>
                      <a:pPr algn="ctr" fontAlgn="b"/>
                      <a:r>
                        <a:rPr lang="en-US" sz="1200" b="0" i="0" u="none" strike="noStrike">
                          <a:solidFill>
                            <a:srgbClr val="000000"/>
                          </a:solidFill>
                          <a:effectLst/>
                          <a:latin typeface="+mj-lt"/>
                        </a:rPr>
                        <a:t>$0.661</a:t>
                      </a:r>
                    </a:p>
                  </a:txBody>
                  <a:tcPr marL="9525" marR="9525" marT="9525" marB="0" anchor="ctr">
                    <a:solidFill>
                      <a:srgbClr val="F0F0F0"/>
                    </a:solidFill>
                  </a:tcPr>
                </a:tc>
                <a:extLst>
                  <a:ext uri="{0D108BD9-81ED-4DB2-BD59-A6C34878D82A}">
                    <a16:rowId xmlns:a16="http://schemas.microsoft.com/office/drawing/2014/main" val="10010"/>
                  </a:ext>
                </a:extLst>
              </a:tr>
              <a:tr h="0">
                <a:tc>
                  <a:txBody>
                    <a:bodyPr/>
                    <a:lstStyle/>
                    <a:p>
                      <a:r>
                        <a:rPr lang="en-US" sz="1200">
                          <a:solidFill>
                            <a:schemeClr val="tx1"/>
                          </a:solidFill>
                          <a:latin typeface="+mj-lt"/>
                        </a:rPr>
                        <a:t>65-69</a:t>
                      </a:r>
                    </a:p>
                  </a:txBody>
                  <a:tcPr anchor="ctr">
                    <a:solidFill>
                      <a:srgbClr val="E1E1E1"/>
                    </a:solidFill>
                  </a:tcPr>
                </a:tc>
                <a:tc>
                  <a:txBody>
                    <a:bodyPr/>
                    <a:lstStyle/>
                    <a:p>
                      <a:pPr algn="ctr" fontAlgn="b"/>
                      <a:r>
                        <a:rPr lang="en-US" sz="1200" b="0" i="0" u="none" strike="noStrike">
                          <a:solidFill>
                            <a:srgbClr val="000000"/>
                          </a:solidFill>
                          <a:effectLst/>
                          <a:latin typeface="+mj-lt"/>
                        </a:rPr>
                        <a:t>$1.272</a:t>
                      </a:r>
                    </a:p>
                  </a:txBody>
                  <a:tcPr marL="9525" marR="9525" marT="9525" marB="0" anchor="ctr">
                    <a:solidFill>
                      <a:srgbClr val="F0F0F0"/>
                    </a:solidFill>
                  </a:tcPr>
                </a:tc>
                <a:extLst>
                  <a:ext uri="{0D108BD9-81ED-4DB2-BD59-A6C34878D82A}">
                    <a16:rowId xmlns:a16="http://schemas.microsoft.com/office/drawing/2014/main" val="10011"/>
                  </a:ext>
                </a:extLst>
              </a:tr>
              <a:tr h="0">
                <a:tc>
                  <a:txBody>
                    <a:bodyPr/>
                    <a:lstStyle/>
                    <a:p>
                      <a:r>
                        <a:rPr lang="en-US" sz="1200">
                          <a:solidFill>
                            <a:schemeClr val="tx1"/>
                          </a:solidFill>
                          <a:latin typeface="+mj-lt"/>
                        </a:rPr>
                        <a:t>70-74</a:t>
                      </a:r>
                    </a:p>
                  </a:txBody>
                  <a:tcPr anchor="ctr">
                    <a:solidFill>
                      <a:srgbClr val="E1E1E1"/>
                    </a:solidFill>
                  </a:tcPr>
                </a:tc>
                <a:tc>
                  <a:txBody>
                    <a:bodyPr/>
                    <a:lstStyle/>
                    <a:p>
                      <a:pPr algn="ctr" fontAlgn="b"/>
                      <a:r>
                        <a:rPr lang="en-US" sz="1200" b="0" i="0" u="none" strike="noStrike">
                          <a:solidFill>
                            <a:srgbClr val="000000"/>
                          </a:solidFill>
                          <a:effectLst/>
                          <a:latin typeface="+mj-lt"/>
                        </a:rPr>
                        <a:t>$2.063</a:t>
                      </a:r>
                    </a:p>
                  </a:txBody>
                  <a:tcPr marL="9525" marR="9525" marT="9525" marB="0" anchor="ctr">
                    <a:solidFill>
                      <a:srgbClr val="F0F0F0"/>
                    </a:solidFill>
                  </a:tcPr>
                </a:tc>
                <a:extLst>
                  <a:ext uri="{0D108BD9-81ED-4DB2-BD59-A6C34878D82A}">
                    <a16:rowId xmlns:a16="http://schemas.microsoft.com/office/drawing/2014/main" val="10012"/>
                  </a:ext>
                </a:extLst>
              </a:tr>
              <a:tr h="0">
                <a:tc>
                  <a:txBody>
                    <a:bodyPr/>
                    <a:lstStyle/>
                    <a:p>
                      <a:r>
                        <a:rPr lang="en-US" sz="1200">
                          <a:solidFill>
                            <a:schemeClr val="tx1"/>
                          </a:solidFill>
                          <a:latin typeface="+mj-lt"/>
                        </a:rPr>
                        <a:t>75-79</a:t>
                      </a:r>
                    </a:p>
                  </a:txBody>
                  <a:tcPr anchor="ctr">
                    <a:solidFill>
                      <a:srgbClr val="E1E1E1"/>
                    </a:solidFill>
                  </a:tcPr>
                </a:tc>
                <a:tc>
                  <a:txBody>
                    <a:bodyPr/>
                    <a:lstStyle/>
                    <a:p>
                      <a:pPr algn="ctr" fontAlgn="b"/>
                      <a:r>
                        <a:rPr lang="en-US" sz="1200" b="0" i="0" u="none" strike="noStrike" kern="1200">
                          <a:solidFill>
                            <a:srgbClr val="000000"/>
                          </a:solidFill>
                          <a:effectLst/>
                          <a:latin typeface="+mn-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3"/>
                  </a:ext>
                </a:extLst>
              </a:tr>
              <a:tr h="0">
                <a:tc>
                  <a:txBody>
                    <a:bodyPr/>
                    <a:lstStyle/>
                    <a:p>
                      <a:r>
                        <a:rPr lang="en-US" sz="1200">
                          <a:solidFill>
                            <a:schemeClr val="tx1"/>
                          </a:solidFill>
                          <a:latin typeface="+mj-lt"/>
                        </a:rPr>
                        <a:t>80+</a:t>
                      </a:r>
                    </a:p>
                  </a:txBody>
                  <a:tcPr anchor="ctr">
                    <a:solidFill>
                      <a:srgbClr val="E1E1E1"/>
                    </a:solidFill>
                  </a:tcPr>
                </a:tc>
                <a:tc>
                  <a:txBody>
                    <a:bodyPr/>
                    <a:lstStyle/>
                    <a:p>
                      <a:pPr algn="ctr" fontAlgn="b"/>
                      <a:r>
                        <a:rPr lang="en-US" sz="1200" b="0" i="0" u="none" strike="noStrike" kern="1200" dirty="0">
                          <a:solidFill>
                            <a:srgbClr val="000000"/>
                          </a:solidFill>
                          <a:effectLst/>
                          <a:latin typeface="+mn-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41745765"/>
              </p:ext>
            </p:extLst>
          </p:nvPr>
        </p:nvGraphicFramePr>
        <p:xfrm>
          <a:off x="3481625" y="6990344"/>
          <a:ext cx="2305792" cy="822960"/>
        </p:xfrm>
        <a:graphic>
          <a:graphicData uri="http://schemas.openxmlformats.org/drawingml/2006/table">
            <a:tbl>
              <a:tblPr firstRow="1" bandRow="1">
                <a:tableStyleId>{F5AB1C69-6EDB-4FF4-983F-18BD219EF322}</a:tableStyleId>
              </a:tblPr>
              <a:tblGrid>
                <a:gridCol w="2305792">
                  <a:extLst>
                    <a:ext uri="{9D8B030D-6E8A-4147-A177-3AD203B41FA5}">
                      <a16:colId xmlns:a16="http://schemas.microsoft.com/office/drawing/2014/main" val="20000"/>
                    </a:ext>
                  </a:extLst>
                </a:gridCol>
              </a:tblGrid>
              <a:tr h="265352">
                <a:tc>
                  <a:txBody>
                    <a:bodyPr/>
                    <a:lstStyle/>
                    <a:p>
                      <a:r>
                        <a:rPr lang="en-US" sz="1200">
                          <a:latin typeface="+mj-lt"/>
                        </a:rPr>
                        <a:t>Voluntary</a:t>
                      </a:r>
                      <a:r>
                        <a:rPr lang="en-US" sz="1200" baseline="0">
                          <a:latin typeface="+mj-lt"/>
                        </a:rPr>
                        <a:t> Life </a:t>
                      </a:r>
                      <a:r>
                        <a:rPr lang="en-US" sz="1200" b="0" i="1" baseline="0">
                          <a:latin typeface="+mj-lt"/>
                        </a:rPr>
                        <a:t>(for children)</a:t>
                      </a:r>
                      <a:endParaRPr lang="en-US" sz="1200">
                        <a:latin typeface="+mj-lt"/>
                      </a:endParaRPr>
                    </a:p>
                  </a:txBody>
                  <a:tcPr anchor="ctr">
                    <a:solidFill>
                      <a:schemeClr val="accent2"/>
                    </a:solidFill>
                  </a:tcPr>
                </a:tc>
                <a:extLst>
                  <a:ext uri="{0D108BD9-81ED-4DB2-BD59-A6C34878D82A}">
                    <a16:rowId xmlns:a16="http://schemas.microsoft.com/office/drawing/2014/main" val="10000"/>
                  </a:ext>
                </a:extLst>
              </a:tr>
              <a:tr h="257311">
                <a:tc>
                  <a:txBody>
                    <a:bodyPr/>
                    <a:lstStyle/>
                    <a:p>
                      <a:pPr algn="ctr"/>
                      <a:r>
                        <a:rPr lang="en-US" sz="1200" b="1" i="1">
                          <a:solidFill>
                            <a:schemeClr val="bg1"/>
                          </a:solidFill>
                          <a:latin typeface="+mj-lt"/>
                        </a:rPr>
                        <a:t>Rate per</a:t>
                      </a:r>
                      <a:r>
                        <a:rPr lang="en-US" sz="1200" b="1" i="1" baseline="0">
                          <a:solidFill>
                            <a:schemeClr val="bg1"/>
                          </a:solidFill>
                          <a:latin typeface="+mj-lt"/>
                        </a:rPr>
                        <a:t> $1,000</a:t>
                      </a:r>
                      <a:endParaRPr lang="en-US" sz="1200" b="1" i="1">
                        <a:solidFill>
                          <a:schemeClr val="bg1"/>
                        </a:solidFill>
                        <a:latin typeface="+mj-lt"/>
                      </a:endParaRPr>
                    </a:p>
                  </a:txBody>
                  <a:tcPr anchor="ctr">
                    <a:solidFill>
                      <a:schemeClr val="accent2"/>
                    </a:solidFill>
                  </a:tcPr>
                </a:tc>
                <a:extLst>
                  <a:ext uri="{0D108BD9-81ED-4DB2-BD59-A6C34878D82A}">
                    <a16:rowId xmlns:a16="http://schemas.microsoft.com/office/drawing/2014/main" val="10001"/>
                  </a:ext>
                </a:extLst>
              </a:tr>
              <a:tr h="257311">
                <a:tc>
                  <a:txBody>
                    <a:bodyPr/>
                    <a:lstStyle/>
                    <a:p>
                      <a:pPr algn="ctr"/>
                      <a:r>
                        <a:rPr lang="en-US" sz="1200" dirty="0">
                          <a:latin typeface="+mj-lt"/>
                        </a:rPr>
                        <a:t>$0.200</a:t>
                      </a:r>
                    </a:p>
                  </a:txBody>
                  <a:tcPr anchor="ct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731BDBB-BB05-4BDD-B472-5873A2252520}"/>
              </a:ext>
            </a:extLst>
          </p:cNvPr>
          <p:cNvSpPr txBox="1"/>
          <p:nvPr/>
        </p:nvSpPr>
        <p:spPr>
          <a:xfrm>
            <a:off x="3120828" y="4556796"/>
            <a:ext cx="3625703" cy="1569660"/>
          </a:xfrm>
          <a:prstGeom prst="rect">
            <a:avLst/>
          </a:prstGeom>
          <a:noFill/>
        </p:spPr>
        <p:txBody>
          <a:bodyPr wrap="square" rtlCol="0">
            <a:spAutoFit/>
          </a:bodyPr>
          <a:lstStyle/>
          <a:p>
            <a:r>
              <a:rPr lang="en-US" sz="1200" dirty="0">
                <a:latin typeface="+mj-lt"/>
              </a:rPr>
              <a:t>*This plan is rated using the same rates for employee and spouse.  Employee and spouse rates are calculated based on the employee’s age as of the effective date of the plan.  Employee and spouse rates are adjusted once each year on the plan anniversary date for employees advancing to the next age band. Spouse coverage terminates when the employee attains age 70 (regardless of the spouse’s actual age)</a:t>
            </a:r>
          </a:p>
        </p:txBody>
      </p:sp>
      <p:sp>
        <p:nvSpPr>
          <p:cNvPr id="10" name="Slide Number Placeholder 2">
            <a:extLst>
              <a:ext uri="{FF2B5EF4-FFF2-40B4-BE49-F238E27FC236}">
                <a16:creationId xmlns:a16="http://schemas.microsoft.com/office/drawing/2014/main" id="{767501EC-95A4-B190-4310-7824AD768E89}"/>
              </a:ext>
            </a:extLst>
          </p:cNvPr>
          <p:cNvSpPr>
            <a:spLocks noGrp="1"/>
          </p:cNvSpPr>
          <p:nvPr>
            <p:ph type="sldNum" sz="quarter" idx="12"/>
          </p:nvPr>
        </p:nvSpPr>
        <p:spPr>
          <a:xfrm>
            <a:off x="5314950" y="8795656"/>
            <a:ext cx="1543050" cy="304803"/>
          </a:xfrm>
        </p:spPr>
        <p:txBody>
          <a:bodyPr/>
          <a:lstStyle/>
          <a:p>
            <a:pPr algn="r"/>
            <a:fld id="{7606D0A7-5B2E-4E47-A767-3F12C7D68AC8}" type="slidenum">
              <a:rPr lang="en-US" smtClean="0"/>
              <a:pPr algn="r"/>
              <a:t>21</a:t>
            </a:fld>
            <a:endParaRPr lang="en-US"/>
          </a:p>
        </p:txBody>
      </p:sp>
    </p:spTree>
    <p:extLst>
      <p:ext uri="{BB962C8B-B14F-4D97-AF65-F5344CB8AC3E}">
        <p14:creationId xmlns:p14="http://schemas.microsoft.com/office/powerpoint/2010/main" val="15800277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a:t>Definitions</a:t>
            </a:r>
          </a:p>
        </p:txBody>
      </p:sp>
      <p:sp>
        <p:nvSpPr>
          <p:cNvPr id="4" name="TextBox 3"/>
          <p:cNvSpPr txBox="1"/>
          <p:nvPr/>
        </p:nvSpPr>
        <p:spPr>
          <a:xfrm>
            <a:off x="76200" y="664286"/>
            <a:ext cx="6600825" cy="800219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This glossary was created to help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you better understand the different terms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used by health plans when describing coverage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and costs.</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Allowed amount—</a:t>
            </a:r>
            <a:r>
              <a:rPr lang="en-US" sz="1050" dirty="0">
                <a:latin typeface="Arial" panose="020B0604020202020204" pitchFamily="34" charset="0"/>
                <a:cs typeface="Arial" panose="020B0604020202020204" pitchFamily="34" charset="0"/>
              </a:rPr>
              <a:t>The amount the plan pays for covered services is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based on the “allowed amount” as determined by the insurance company. </a:t>
            </a:r>
          </a:p>
          <a:p>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Balance Billing</a:t>
            </a:r>
            <a:r>
              <a:rPr lang="en-US" sz="1050" dirty="0">
                <a:latin typeface="Arial" panose="020B0604020202020204" pitchFamily="34" charset="0"/>
                <a:cs typeface="Arial" panose="020B0604020202020204" pitchFamily="34" charset="0"/>
              </a:rPr>
              <a:t>—When an out-of-network provider charges more than the allowable amount or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discounted fee, you may be billed for the difference. PPO providers do NOT balance bill you for amounts over the allowable amount.</a:t>
            </a:r>
          </a:p>
          <a:p>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Coinsurance—</a:t>
            </a:r>
            <a:r>
              <a:rPr lang="en-US" sz="1050" dirty="0">
                <a:latin typeface="Arial" panose="020B0604020202020204" pitchFamily="34" charset="0"/>
                <a:cs typeface="Arial" panose="020B0604020202020204" pitchFamily="34" charset="0"/>
              </a:rPr>
              <a:t>Your share of the cost of health services provided to you.</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Copays or Copayments—</a:t>
            </a:r>
            <a:r>
              <a:rPr lang="en-US" sz="1050" dirty="0">
                <a:latin typeface="Arial" panose="020B0604020202020204" pitchFamily="34" charset="0"/>
                <a:cs typeface="Arial" panose="020B0604020202020204" pitchFamily="34" charset="0"/>
              </a:rPr>
              <a:t>A set dollar amount that you pay for a covered health care service. </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Covered Services—</a:t>
            </a:r>
            <a:r>
              <a:rPr lang="en-US" sz="1050" dirty="0">
                <a:latin typeface="Arial" panose="020B0604020202020204" pitchFamily="34" charset="0"/>
                <a:cs typeface="Arial" panose="020B0604020202020204" pitchFamily="34" charset="0"/>
              </a:rPr>
              <a:t>Health care services that will be paid for, in part or in full, by a medical plan.</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Deductible—</a:t>
            </a:r>
            <a:r>
              <a:rPr lang="en-US" sz="1050" dirty="0">
                <a:latin typeface="Arial" panose="020B0604020202020204" pitchFamily="34" charset="0"/>
                <a:cs typeface="Arial" panose="020B0604020202020204" pitchFamily="34" charset="0"/>
              </a:rPr>
              <a:t>The amount of money you are required to pay each plan year for health care services before your health plan starts paying a portion of the medical bill. In most plans, the deductible for in-network and out-of-network (non-preferred) providers is separate. </a:t>
            </a:r>
          </a:p>
          <a:p>
            <a:r>
              <a:rPr lang="en-US" sz="1050" dirty="0">
                <a:latin typeface="Arial" panose="020B0604020202020204" pitchFamily="34" charset="0"/>
                <a:cs typeface="Arial" panose="020B0604020202020204" pitchFamily="34" charset="0"/>
              </a:rPr>
              <a:t> </a:t>
            </a:r>
          </a:p>
          <a:p>
            <a:r>
              <a:rPr lang="en-US" sz="1050" b="1" dirty="0">
                <a:latin typeface="Arial" panose="020B0604020202020204" pitchFamily="34" charset="0"/>
                <a:cs typeface="Arial" panose="020B0604020202020204" pitchFamily="34" charset="0"/>
              </a:rPr>
              <a:t>Emergency care—</a:t>
            </a:r>
            <a:r>
              <a:rPr lang="en-US" sz="1050" dirty="0">
                <a:latin typeface="Arial" panose="020B0604020202020204" pitchFamily="34" charset="0"/>
                <a:cs typeface="Arial" panose="020B0604020202020204" pitchFamily="34" charset="0"/>
              </a:rPr>
              <a:t>Medical care that is needed immediately to save your life or to prevent serious harm to your health.</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Explanation of Benefits (EOB)—</a:t>
            </a:r>
            <a:r>
              <a:rPr lang="en-US" sz="1050" dirty="0">
                <a:latin typeface="Arial" panose="020B0604020202020204" pitchFamily="34" charset="0"/>
                <a:cs typeface="Arial" panose="020B0604020202020204" pitchFamily="34" charset="0"/>
              </a:rPr>
              <a:t>After you’ve visited a doctor, clinic or hospital, you will receive an EOB from your health plan administrator that tells you what portion of the provider’s charges are eligible for benefits and explains what’s covered. If the service is declined, the EOB will include the reason(s) and appeal information. If your provider is part of a network, you will also see the calculated discount.</a:t>
            </a:r>
          </a:p>
          <a:p>
            <a:r>
              <a:rPr lang="en-US" sz="1050" b="1" dirty="0">
                <a:latin typeface="Arial" panose="020B0604020202020204" pitchFamily="34" charset="0"/>
                <a:cs typeface="Arial" panose="020B0604020202020204" pitchFamily="34" charset="0"/>
              </a:rPr>
              <a:t> </a:t>
            </a:r>
          </a:p>
          <a:p>
            <a:r>
              <a:rPr lang="en-US" sz="1050" b="1" dirty="0">
                <a:latin typeface="Arial" panose="020B0604020202020204" pitchFamily="34" charset="0"/>
                <a:cs typeface="Arial" panose="020B0604020202020204" pitchFamily="34" charset="0"/>
              </a:rPr>
              <a:t>In-Network—</a:t>
            </a:r>
            <a:r>
              <a:rPr lang="en-US" sz="1050" dirty="0">
                <a:latin typeface="Arial" panose="020B0604020202020204" pitchFamily="34" charset="0"/>
                <a:cs typeface="Arial" panose="020B0604020202020204" pitchFamily="34" charset="0"/>
              </a:rPr>
              <a:t>A</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group of health care providers and facilities that form an affiliation and contract as a group with a health plan to offer negotiated rates and savings discounts. </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Out-of-Pocket Limits—</a:t>
            </a:r>
            <a:r>
              <a:rPr lang="en-US" sz="1050" dirty="0">
                <a:latin typeface="Arial" panose="020B0604020202020204" pitchFamily="34" charset="0"/>
                <a:cs typeface="Arial" panose="020B0604020202020204" pitchFamily="34" charset="0"/>
              </a:rPr>
              <a:t>Health care expenses paid by you in the form of copays, coinsurance and deductibles. Charges that are not covered by the insurance plan, are not medically necessary, or are billed by a non-network provider and are over the allowed amount are not included in the out-of-pocket maximum. </a:t>
            </a:r>
            <a:r>
              <a:rPr lang="en-US" sz="1050" b="1" dirty="0">
                <a:latin typeface="Arial" panose="020B0604020202020204" pitchFamily="34" charset="0"/>
                <a:cs typeface="Arial" panose="020B0604020202020204" pitchFamily="34" charset="0"/>
              </a:rPr>
              <a:t> </a:t>
            </a:r>
          </a:p>
          <a:p>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Out-of-Network or Non-PPO—</a:t>
            </a:r>
            <a:r>
              <a:rPr lang="en-US" sz="1050" dirty="0">
                <a:latin typeface="Arial" panose="020B0604020202020204" pitchFamily="34" charset="0"/>
                <a:cs typeface="Arial" panose="020B0604020202020204" pitchFamily="34" charset="0"/>
              </a:rPr>
              <a:t>Health care providers and facilities who are not under contract with a health plan to provide discounted fees. </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Preferred Provider Organization (PPO)—</a:t>
            </a:r>
            <a:r>
              <a:rPr lang="en-US" sz="1050" dirty="0">
                <a:latin typeface="Arial" panose="020B0604020202020204" pitchFamily="34" charset="0"/>
                <a:cs typeface="Arial" panose="020B0604020202020204" pitchFamily="34" charset="0"/>
              </a:rPr>
              <a:t>A network of medical providers that contracts with an insurer to provide services at pre-negotiated, discounted fees. </a:t>
            </a:r>
          </a:p>
          <a:p>
            <a:r>
              <a:rPr lang="en-US" sz="1050" b="1"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Preventive Care—</a:t>
            </a:r>
            <a:r>
              <a:rPr lang="en-US" sz="1050" dirty="0">
                <a:latin typeface="Arial" panose="020B0604020202020204" pitchFamily="34" charset="0"/>
                <a:cs typeface="Arial" panose="020B0604020202020204" pitchFamily="34" charset="0"/>
              </a:rPr>
              <a:t>Medical care that focuses on healthy behavior and includes services that help prevent health problems and allow you to manage risk factors. This includes health education, immunizations, early disease detection, health evaluations, and routine care and exams. </a:t>
            </a:r>
          </a:p>
          <a:p>
            <a:endParaRPr lang="en-US" sz="1000" b="1" dirty="0">
              <a:solidFill>
                <a:schemeClr val="bg2">
                  <a:lumMod val="25000"/>
                </a:schemeClr>
              </a:solidFill>
              <a:latin typeface="Arial" panose="020B0604020202020204" pitchFamily="34" charset="0"/>
              <a:cs typeface="Arial" panose="020B0604020202020204" pitchFamily="34" charset="0"/>
            </a:endParaRPr>
          </a:p>
          <a:p>
            <a:endParaRPr lang="en-US" sz="1050" dirty="0">
              <a:solidFill>
                <a:schemeClr val="bg2">
                  <a:lumMod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B412CD2-852D-F4E6-565A-3798A72DC6B1}"/>
              </a:ext>
            </a:extLst>
          </p:cNvPr>
          <p:cNvSpPr>
            <a:spLocks noGrp="1"/>
          </p:cNvSpPr>
          <p:nvPr>
            <p:ph type="sldNum" sz="quarter" idx="12"/>
          </p:nvPr>
        </p:nvSpPr>
        <p:spPr/>
        <p:txBody>
          <a:bodyPr/>
          <a:lstStyle/>
          <a:p>
            <a:fld id="{7606D0A7-5B2E-4E47-A767-3F12C7D68AC8}" type="slidenum">
              <a:rPr lang="en-US" smtClean="0"/>
              <a:t>22</a:t>
            </a:fld>
            <a:endParaRPr lang="en-US"/>
          </a:p>
        </p:txBody>
      </p:sp>
    </p:spTree>
    <p:extLst>
      <p:ext uri="{BB962C8B-B14F-4D97-AF65-F5344CB8AC3E}">
        <p14:creationId xmlns:p14="http://schemas.microsoft.com/office/powerpoint/2010/main" val="3739609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73" y="711744"/>
            <a:ext cx="6480854" cy="8236313"/>
          </a:xfrm>
        </p:spPr>
        <p:txBody>
          <a:bodyPr/>
          <a:lstStyle/>
          <a:p>
            <a:pPr marL="0" indent="0">
              <a:buNone/>
            </a:pPr>
            <a:r>
              <a:rPr lang="en-US" sz="1200" b="1" dirty="0"/>
              <a:t>Who’s Eligible?</a:t>
            </a:r>
          </a:p>
          <a:p>
            <a:pPr marL="0" indent="0">
              <a:lnSpc>
                <a:spcPct val="100000"/>
              </a:lnSpc>
              <a:spcBef>
                <a:spcPts val="0"/>
              </a:spcBef>
              <a:buNone/>
            </a:pPr>
            <a:r>
              <a:rPr lang="en-US" sz="1200" dirty="0"/>
              <a:t>All full-time employees regularly scheduled</a:t>
            </a:r>
            <a:br>
              <a:rPr lang="en-US" sz="1200" dirty="0"/>
            </a:br>
            <a:r>
              <a:rPr lang="en-US" sz="1200" dirty="0"/>
              <a:t>to work at least 30 hours a week are eligible for </a:t>
            </a:r>
          </a:p>
          <a:p>
            <a:pPr marL="0" indent="0">
              <a:lnSpc>
                <a:spcPct val="100000"/>
              </a:lnSpc>
              <a:spcBef>
                <a:spcPts val="0"/>
              </a:spcBef>
              <a:buNone/>
            </a:pPr>
            <a:r>
              <a:rPr lang="en-US" sz="1200" dirty="0"/>
              <a:t>benefits.  You can enroll your eligible family members as </a:t>
            </a:r>
            <a:br>
              <a:rPr lang="en-US" sz="1200" dirty="0"/>
            </a:br>
            <a:r>
              <a:rPr lang="en-US" sz="1200" dirty="0"/>
              <a:t>described here. Please contact your Human Resources department </a:t>
            </a:r>
          </a:p>
          <a:p>
            <a:pPr marL="0" indent="0">
              <a:lnSpc>
                <a:spcPct val="100000"/>
              </a:lnSpc>
              <a:spcBef>
                <a:spcPts val="0"/>
              </a:spcBef>
              <a:buNone/>
            </a:pPr>
            <a:r>
              <a:rPr lang="en-US" sz="1200" dirty="0"/>
              <a:t>regarding eligible dependents. Dependents who turn 26 come off the Medical </a:t>
            </a:r>
          </a:p>
          <a:p>
            <a:pPr marL="0" indent="0">
              <a:lnSpc>
                <a:spcPct val="100000"/>
              </a:lnSpc>
              <a:spcBef>
                <a:spcPts val="0"/>
              </a:spcBef>
              <a:buNone/>
            </a:pPr>
            <a:r>
              <a:rPr lang="en-US" sz="1200" dirty="0"/>
              <a:t>and Vision plan on the last day of the month they turn 26. For all other </a:t>
            </a:r>
          </a:p>
          <a:p>
            <a:pPr marL="0" indent="0">
              <a:lnSpc>
                <a:spcPct val="100000"/>
              </a:lnSpc>
              <a:spcBef>
                <a:spcPts val="0"/>
              </a:spcBef>
              <a:buNone/>
            </a:pPr>
            <a:r>
              <a:rPr lang="en-US" sz="1200" dirty="0"/>
              <a:t>plans, they lose coverage the day they turn 26. </a:t>
            </a:r>
            <a:endParaRPr lang="en-US" sz="1200" b="1" dirty="0"/>
          </a:p>
          <a:p>
            <a:pPr marL="0" indent="0">
              <a:spcBef>
                <a:spcPts val="300"/>
              </a:spcBef>
              <a:buNone/>
            </a:pPr>
            <a:r>
              <a:rPr lang="en-US" sz="1200" b="1" dirty="0"/>
              <a:t>Enrolling</a:t>
            </a:r>
          </a:p>
          <a:p>
            <a:pPr marL="0" indent="0">
              <a:spcBef>
                <a:spcPts val="300"/>
              </a:spcBef>
              <a:buNone/>
            </a:pPr>
            <a:r>
              <a:rPr lang="en-US" sz="1200" i="1" dirty="0"/>
              <a:t>New Hires</a:t>
            </a:r>
            <a:r>
              <a:rPr lang="en-US" sz="1200" dirty="0"/>
              <a:t>: You must enroll at the appropriate time if you would like coverage. If you miss this deadline, you will need to wait until the next Open Enrollment or have a qualifying life event in order to elect benefits. </a:t>
            </a:r>
          </a:p>
          <a:p>
            <a:pPr marL="0" indent="0">
              <a:spcBef>
                <a:spcPts val="300"/>
              </a:spcBef>
              <a:buNone/>
            </a:pPr>
            <a:r>
              <a:rPr lang="en-US" sz="1200" i="1" dirty="0"/>
              <a:t>Open Enrollment</a:t>
            </a:r>
            <a:r>
              <a:rPr lang="en-US" sz="1200" dirty="0"/>
              <a:t>: You may enroll or change your elections once a year during Open Enrollment. You will receive an announcement prior to Open Enrollment. </a:t>
            </a:r>
            <a:endParaRPr lang="en-US" sz="1200" i="1" dirty="0"/>
          </a:p>
          <a:p>
            <a:pPr marL="0" indent="0">
              <a:spcBef>
                <a:spcPts val="300"/>
              </a:spcBef>
              <a:buNone/>
            </a:pPr>
            <a:r>
              <a:rPr lang="en-US" sz="1200" b="1" dirty="0"/>
              <a:t>Qualifying Status Change </a:t>
            </a:r>
          </a:p>
          <a:p>
            <a:pPr marL="0" indent="0">
              <a:spcBef>
                <a:spcPts val="300"/>
              </a:spcBef>
              <a:buNone/>
            </a:pPr>
            <a:r>
              <a:rPr lang="en-US" sz="1200" dirty="0"/>
              <a:t>The benefit elections you make (either as a new hire or during Open Enrollment) stay in place for the entire plan year, unless you have a qualifying status change. Federal law prohibits you from dropping, adding, or changing any plan paid with pre-tax dollars during the plan year. However, you may make a change if you encounter a qualifying event. These events include changes in your family status that may affect your coverage needs, such as birth or adoption of a child, marriage, divorce, or a dependent who becomes ineligible for coverage. </a:t>
            </a:r>
          </a:p>
          <a:p>
            <a:pPr marL="0" indent="0">
              <a:spcBef>
                <a:spcPts val="300"/>
              </a:spcBef>
              <a:buNone/>
            </a:pPr>
            <a:r>
              <a:rPr lang="en-US" sz="1200" dirty="0"/>
              <a:t>If you experience a qualifying event and need to make a change during the plan year, contact Core Pipe’s Human Resources department within 30 calendar days of the event. For IRS guidelines and a list of qualifying events, go to </a:t>
            </a:r>
            <a:r>
              <a:rPr lang="en-US" sz="1200" u="sng" dirty="0"/>
              <a:t>https://www.healthcare.gov/glossary/qualifying-life-event/</a:t>
            </a:r>
            <a:r>
              <a:rPr lang="en-US" sz="1200" dirty="0"/>
              <a:t>. </a:t>
            </a:r>
          </a:p>
          <a:p>
            <a:pPr marL="0" indent="0">
              <a:buNone/>
            </a:pPr>
            <a:r>
              <a:rPr lang="en-US" sz="1200" b="1" dirty="0"/>
              <a:t>Opt-Out Credit</a:t>
            </a:r>
          </a:p>
          <a:p>
            <a:pPr marL="0" indent="0">
              <a:lnSpc>
                <a:spcPct val="100000"/>
              </a:lnSpc>
              <a:spcBef>
                <a:spcPts val="300"/>
              </a:spcBef>
              <a:buNone/>
            </a:pPr>
            <a:r>
              <a:rPr lang="en-US" sz="1200" dirty="0"/>
              <a:t>This plan year Core Pipe will be offering an Opt-Out Credit for any full-time employee that wishes to waive their medical coverage.  For anyone currently not enrolled in our medical plan you will receive a $500 per month credit.  (Please note this is taxable income).  For anyone that is currently on the plan but wants to waive coverage you will receive $500 per month for employee only coverage or $1,000 for employee and spouse, employee and child(ren), or family coverage. </a:t>
            </a:r>
          </a:p>
          <a:p>
            <a:pPr marL="0" indent="0">
              <a:lnSpc>
                <a:spcPct val="100000"/>
              </a:lnSpc>
              <a:spcBef>
                <a:spcPts val="300"/>
              </a:spcBef>
              <a:buNone/>
            </a:pPr>
            <a:r>
              <a:rPr lang="en-US" sz="1200" dirty="0"/>
              <a:t>You must show proof that you have other coverage to receive the incentive payment.</a:t>
            </a:r>
          </a:p>
          <a:p>
            <a:pPr marL="0" indent="0">
              <a:lnSpc>
                <a:spcPct val="100000"/>
              </a:lnSpc>
              <a:spcBef>
                <a:spcPts val="300"/>
              </a:spcBef>
              <a:buNone/>
            </a:pPr>
            <a:r>
              <a:rPr lang="en-US" sz="1200" dirty="0"/>
              <a:t>Some things to consider before waiving coverage:</a:t>
            </a:r>
          </a:p>
          <a:p>
            <a:pPr>
              <a:lnSpc>
                <a:spcPct val="100000"/>
              </a:lnSpc>
              <a:spcBef>
                <a:spcPts val="300"/>
              </a:spcBef>
            </a:pPr>
            <a:r>
              <a:rPr lang="en-US" sz="1200" dirty="0"/>
              <a:t>Can you get coverage elsewhere? – waiving coverage now does not qualify as a life changing event to go to the Market Place or to be added to a spouse’s plan unless they are also in the open enrollment period.</a:t>
            </a:r>
          </a:p>
          <a:p>
            <a:pPr>
              <a:lnSpc>
                <a:spcPct val="100000"/>
              </a:lnSpc>
              <a:spcBef>
                <a:spcPts val="300"/>
              </a:spcBef>
            </a:pPr>
            <a:r>
              <a:rPr lang="en-US" sz="1200" dirty="0"/>
              <a:t>Most employers have a plan that has a January renewal so if your spouse’s plan is a January renewal make sure you can join their plan.</a:t>
            </a:r>
          </a:p>
          <a:p>
            <a:pPr marL="0" indent="0">
              <a:lnSpc>
                <a:spcPct val="100000"/>
              </a:lnSpc>
              <a:spcBef>
                <a:spcPts val="300"/>
              </a:spcBef>
              <a:buNone/>
            </a:pPr>
            <a:r>
              <a:rPr lang="en-US" sz="1200" dirty="0"/>
              <a:t>If you are Medicare eligible (over the age of 65) you can enroll in Medicare at any time as long as you have creditable health and prescription coverage (Core Pipe’s plan is creditable).</a:t>
            </a:r>
          </a:p>
          <a:p>
            <a:pPr marL="0" indent="0">
              <a:buNone/>
            </a:pPr>
            <a:endParaRPr lang="en-US" sz="1200" dirty="0"/>
          </a:p>
        </p:txBody>
      </p:sp>
      <p:sp>
        <p:nvSpPr>
          <p:cNvPr id="3" name="Title 2"/>
          <p:cNvSpPr>
            <a:spLocks noGrp="1"/>
          </p:cNvSpPr>
          <p:nvPr>
            <p:ph type="title"/>
          </p:nvPr>
        </p:nvSpPr>
        <p:spPr/>
        <p:txBody>
          <a:bodyPr/>
          <a:lstStyle/>
          <a:p>
            <a:r>
              <a:rPr lang="en-US" dirty="0"/>
              <a:t>Eligibility</a:t>
            </a:r>
          </a:p>
        </p:txBody>
      </p:sp>
      <p:sp>
        <p:nvSpPr>
          <p:cNvPr id="4" name="Slide Number Placeholder 3">
            <a:extLst>
              <a:ext uri="{FF2B5EF4-FFF2-40B4-BE49-F238E27FC236}">
                <a16:creationId xmlns:a16="http://schemas.microsoft.com/office/drawing/2014/main" id="{BAE07D4D-3208-2261-1BEA-94624A5194B4}"/>
              </a:ext>
            </a:extLst>
          </p:cNvPr>
          <p:cNvSpPr>
            <a:spLocks noGrp="1"/>
          </p:cNvSpPr>
          <p:nvPr>
            <p:ph type="sldNum" sz="quarter" idx="12"/>
          </p:nvPr>
        </p:nvSpPr>
        <p:spPr/>
        <p:txBody>
          <a:bodyPr/>
          <a:lstStyle/>
          <a:p>
            <a:fld id="{7606D0A7-5B2E-4E47-A767-3F12C7D68AC8}" type="slidenum">
              <a:rPr lang="en-US" smtClean="0"/>
              <a:t>3</a:t>
            </a:fld>
            <a:endParaRPr lang="en-US"/>
          </a:p>
        </p:txBody>
      </p:sp>
    </p:spTree>
    <p:extLst>
      <p:ext uri="{BB962C8B-B14F-4D97-AF65-F5344CB8AC3E}">
        <p14:creationId xmlns:p14="http://schemas.microsoft.com/office/powerpoint/2010/main" val="3283741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770" y="1154652"/>
            <a:ext cx="6480854" cy="4314977"/>
          </a:xfrm>
        </p:spPr>
        <p:txBody>
          <a:bodyPr/>
          <a:lstStyle/>
          <a:p>
            <a:pPr marL="0" indent="0">
              <a:buNone/>
            </a:pPr>
            <a:r>
              <a:rPr lang="en-US" sz="1400" b="1" dirty="0"/>
              <a:t>Need more information?</a:t>
            </a:r>
          </a:p>
          <a:p>
            <a:pPr marL="0" indent="0">
              <a:buNone/>
            </a:pPr>
            <a:r>
              <a:rPr lang="en-US" sz="1200" dirty="0"/>
              <a:t>Use these contacts to find in-network providers, check your claims, </a:t>
            </a:r>
            <a:br>
              <a:rPr lang="en-US" sz="1200" dirty="0"/>
            </a:br>
            <a:r>
              <a:rPr lang="en-US" sz="1200" dirty="0"/>
              <a:t>ask questions about your benefits, and more. </a:t>
            </a:r>
          </a:p>
        </p:txBody>
      </p:sp>
      <p:sp>
        <p:nvSpPr>
          <p:cNvPr id="3" name="Title 2"/>
          <p:cNvSpPr>
            <a:spLocks noGrp="1"/>
          </p:cNvSpPr>
          <p:nvPr>
            <p:ph type="title"/>
          </p:nvPr>
        </p:nvSpPr>
        <p:spPr/>
        <p:txBody>
          <a:bodyPr/>
          <a:lstStyle/>
          <a:p>
            <a:r>
              <a:rPr lang="en-US" dirty="0"/>
              <a:t>Benefit Contacts</a:t>
            </a:r>
          </a:p>
        </p:txBody>
      </p:sp>
      <p:graphicFrame>
        <p:nvGraphicFramePr>
          <p:cNvPr id="5" name="Table 4"/>
          <p:cNvGraphicFramePr>
            <a:graphicFrameLocks noGrp="1"/>
          </p:cNvGraphicFramePr>
          <p:nvPr>
            <p:extLst>
              <p:ext uri="{D42A27DB-BD31-4B8C-83A1-F6EECF244321}">
                <p14:modId xmlns:p14="http://schemas.microsoft.com/office/powerpoint/2010/main" val="2082393279"/>
              </p:ext>
            </p:extLst>
          </p:nvPr>
        </p:nvGraphicFramePr>
        <p:xfrm>
          <a:off x="200127" y="1983441"/>
          <a:ext cx="6457746" cy="6336564"/>
        </p:xfrm>
        <a:graphic>
          <a:graphicData uri="http://schemas.openxmlformats.org/drawingml/2006/table">
            <a:tbl>
              <a:tblPr firstRow="1" bandRow="1">
                <a:tableStyleId>{F5AB1C69-6EDB-4FF4-983F-18BD219EF322}</a:tableStyleId>
              </a:tblPr>
              <a:tblGrid>
                <a:gridCol w="975128">
                  <a:extLst>
                    <a:ext uri="{9D8B030D-6E8A-4147-A177-3AD203B41FA5}">
                      <a16:colId xmlns:a16="http://schemas.microsoft.com/office/drawing/2014/main" val="20000"/>
                    </a:ext>
                  </a:extLst>
                </a:gridCol>
                <a:gridCol w="1191355">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033713">
                  <a:extLst>
                    <a:ext uri="{9D8B030D-6E8A-4147-A177-3AD203B41FA5}">
                      <a16:colId xmlns:a16="http://schemas.microsoft.com/office/drawing/2014/main" val="20004"/>
                    </a:ext>
                  </a:extLst>
                </a:gridCol>
              </a:tblGrid>
              <a:tr h="301420">
                <a:tc>
                  <a:txBody>
                    <a:bodyPr/>
                    <a:lstStyle/>
                    <a:p>
                      <a:pPr algn="ctr"/>
                      <a:r>
                        <a:rPr lang="en-US" sz="1100" dirty="0">
                          <a:latin typeface="+mj-lt"/>
                        </a:rPr>
                        <a:t>Plan</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Administrator</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For</a:t>
                      </a:r>
                      <a:r>
                        <a:rPr lang="en-US" sz="1100" baseline="0" dirty="0">
                          <a:latin typeface="+mj-lt"/>
                        </a:rPr>
                        <a:t> </a:t>
                      </a:r>
                      <a:r>
                        <a:rPr lang="en-US" sz="1100" dirty="0">
                          <a:latin typeface="+mj-lt"/>
                        </a:rPr>
                        <a:t>Help with</a:t>
                      </a:r>
                      <a:r>
                        <a:rPr lang="en-US" sz="1100" baseline="0" dirty="0">
                          <a:latin typeface="+mj-lt"/>
                        </a:rPr>
                        <a:t> </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Website</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Phone</a:t>
                      </a:r>
                      <a:endParaRPr lang="en-US" sz="1100" b="1" dirty="0">
                        <a:solidFill>
                          <a:srgbClr val="FFFFFF"/>
                        </a:solidFill>
                        <a:latin typeface="+mj-lt"/>
                      </a:endParaRPr>
                    </a:p>
                  </a:txBody>
                  <a:tcPr anchor="ctr">
                    <a:solidFill>
                      <a:srgbClr val="282E71"/>
                    </a:solidFill>
                  </a:tcPr>
                </a:tc>
                <a:extLst>
                  <a:ext uri="{0D108BD9-81ED-4DB2-BD59-A6C34878D82A}">
                    <a16:rowId xmlns:a16="http://schemas.microsoft.com/office/drawing/2014/main" val="10000"/>
                  </a:ext>
                </a:extLst>
              </a:tr>
              <a:tr h="762523">
                <a:tc>
                  <a:txBody>
                    <a:bodyPr/>
                    <a:lstStyle/>
                    <a:p>
                      <a:r>
                        <a:rPr lang="en-US" sz="1000" dirty="0">
                          <a:latin typeface="+mj-lt"/>
                        </a:rPr>
                        <a:t>Medical</a:t>
                      </a:r>
                      <a:endParaRPr lang="en-US" sz="1000" baseline="0" dirty="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endParaRPr lang="en-US" sz="1350" b="0" kern="1200" dirty="0">
                        <a:solidFill>
                          <a:schemeClr val="dk1"/>
                        </a:solidFill>
                        <a:effectLst/>
                        <a:latin typeface="+mn-lt"/>
                        <a:ea typeface="+mn-ea"/>
                        <a:cs typeface="+mn-cs"/>
                      </a:endParaRPr>
                    </a:p>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dirty="0">
                          <a:latin typeface="+mj-lt"/>
                        </a:rPr>
                        <a:t>Finding</a:t>
                      </a:r>
                      <a:r>
                        <a:rPr lang="en-US" sz="1000" baseline="0" dirty="0">
                          <a:latin typeface="+mj-lt"/>
                        </a:rPr>
                        <a:t> </a:t>
                      </a:r>
                      <a:r>
                        <a:rPr lang="en-US" sz="1000" dirty="0">
                          <a:latin typeface="+mj-lt"/>
                        </a:rPr>
                        <a:t>network</a:t>
                      </a:r>
                      <a:r>
                        <a:rPr lang="en-US" sz="1000" baseline="0" dirty="0">
                          <a:latin typeface="+mj-lt"/>
                        </a:rPr>
                        <a:t> providers &amp; pharmacies</a:t>
                      </a:r>
                    </a:p>
                    <a:p>
                      <a:pPr marL="171450" indent="-171450">
                        <a:buClr>
                          <a:srgbClr val="282E71"/>
                        </a:buClr>
                        <a:buFont typeface="Arial" panose="020B0604020202020204" pitchFamily="34" charset="0"/>
                        <a:buChar char="•"/>
                      </a:pPr>
                      <a:r>
                        <a:rPr lang="en-US" sz="1000" baseline="0" dirty="0">
                          <a:latin typeface="+mj-lt"/>
                        </a:rPr>
                        <a:t>Managing claims</a:t>
                      </a:r>
                    </a:p>
                    <a:p>
                      <a:pPr marL="171450" indent="-171450">
                        <a:buClr>
                          <a:srgbClr val="282E71"/>
                        </a:buClr>
                        <a:buFont typeface="Arial" panose="020B0604020202020204" pitchFamily="34" charset="0"/>
                        <a:buChar char="•"/>
                      </a:pPr>
                      <a:r>
                        <a:rPr lang="en-US" sz="1000" baseline="0" dirty="0">
                          <a:latin typeface="+mj-lt"/>
                        </a:rPr>
                        <a:t>Coverage questions</a:t>
                      </a:r>
                    </a:p>
                    <a:p>
                      <a:pPr marL="171450" indent="-171450">
                        <a:buClr>
                          <a:srgbClr val="282E71"/>
                        </a:buClr>
                        <a:buFont typeface="Arial" panose="020B0604020202020204" pitchFamily="34" charset="0"/>
                        <a:buChar char="•"/>
                      </a:pPr>
                      <a:r>
                        <a:rPr lang="en-US" sz="1000" baseline="0" dirty="0">
                          <a:latin typeface="+mj-lt"/>
                        </a:rPr>
                        <a:t>Finding forms</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dirty="0">
                          <a:solidFill>
                            <a:schemeClr val="tx1"/>
                          </a:solidFill>
                          <a:latin typeface="+mj-lt"/>
                        </a:rPr>
                        <a:t>www.myuhc.com</a:t>
                      </a:r>
                      <a:endParaRPr lang="en-US" sz="1000" b="0" u="sng" dirty="0">
                        <a:solidFill>
                          <a:schemeClr val="tx1"/>
                        </a:solidFill>
                        <a:latin typeface="+mj-lt"/>
                        <a:cs typeface="Arial" panose="020B0604020202020204" pitchFamily="34" charset="0"/>
                      </a:endParaRPr>
                    </a:p>
                  </a:txBody>
                  <a:tcPr anchor="ctr"/>
                </a:tc>
                <a:tc>
                  <a:txBody>
                    <a:bodyPr/>
                    <a:lstStyle/>
                    <a:p>
                      <a:r>
                        <a:rPr lang="en-US" sz="1000" kern="1200" dirty="0">
                          <a:solidFill>
                            <a:schemeClr val="tx1"/>
                          </a:solidFill>
                          <a:latin typeface="+mj-lt"/>
                          <a:ea typeface="+mn-ea"/>
                          <a:cs typeface="Arial" panose="020B0604020202020204" pitchFamily="34" charset="0"/>
                        </a:rPr>
                        <a:t>(866)</a:t>
                      </a:r>
                      <a:r>
                        <a:rPr lang="en-US" sz="1000" kern="1200" baseline="0" dirty="0">
                          <a:solidFill>
                            <a:schemeClr val="tx1"/>
                          </a:solidFill>
                          <a:latin typeface="+mj-lt"/>
                          <a:ea typeface="+mn-ea"/>
                          <a:cs typeface="Arial" panose="020B0604020202020204" pitchFamily="34" charset="0"/>
                        </a:rPr>
                        <a:t> 414</a:t>
                      </a:r>
                      <a:r>
                        <a:rPr lang="en-US" sz="1000" kern="1200" dirty="0">
                          <a:solidFill>
                            <a:schemeClr val="tx1"/>
                          </a:solidFill>
                          <a:latin typeface="+mj-lt"/>
                          <a:ea typeface="+mn-ea"/>
                          <a:cs typeface="Arial" panose="020B0604020202020204" pitchFamily="34" charset="0"/>
                        </a:rPr>
                        <a:t>-1959</a:t>
                      </a:r>
                    </a:p>
                  </a:txBody>
                  <a:tcPr anchor="ctr"/>
                </a:tc>
                <a:extLst>
                  <a:ext uri="{0D108BD9-81ED-4DB2-BD59-A6C34878D82A}">
                    <a16:rowId xmlns:a16="http://schemas.microsoft.com/office/drawing/2014/main" val="10001"/>
                  </a:ext>
                </a:extLst>
              </a:tr>
              <a:tr h="647585">
                <a:tc>
                  <a:txBody>
                    <a:bodyPr/>
                    <a:lstStyle/>
                    <a:p>
                      <a:r>
                        <a:rPr lang="en-US" sz="1000" b="0" dirty="0">
                          <a:solidFill>
                            <a:schemeClr val="tx1">
                              <a:lumMod val="85000"/>
                              <a:lumOff val="15000"/>
                            </a:schemeClr>
                          </a:solidFill>
                          <a:latin typeface="+mj-lt"/>
                          <a:cs typeface="Arial" panose="020B0604020202020204" pitchFamily="34" charset="0"/>
                        </a:rPr>
                        <a:t>Pharmacy</a:t>
                      </a:r>
                    </a:p>
                  </a:txBody>
                  <a:tcPr anchor="ctr"/>
                </a:tc>
                <a:tc>
                  <a:txBody>
                    <a:bodyPr/>
                    <a:lstStyle/>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kern="1200" dirty="0">
                          <a:solidFill>
                            <a:schemeClr val="dk1"/>
                          </a:solidFill>
                          <a:latin typeface="+mj-lt"/>
                          <a:ea typeface="+mn-ea"/>
                          <a:cs typeface="+mn-cs"/>
                        </a:rPr>
                        <a:t>Finding</a:t>
                      </a:r>
                      <a:r>
                        <a:rPr lang="en-US" sz="1000" kern="1200" baseline="0" dirty="0">
                          <a:solidFill>
                            <a:schemeClr val="dk1"/>
                          </a:solidFill>
                          <a:latin typeface="+mj-lt"/>
                          <a:ea typeface="+mn-ea"/>
                          <a:cs typeface="+mn-cs"/>
                        </a:rPr>
                        <a:t> in-network pharmacies</a:t>
                      </a:r>
                    </a:p>
                    <a:p>
                      <a:pPr marL="171450" indent="-171450">
                        <a:buClr>
                          <a:srgbClr val="282E71"/>
                        </a:buClr>
                        <a:buFont typeface="Arial" panose="020B0604020202020204" pitchFamily="34" charset="0"/>
                        <a:buChar char="•"/>
                      </a:pPr>
                      <a:r>
                        <a:rPr lang="en-US" sz="1000" kern="1200" baseline="0" dirty="0">
                          <a:solidFill>
                            <a:schemeClr val="dk1"/>
                          </a:solidFill>
                          <a:latin typeface="+mj-lt"/>
                          <a:ea typeface="+mn-ea"/>
                          <a:cs typeface="+mn-cs"/>
                        </a:rPr>
                        <a:t>Managing claims</a:t>
                      </a:r>
                    </a:p>
                    <a:p>
                      <a:pPr marL="171450" indent="-171450">
                        <a:buClr>
                          <a:srgbClr val="282E71"/>
                        </a:buClr>
                        <a:buFont typeface="Arial" panose="020B0604020202020204" pitchFamily="34" charset="0"/>
                        <a:buChar char="•"/>
                      </a:pPr>
                      <a:r>
                        <a:rPr lang="en-US" sz="1000" kern="1200" baseline="0" dirty="0">
                          <a:solidFill>
                            <a:schemeClr val="dk1"/>
                          </a:solidFill>
                          <a:latin typeface="+mj-lt"/>
                          <a:ea typeface="+mn-ea"/>
                          <a:cs typeface="+mn-cs"/>
                        </a:rPr>
                        <a:t>Coverage questions</a:t>
                      </a:r>
                    </a:p>
                  </a:txBody>
                  <a:tcPr anchor="ctr"/>
                </a:tc>
                <a:tc>
                  <a:txBody>
                    <a:bodyPr/>
                    <a:lstStyle/>
                    <a:p>
                      <a:r>
                        <a:rPr lang="en-US" sz="1000" b="0" u="sng" dirty="0">
                          <a:solidFill>
                            <a:schemeClr val="tx1"/>
                          </a:solidFill>
                          <a:latin typeface="+mj-lt"/>
                          <a:cs typeface="Arial" panose="020B0604020202020204" pitchFamily="34" charset="0"/>
                        </a:rPr>
                        <a:t>www.optumrx.com</a:t>
                      </a:r>
                    </a:p>
                  </a:txBody>
                  <a:tcPr anchor="ctr"/>
                </a:tc>
                <a:tc>
                  <a:txBody>
                    <a:bodyPr/>
                    <a:lstStyle/>
                    <a:p>
                      <a:r>
                        <a:rPr lang="en-US" sz="1000" baseline="0" dirty="0">
                          <a:solidFill>
                            <a:schemeClr val="tx1"/>
                          </a:solidFill>
                          <a:latin typeface="+mj-lt"/>
                          <a:cs typeface="Arial" panose="020B0604020202020204" pitchFamily="34" charset="0"/>
                        </a:rPr>
                        <a:t>(800) 356-3477</a:t>
                      </a:r>
                    </a:p>
                  </a:txBody>
                  <a:tcPr anchor="ctr"/>
                </a:tc>
                <a:extLst>
                  <a:ext uri="{0D108BD9-81ED-4DB2-BD59-A6C34878D82A}">
                    <a16:rowId xmlns:a16="http://schemas.microsoft.com/office/drawing/2014/main" val="10002"/>
                  </a:ext>
                </a:extLst>
              </a:tr>
              <a:tr h="647585">
                <a:tc>
                  <a:txBody>
                    <a:bodyPr/>
                    <a:lstStyle/>
                    <a:p>
                      <a:r>
                        <a:rPr lang="en-US" sz="1000" dirty="0">
                          <a:latin typeface="+mj-lt"/>
                        </a:rPr>
                        <a:t>Dental</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dirty="0">
                          <a:latin typeface="+mj-lt"/>
                        </a:rPr>
                        <a:t>Finding network</a:t>
                      </a:r>
                      <a:r>
                        <a:rPr lang="en-US" sz="1000" baseline="0" dirty="0">
                          <a:latin typeface="+mj-lt"/>
                        </a:rPr>
                        <a:t> Dentists</a:t>
                      </a:r>
                    </a:p>
                    <a:p>
                      <a:pPr marL="171450" indent="-171450">
                        <a:buClr>
                          <a:srgbClr val="282E71"/>
                        </a:buClr>
                        <a:buFont typeface="Arial" panose="020B0604020202020204" pitchFamily="34" charset="0"/>
                        <a:buChar char="•"/>
                      </a:pPr>
                      <a:r>
                        <a:rPr lang="en-US" sz="1000" baseline="0" dirty="0">
                          <a:latin typeface="+mj-lt"/>
                        </a:rPr>
                        <a:t>Managing dental claims </a:t>
                      </a:r>
                    </a:p>
                    <a:p>
                      <a:pPr marL="171450" indent="-171450">
                        <a:buClr>
                          <a:srgbClr val="282E71"/>
                        </a:buClr>
                        <a:buFont typeface="Arial" panose="020B0604020202020204" pitchFamily="34" charset="0"/>
                        <a:buChar char="•"/>
                      </a:pPr>
                      <a:r>
                        <a:rPr lang="en-US" sz="1000" baseline="0" dirty="0">
                          <a:latin typeface="+mj-lt"/>
                        </a:rPr>
                        <a:t>Coverage questions</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kern="1200" dirty="0">
                          <a:solidFill>
                            <a:schemeClr val="tx1"/>
                          </a:solidFill>
                          <a:latin typeface="+mj-lt"/>
                        </a:rPr>
                        <a:t>www.deltadentalil.com</a:t>
                      </a:r>
                      <a:endParaRPr lang="en-US" sz="1000" b="0" dirty="0">
                        <a:solidFill>
                          <a:schemeClr val="tx1"/>
                        </a:solidFill>
                        <a:latin typeface="+mj-lt"/>
                        <a:cs typeface="Arial" panose="020B0604020202020204" pitchFamily="34" charset="0"/>
                      </a:endParaRPr>
                    </a:p>
                  </a:txBody>
                  <a:tcPr anchor="ctr"/>
                </a:tc>
                <a:tc>
                  <a:txBody>
                    <a:bodyPr/>
                    <a:lstStyle/>
                    <a:p>
                      <a:r>
                        <a:rPr lang="en-US" sz="1000" baseline="0" dirty="0">
                          <a:solidFill>
                            <a:schemeClr val="tx1"/>
                          </a:solidFill>
                          <a:latin typeface="+mj-lt"/>
                        </a:rPr>
                        <a:t>(800) 323-1743</a:t>
                      </a:r>
                      <a:endParaRPr lang="en-US" sz="1000" baseline="0" dirty="0">
                        <a:solidFill>
                          <a:schemeClr val="tx1"/>
                        </a:solidFill>
                        <a:latin typeface="+mj-lt"/>
                        <a:cs typeface="Arial" panose="020B0604020202020204" pitchFamily="34" charset="0"/>
                      </a:endParaRPr>
                    </a:p>
                  </a:txBody>
                  <a:tcPr anchor="ctr"/>
                </a:tc>
                <a:extLst>
                  <a:ext uri="{0D108BD9-81ED-4DB2-BD59-A6C34878D82A}">
                    <a16:rowId xmlns:a16="http://schemas.microsoft.com/office/drawing/2014/main" val="10003"/>
                  </a:ext>
                </a:extLst>
              </a:tr>
              <a:tr h="647585">
                <a:tc>
                  <a:txBody>
                    <a:bodyPr/>
                    <a:lstStyle/>
                    <a:p>
                      <a:r>
                        <a:rPr lang="en-US" sz="1000" dirty="0">
                          <a:latin typeface="+mj-lt"/>
                        </a:rPr>
                        <a:t>Vision</a:t>
                      </a:r>
                    </a:p>
                    <a:p>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dirty="0">
                          <a:latin typeface="+mj-lt"/>
                        </a:rPr>
                        <a:t>Finding network</a:t>
                      </a:r>
                      <a:r>
                        <a:rPr lang="en-US" sz="1000" baseline="0" dirty="0">
                          <a:latin typeface="+mj-lt"/>
                        </a:rPr>
                        <a:t> providers </a:t>
                      </a:r>
                    </a:p>
                    <a:p>
                      <a:pPr marL="171450" indent="-171450">
                        <a:buClr>
                          <a:srgbClr val="282E71"/>
                        </a:buClr>
                        <a:buFont typeface="Arial" panose="020B0604020202020204" pitchFamily="34" charset="0"/>
                        <a:buChar char="•"/>
                      </a:pPr>
                      <a:r>
                        <a:rPr lang="en-US" sz="1000" baseline="0" dirty="0">
                          <a:latin typeface="+mj-lt"/>
                        </a:rPr>
                        <a:t>Vision claims </a:t>
                      </a:r>
                    </a:p>
                    <a:p>
                      <a:pPr marL="171450" indent="-171450">
                        <a:buClr>
                          <a:srgbClr val="282E71"/>
                        </a:buClr>
                        <a:buFont typeface="Arial" panose="020B0604020202020204" pitchFamily="34" charset="0"/>
                        <a:buChar char="•"/>
                      </a:pPr>
                      <a:r>
                        <a:rPr lang="en-US" sz="1000" baseline="0" dirty="0">
                          <a:latin typeface="+mj-lt"/>
                        </a:rPr>
                        <a:t>Coverage questions</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dirty="0">
                          <a:solidFill>
                            <a:schemeClr val="tx1"/>
                          </a:solidFill>
                          <a:latin typeface="+mj-lt"/>
                        </a:rPr>
                        <a:t>www.myuhcvision.com</a:t>
                      </a:r>
                    </a:p>
                  </a:txBody>
                  <a:tcPr anchor="ctr"/>
                </a:tc>
                <a:tc>
                  <a:txBody>
                    <a:bodyPr/>
                    <a:lstStyle/>
                    <a:p>
                      <a:r>
                        <a:rPr lang="en-US" sz="1000" kern="1200" dirty="0">
                          <a:solidFill>
                            <a:schemeClr val="tx1"/>
                          </a:solidFill>
                          <a:latin typeface="+mj-lt"/>
                          <a:ea typeface="+mn-ea"/>
                          <a:cs typeface="Arial" panose="020B0604020202020204" pitchFamily="34" charset="0"/>
                        </a:rPr>
                        <a:t>(800)</a:t>
                      </a:r>
                      <a:r>
                        <a:rPr lang="en-US" sz="1000" kern="1200" baseline="0" dirty="0">
                          <a:solidFill>
                            <a:schemeClr val="tx1"/>
                          </a:solidFill>
                          <a:latin typeface="+mj-lt"/>
                          <a:ea typeface="+mn-ea"/>
                          <a:cs typeface="Arial" panose="020B0604020202020204" pitchFamily="34" charset="0"/>
                        </a:rPr>
                        <a:t> 638</a:t>
                      </a:r>
                      <a:r>
                        <a:rPr lang="en-US" sz="1000" kern="1200" dirty="0">
                          <a:solidFill>
                            <a:schemeClr val="tx1"/>
                          </a:solidFill>
                          <a:latin typeface="+mj-lt"/>
                          <a:ea typeface="+mn-ea"/>
                          <a:cs typeface="Arial" panose="020B0604020202020204" pitchFamily="34" charset="0"/>
                        </a:rPr>
                        <a:t>-3120</a:t>
                      </a:r>
                    </a:p>
                  </a:txBody>
                  <a:tcPr anchor="ctr"/>
                </a:tc>
                <a:extLst>
                  <a:ext uri="{0D108BD9-81ED-4DB2-BD59-A6C34878D82A}">
                    <a16:rowId xmlns:a16="http://schemas.microsoft.com/office/drawing/2014/main" val="10004"/>
                  </a:ext>
                </a:extLst>
              </a:tr>
              <a:tr h="785027">
                <a:tc>
                  <a:txBody>
                    <a:bodyPr/>
                    <a:lstStyle/>
                    <a:p>
                      <a:r>
                        <a:rPr lang="en-US" sz="1000" dirty="0">
                          <a:latin typeface="+mj-lt"/>
                        </a:rPr>
                        <a:t>Life Insurance</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aseline="0" dirty="0">
                          <a:latin typeface="+mj-lt"/>
                        </a:rPr>
                        <a:t>Life and AD&amp;D plan </a:t>
                      </a:r>
                    </a:p>
                    <a:p>
                      <a:pPr marL="171450" indent="-171450">
                        <a:buClr>
                          <a:srgbClr val="282E71"/>
                        </a:buClr>
                        <a:buFont typeface="Arial" panose="020B0604020202020204" pitchFamily="34" charset="0"/>
                        <a:buChar char="•"/>
                      </a:pPr>
                      <a:r>
                        <a:rPr lang="en-US" sz="1000" baseline="0" dirty="0">
                          <a:latin typeface="+mj-lt"/>
                        </a:rPr>
                        <a:t>Supplemental Life plan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u="none" kern="1200" dirty="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r>
                        <a:rPr lang="en-US" sz="1000" b="0" u="none" kern="1200" dirty="0">
                          <a:solidFill>
                            <a:schemeClr val="tx1"/>
                          </a:solidFill>
                          <a:latin typeface="+mj-lt"/>
                          <a:ea typeface="+mn-ea"/>
                          <a:cs typeface="Arial" panose="020B0604020202020204" pitchFamily="34" charset="0"/>
                        </a:rPr>
                        <a:t> </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000" kern="1200" dirty="0">
                          <a:solidFill>
                            <a:schemeClr val="dk1"/>
                          </a:solidFill>
                          <a:effectLst/>
                          <a:latin typeface="+mj-lt"/>
                          <a:ea typeface="+mn-ea"/>
                          <a:cs typeface="+mn-cs"/>
                        </a:rPr>
                        <a:t>(888) 299-2070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txBody>
                  <a:tcPr anchor="ctr"/>
                </a:tc>
                <a:extLst>
                  <a:ext uri="{0D108BD9-81ED-4DB2-BD59-A6C34878D82A}">
                    <a16:rowId xmlns:a16="http://schemas.microsoft.com/office/drawing/2014/main" val="10005"/>
                  </a:ext>
                </a:extLst>
              </a:tr>
              <a:tr h="785027">
                <a:tc>
                  <a:txBody>
                    <a:bodyPr/>
                    <a:lstStyle/>
                    <a:p>
                      <a:r>
                        <a:rPr lang="en-US" sz="1000" dirty="0">
                          <a:latin typeface="+mj-lt"/>
                        </a:rPr>
                        <a:t>Accident</a:t>
                      </a:r>
                    </a:p>
                    <a:p>
                      <a:r>
                        <a:rPr lang="en-US" sz="1000" dirty="0">
                          <a:latin typeface="+mj-lt"/>
                        </a:rPr>
                        <a:t>Critical Illness</a:t>
                      </a:r>
                    </a:p>
                    <a:p>
                      <a:r>
                        <a:rPr lang="en-US" sz="1000" dirty="0">
                          <a:latin typeface="+mj-lt"/>
                        </a:rPr>
                        <a:t>Hospital Indemnity</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Claims questions</a:t>
                      </a:r>
                    </a:p>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Reimbursements</a:t>
                      </a:r>
                    </a:p>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Coverage questions</a:t>
                      </a:r>
                    </a:p>
                  </a:txBody>
                  <a:tcPr anchor="ctr"/>
                </a:tc>
                <a:tc>
                  <a:txBody>
                    <a:bodyPr/>
                    <a:lstStyle/>
                    <a:p>
                      <a:r>
                        <a:rPr lang="en-US" sz="1000" b="0" u="none" kern="1200" dirty="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r>
                        <a:rPr lang="en-US" sz="1000" b="0" u="none" kern="1200" dirty="0">
                          <a:solidFill>
                            <a:schemeClr val="tx1"/>
                          </a:solidFill>
                          <a:latin typeface="+mj-lt"/>
                          <a:ea typeface="+mn-ea"/>
                          <a:cs typeface="Arial" panose="020B0604020202020204" pitchFamily="34" charset="0"/>
                        </a:rPr>
                        <a:t> </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(888) 299-2070</a:t>
                      </a:r>
                    </a:p>
                  </a:txBody>
                  <a:tcPr anchor="ctr"/>
                </a:tc>
                <a:extLst>
                  <a:ext uri="{0D108BD9-81ED-4DB2-BD59-A6C34878D82A}">
                    <a16:rowId xmlns:a16="http://schemas.microsoft.com/office/drawing/2014/main" val="232198097"/>
                  </a:ext>
                </a:extLst>
              </a:tr>
              <a:tr h="785027">
                <a:tc>
                  <a:txBody>
                    <a:bodyPr/>
                    <a:lstStyle/>
                    <a:p>
                      <a:r>
                        <a:rPr lang="en-US" sz="1000" dirty="0">
                          <a:latin typeface="+mj-lt"/>
                        </a:rPr>
                        <a:t>Employee Assistance Program</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endParaRPr lang="en-US" sz="1000" b="0" kern="1200" dirty="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dirty="0">
                          <a:solidFill>
                            <a:schemeClr val="tx1">
                              <a:lumMod val="85000"/>
                              <a:lumOff val="15000"/>
                            </a:schemeClr>
                          </a:solidFill>
                          <a:latin typeface="+mj-lt"/>
                          <a:ea typeface="+mn-ea"/>
                          <a:cs typeface="Arial" panose="020B0604020202020204" pitchFamily="34" charset="0"/>
                        </a:rPr>
                        <a:t>Financial &amp; Legal Support</a:t>
                      </a:r>
                      <a:endParaRPr lang="en-US" sz="1000" b="0" kern="1200" baseline="0" dirty="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Wealth Management</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Counseling Services</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Will and Trust preparation</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Travel Assistance</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Beneficiary Services</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Estate Planning</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Fraud Resolution</a:t>
                      </a:r>
                      <a:endParaRPr lang="en-US" sz="1000" b="0" kern="1200" dirty="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b="0" u="sng" kern="1200" dirty="0">
                          <a:solidFill>
                            <a:schemeClr val="tx1"/>
                          </a:solidFill>
                          <a:latin typeface="+mj-lt"/>
                          <a:ea typeface="+mn-ea"/>
                          <a:cs typeface="Arial" panose="020B0604020202020204" pitchFamily="34" charset="0"/>
                        </a:rPr>
                        <a:t>liveandworkwell.com</a:t>
                      </a:r>
                    </a:p>
                    <a:p>
                      <a:r>
                        <a:rPr lang="en-US" sz="1000" b="0" u="none" kern="1200" dirty="0">
                          <a:solidFill>
                            <a:schemeClr val="tx1"/>
                          </a:solidFill>
                          <a:latin typeface="+mj-lt"/>
                          <a:ea typeface="+mn-ea"/>
                          <a:cs typeface="Arial" panose="020B0604020202020204" pitchFamily="34" charset="0"/>
                        </a:rPr>
                        <a:t>Code:</a:t>
                      </a:r>
                      <a:r>
                        <a:rPr lang="en-US" sz="1000" b="0" u="none" kern="1200" baseline="0" dirty="0">
                          <a:solidFill>
                            <a:schemeClr val="tx1"/>
                          </a:solidFill>
                          <a:latin typeface="+mj-lt"/>
                          <a:ea typeface="+mn-ea"/>
                          <a:cs typeface="Arial" panose="020B0604020202020204" pitchFamily="34" charset="0"/>
                        </a:rPr>
                        <a:t> LIFEBENSVS</a:t>
                      </a:r>
                      <a:endParaRPr lang="en-US" sz="1000" b="0" u="none" kern="1200" dirty="0">
                        <a:solidFill>
                          <a:schemeClr val="tx1"/>
                        </a:solidFill>
                        <a:latin typeface="+mj-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(866) 302-4480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(See brochure for additional information)</a:t>
                      </a:r>
                    </a:p>
                  </a:txBody>
                  <a:tcPr anchor="ctr"/>
                </a:tc>
                <a:extLst>
                  <a:ext uri="{0D108BD9-81ED-4DB2-BD59-A6C34878D82A}">
                    <a16:rowId xmlns:a16="http://schemas.microsoft.com/office/drawing/2014/main" val="10006"/>
                  </a:ext>
                </a:extLst>
              </a:tr>
            </a:tbl>
          </a:graphicData>
        </a:graphic>
      </p:graphicFrame>
      <p:pic>
        <p:nvPicPr>
          <p:cNvPr id="16" name="Picture 4" descr="https://www.deltadental.com/images/DD_Logo_361C_RGB.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4944" y="3992480"/>
            <a:ext cx="883865" cy="402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nited healthcare"/>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2539649"/>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rcRect t="28815" b="43599"/>
          <a:stretch>
            <a:fillRect/>
          </a:stretch>
        </p:blipFill>
        <p:spPr>
          <a:xfrm>
            <a:off x="1238480" y="3356441"/>
            <a:ext cx="1085440" cy="299432"/>
          </a:xfrm>
          <a:prstGeom prst="rect">
            <a:avLst/>
          </a:prstGeom>
        </p:spPr>
      </p:pic>
      <p:pic>
        <p:nvPicPr>
          <p:cNvPr id="12" name="Picture 2" descr="Image result for united healthcare">
            <a:extLst>
              <a:ext uri="{FF2B5EF4-FFF2-40B4-BE49-F238E27FC236}">
                <a16:creationId xmlns:a16="http://schemas.microsoft.com/office/drawing/2014/main" id="{DD6EF52B-205F-4CD5-9264-C71B2623A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5299983"/>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united healthcare">
            <a:extLst>
              <a:ext uri="{FF2B5EF4-FFF2-40B4-BE49-F238E27FC236}">
                <a16:creationId xmlns:a16="http://schemas.microsoft.com/office/drawing/2014/main" id="{98D7F88A-BCFD-4BE7-B10B-4A13F61D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90564" y="4545212"/>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united healthcare">
            <a:extLst>
              <a:ext uri="{FF2B5EF4-FFF2-40B4-BE49-F238E27FC236}">
                <a16:creationId xmlns:a16="http://schemas.microsoft.com/office/drawing/2014/main" id="{A3D00203-1B8B-4550-9E21-AE894CFB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7220075"/>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united healthcare">
            <a:extLst>
              <a:ext uri="{FF2B5EF4-FFF2-40B4-BE49-F238E27FC236}">
                <a16:creationId xmlns:a16="http://schemas.microsoft.com/office/drawing/2014/main" id="{7ADCED81-885E-1FE4-1471-4EFE422BC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6041524"/>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95CB4A-117C-47CB-1064-0796164ED2A5}"/>
              </a:ext>
            </a:extLst>
          </p:cNvPr>
          <p:cNvSpPr>
            <a:spLocks noGrp="1"/>
          </p:cNvSpPr>
          <p:nvPr>
            <p:ph type="sldNum" sz="quarter" idx="12"/>
          </p:nvPr>
        </p:nvSpPr>
        <p:spPr/>
        <p:txBody>
          <a:bodyPr/>
          <a:lstStyle/>
          <a:p>
            <a:fld id="{7606D0A7-5B2E-4E47-A767-3F12C7D68AC8}" type="slidenum">
              <a:rPr lang="en-US" smtClean="0"/>
              <a:t>4</a:t>
            </a:fld>
            <a:endParaRPr lang="en-US"/>
          </a:p>
        </p:txBody>
      </p:sp>
    </p:spTree>
    <p:extLst>
      <p:ext uri="{BB962C8B-B14F-4D97-AF65-F5344CB8AC3E}">
        <p14:creationId xmlns:p14="http://schemas.microsoft.com/office/powerpoint/2010/main" val="5069185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075" y="996120"/>
            <a:ext cx="6235724" cy="8104339"/>
          </a:xfrm>
        </p:spPr>
        <p:txBody>
          <a:bodyPr/>
          <a:lstStyle/>
          <a:p>
            <a:pPr marL="0" indent="0">
              <a:buNone/>
            </a:pPr>
            <a:endParaRPr lang="en-US" sz="1200" b="1" dirty="0"/>
          </a:p>
          <a:p>
            <a:pPr marL="0" indent="0">
              <a:buNone/>
            </a:pPr>
            <a:r>
              <a:rPr lang="en-US" sz="1200" b="1" dirty="0"/>
              <a:t>Medical Plan Options</a:t>
            </a:r>
          </a:p>
          <a:p>
            <a:pPr marL="0" indent="0">
              <a:lnSpc>
                <a:spcPct val="100000"/>
              </a:lnSpc>
              <a:spcBef>
                <a:spcPct val="0"/>
              </a:spcBef>
              <a:buNone/>
            </a:pPr>
            <a:r>
              <a:rPr lang="en-US" sz="1200" dirty="0"/>
              <a:t>Option 1: </a:t>
            </a:r>
            <a:r>
              <a:rPr lang="en-US" sz="1200" b="1" dirty="0"/>
              <a:t>Core PPO w/HRA (DOZH)</a:t>
            </a:r>
          </a:p>
          <a:p>
            <a:pPr marL="0" indent="0">
              <a:lnSpc>
                <a:spcPct val="100000"/>
              </a:lnSpc>
              <a:spcBef>
                <a:spcPct val="0"/>
              </a:spcBef>
              <a:buNone/>
            </a:pPr>
            <a:r>
              <a:rPr lang="en-US" sz="1200" dirty="0"/>
              <a:t>Option 2: </a:t>
            </a:r>
            <a:r>
              <a:rPr lang="en-US" sz="1200" b="1" dirty="0"/>
              <a:t>Core HSA (Health Savings Account) (ECJE)</a:t>
            </a:r>
            <a:endParaRPr lang="en-US" sz="400" b="1" dirty="0"/>
          </a:p>
          <a:p>
            <a:pPr marL="0" indent="0">
              <a:buNone/>
            </a:pPr>
            <a:r>
              <a:rPr lang="en-US" sz="1200" b="1" dirty="0"/>
              <a:t>Preferred Provider Organization (PPO)                                                                                                                                </a:t>
            </a:r>
            <a:r>
              <a:rPr lang="en-US" sz="1100" dirty="0"/>
              <a:t>Although you have the flexibility to see any doctor or visit any hospital of your choice, you                                   will pay significantly less money out of your pocket if you use a doctor or hospital that is in the                  network.  For most doctor visits, you simply pay a copayment at the time of service. You have a great deal of flexibility and choice with a PPO and can manage your out-of-pocket costs by remaining in network.</a:t>
            </a:r>
          </a:p>
          <a:p>
            <a:pPr marL="0" indent="0">
              <a:buNone/>
            </a:pPr>
            <a:r>
              <a:rPr lang="en-US" sz="1200" b="1" dirty="0">
                <a:cs typeface="Arial" panose="020B0604020202020204" pitchFamily="34" charset="0"/>
              </a:rPr>
              <a:t>The Health Reimbursement Arrangement (HRA) </a:t>
            </a:r>
            <a:r>
              <a:rPr lang="en-US" sz="1100" dirty="0">
                <a:solidFill>
                  <a:schemeClr val="tx1">
                    <a:lumMod val="85000"/>
                    <a:lumOff val="15000"/>
                  </a:schemeClr>
                </a:solidFill>
                <a:cs typeface="Arial" panose="020B0604020202020204" pitchFamily="34" charset="0"/>
              </a:rPr>
              <a:t>is automatic when you enroll in this plan. When you have claims that go toward your deductible, we reimburse you for part of your deductible. If you elect a plan with an HRA, You are responsible for the 1</a:t>
            </a:r>
            <a:r>
              <a:rPr lang="en-US" sz="1100" baseline="30000" dirty="0">
                <a:solidFill>
                  <a:schemeClr val="tx1">
                    <a:lumMod val="85000"/>
                    <a:lumOff val="15000"/>
                  </a:schemeClr>
                </a:solidFill>
                <a:cs typeface="Arial" panose="020B0604020202020204" pitchFamily="34" charset="0"/>
              </a:rPr>
              <a:t>st</a:t>
            </a:r>
            <a:r>
              <a:rPr lang="en-US" sz="1100" dirty="0">
                <a:solidFill>
                  <a:schemeClr val="tx1">
                    <a:lumMod val="85000"/>
                    <a:lumOff val="15000"/>
                  </a:schemeClr>
                </a:solidFill>
                <a:cs typeface="Arial" panose="020B0604020202020204" pitchFamily="34" charset="0"/>
              </a:rPr>
              <a:t> 50% of the Deductible and then Core Pipe will cover the rest. The plan that offers this option is the Core </a:t>
            </a:r>
            <a:r>
              <a:rPr lang="en-US" sz="1100" dirty="0"/>
              <a:t>PPO w/HRA Plan (DOZH) Network: Core.</a:t>
            </a:r>
          </a:p>
          <a:p>
            <a:pPr marL="0" indent="0">
              <a:lnSpc>
                <a:spcPts val="1200"/>
              </a:lnSpc>
              <a:spcBef>
                <a:spcPct val="0"/>
              </a:spcBef>
              <a:buClr>
                <a:srgbClr val="003A68"/>
              </a:buClr>
              <a:buNone/>
            </a:pPr>
            <a:endParaRPr lang="en-US" sz="1100" b="1" dirty="0">
              <a:cs typeface="Arial" panose="020B0604020202020204" pitchFamily="34" charset="0"/>
            </a:endParaRPr>
          </a:p>
          <a:p>
            <a:pPr marL="0" indent="0">
              <a:buNone/>
            </a:pPr>
            <a:r>
              <a:rPr lang="en-US" sz="1200" b="1" dirty="0"/>
              <a:t>High Deductible Health Plan (HDHP) with Health Savings Account (HSA)                                                                     </a:t>
            </a:r>
            <a:r>
              <a:rPr lang="en-US" sz="1100" dirty="0"/>
              <a:t>Although you have the flexibility</a:t>
            </a:r>
            <a:r>
              <a:rPr lang="en-US" sz="1100" b="1" dirty="0"/>
              <a:t> </a:t>
            </a:r>
            <a:r>
              <a:rPr lang="en-US" sz="1100" dirty="0"/>
              <a:t>to see any doctor or visit any hospital of your choice, you will pay significantly less money out of your pocket if you use a doctor or hospital that is in the network. Preventative care services are covered at 100%. For other services, including prescription drugs, no benefits will be paid until you have met your annual deductible. The HSA is a bank account paired with your HDHP that allows you to save money on a tax-free basis to pay your deductible and other out-of-pocket medical expenses in the current year or in the future. Qualified medical expenses that can be paid using this account include doctor visits, prescription drugs, and even dental and vision expenses. You own the money in your HSA account, and it is yours to keep – even when you change plans or retire. The funds can roll over from year to year and you do not pay tax on withdrawals used for qualified medical expenses. The HDHP PPO Plan (ECJE) allows you to open an HSA account.</a:t>
            </a:r>
          </a:p>
          <a:p>
            <a:pPr marL="0" indent="0">
              <a:buNone/>
            </a:pPr>
            <a:r>
              <a:rPr lang="en-US" sz="1200" b="1" dirty="0"/>
              <a:t>Finding Network Providers</a:t>
            </a:r>
            <a:br>
              <a:rPr lang="en-US" sz="1200" b="1" dirty="0"/>
            </a:br>
            <a:r>
              <a:rPr lang="en-US" sz="1100" dirty="0"/>
              <a:t>UnitedHealthcare has an extensive network both in and out of Illinois. To find in-network providers, go to </a:t>
            </a:r>
            <a:r>
              <a:rPr lang="en-US" sz="1100" dirty="0">
                <a:hlinkClick r:id="rId2"/>
              </a:rPr>
              <a:t>www.myuhc.com</a:t>
            </a:r>
            <a:r>
              <a:rPr lang="en-US" sz="1100" dirty="0"/>
              <a:t> and select “Find a Provider.” and Select the Core network. Look for the Premium Care Physician with blue hearts to get the best quality and most cost-efficient providers.  </a:t>
            </a:r>
          </a:p>
          <a:p>
            <a:pPr marL="0" indent="0">
              <a:lnSpc>
                <a:spcPct val="100000"/>
              </a:lnSpc>
              <a:buNone/>
            </a:pPr>
            <a:r>
              <a:rPr lang="en-US" sz="1200" b="1" dirty="0"/>
              <a:t>RX and Maintenance Medications  </a:t>
            </a:r>
          </a:p>
          <a:p>
            <a:pPr marL="0" indent="0">
              <a:lnSpc>
                <a:spcPct val="100000"/>
              </a:lnSpc>
              <a:buNone/>
            </a:pPr>
            <a:r>
              <a:rPr lang="en-US" sz="1100" dirty="0"/>
              <a:t>You may fill a 30-day supply at the preferred pharmacy of your choice or a 90-day supply at CVS, Costco, and Walgreens. As new drugs become available to consumers or the prices of existing drugs increase or decrease, insurers may add, remove or move drugs between cost tiers.  Drugs placed in a higher tier may cost you more money or may only be covered after you try lower-tiered drugs first.  For questions about specific prescriptions (including ongoing prescriptions) or for additional information regarding your prescription coverage, please contact your prescription drug provider at 800-356-3477 to determine the costs and learn more about their restrictions prior to filling your prescriptions. The prescription drug list associated with both plans is called the Advantage PDL.</a:t>
            </a:r>
          </a:p>
          <a:p>
            <a:pPr marL="0" indent="0">
              <a:lnSpc>
                <a:spcPct val="100000"/>
              </a:lnSpc>
              <a:buNone/>
            </a:pPr>
            <a:endParaRPr lang="en-US" sz="1100" dirty="0"/>
          </a:p>
          <a:p>
            <a:pPr marL="0" indent="0">
              <a:buNone/>
            </a:pPr>
            <a:endParaRPr lang="en-US" sz="1200" dirty="0"/>
          </a:p>
        </p:txBody>
      </p:sp>
      <p:sp>
        <p:nvSpPr>
          <p:cNvPr id="3" name="Title 2"/>
          <p:cNvSpPr>
            <a:spLocks noGrp="1"/>
          </p:cNvSpPr>
          <p:nvPr>
            <p:ph type="title"/>
          </p:nvPr>
        </p:nvSpPr>
        <p:spPr>
          <a:xfrm>
            <a:off x="942975" y="11208"/>
            <a:ext cx="5915025" cy="549599"/>
          </a:xfrm>
        </p:spPr>
        <p:txBody>
          <a:bodyPr/>
          <a:lstStyle/>
          <a:p>
            <a:r>
              <a:rPr lang="en-US" dirty="0"/>
              <a:t>Medical</a:t>
            </a:r>
          </a:p>
        </p:txBody>
      </p:sp>
      <p:pic>
        <p:nvPicPr>
          <p:cNvPr id="7" name="Picture 2" descr="Image result for united healthcare"/>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5759456" y="521162"/>
            <a:ext cx="787406" cy="4429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479B76-49C8-94B1-9AC4-01C58782FE59}"/>
              </a:ext>
            </a:extLst>
          </p:cNvPr>
          <p:cNvSpPr>
            <a:spLocks noGrp="1"/>
          </p:cNvSpPr>
          <p:nvPr>
            <p:ph type="sldNum" sz="quarter" idx="12"/>
          </p:nvPr>
        </p:nvSpPr>
        <p:spPr/>
        <p:txBody>
          <a:bodyPr/>
          <a:lstStyle/>
          <a:p>
            <a:fld id="{7606D0A7-5B2E-4E47-A767-3F12C7D68AC8}" type="slidenum">
              <a:rPr lang="en-US" smtClean="0"/>
              <a:t>5</a:t>
            </a:fld>
            <a:endParaRPr lang="en-US"/>
          </a:p>
        </p:txBody>
      </p:sp>
    </p:spTree>
    <p:extLst>
      <p:ext uri="{BB962C8B-B14F-4D97-AF65-F5344CB8AC3E}">
        <p14:creationId xmlns:p14="http://schemas.microsoft.com/office/powerpoint/2010/main" val="26994082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62586608"/>
              </p:ext>
            </p:extLst>
          </p:nvPr>
        </p:nvGraphicFramePr>
        <p:xfrm>
          <a:off x="42531" y="0"/>
          <a:ext cx="6754136" cy="4499275"/>
        </p:xfrm>
        <a:graphic>
          <a:graphicData uri="http://schemas.openxmlformats.org/drawingml/2006/table">
            <a:tbl>
              <a:tblPr firstRow="1" bandRow="1">
                <a:tableStyleId>{F5AB1C69-6EDB-4FF4-983F-18BD219EF322}</a:tableStyleId>
              </a:tblPr>
              <a:tblGrid>
                <a:gridCol w="1928151">
                  <a:extLst>
                    <a:ext uri="{9D8B030D-6E8A-4147-A177-3AD203B41FA5}">
                      <a16:colId xmlns:a16="http://schemas.microsoft.com/office/drawing/2014/main" val="20000"/>
                    </a:ext>
                  </a:extLst>
                </a:gridCol>
                <a:gridCol w="2683793">
                  <a:extLst>
                    <a:ext uri="{9D8B030D-6E8A-4147-A177-3AD203B41FA5}">
                      <a16:colId xmlns:a16="http://schemas.microsoft.com/office/drawing/2014/main" val="20001"/>
                    </a:ext>
                  </a:extLst>
                </a:gridCol>
                <a:gridCol w="2142192">
                  <a:extLst>
                    <a:ext uri="{9D8B030D-6E8A-4147-A177-3AD203B41FA5}">
                      <a16:colId xmlns:a16="http://schemas.microsoft.com/office/drawing/2014/main" val="20002"/>
                    </a:ext>
                  </a:extLst>
                </a:gridCol>
              </a:tblGrid>
              <a:tr h="249667">
                <a:tc gridSpan="3">
                  <a:txBody>
                    <a:bodyPr/>
                    <a:lstStyle/>
                    <a:p>
                      <a:r>
                        <a:rPr lang="en-US" sz="1200" baseline="0" dirty="0">
                          <a:latin typeface="+mj-lt"/>
                        </a:rPr>
                        <a:t>PPO w/HRA Plan (DOZH) Network: Core (HRA applies to In-Network Benefits only)</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100" b="1" dirty="0">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In-Network </a:t>
                      </a:r>
                    </a:p>
                    <a:p>
                      <a:pPr algn="ctr"/>
                      <a:r>
                        <a:rPr lang="en-US" sz="1100" b="1" dirty="0">
                          <a:solidFill>
                            <a:schemeClr val="bg1"/>
                          </a:solidFill>
                          <a:latin typeface="+mj-lt"/>
                        </a:rPr>
                        <a:t>Network: 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Out-of-</a:t>
                      </a:r>
                      <a:r>
                        <a:rPr lang="en-US" sz="1100" b="1" baseline="0" dirty="0">
                          <a:solidFill>
                            <a:schemeClr val="bg1"/>
                          </a:solidFill>
                          <a:latin typeface="+mj-lt"/>
                        </a:rPr>
                        <a:t> Network</a:t>
                      </a:r>
                      <a:endParaRPr lang="en-US" sz="1100" b="1" i="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150913">
                <a:tc>
                  <a:txBody>
                    <a:bodyPr/>
                    <a:lstStyle/>
                    <a:p>
                      <a:r>
                        <a:rPr lang="en-US" sz="1000" dirty="0">
                          <a:latin typeface="+mj-lt"/>
                        </a:rPr>
                        <a:t>Deductible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dirty="0">
                          <a:effectLst/>
                          <a:latin typeface="+mj-lt"/>
                        </a:rPr>
                        <a:t>$3,000 individual, $6,000 family </a:t>
                      </a:r>
                    </a:p>
                    <a:p>
                      <a:pPr marL="0" marR="0" algn="ctr">
                        <a:spcBef>
                          <a:spcPct val="0"/>
                        </a:spcBef>
                        <a:spcAft>
                          <a:spcPct val="0"/>
                        </a:spcAft>
                      </a:pPr>
                      <a:r>
                        <a:rPr lang="en-US" sz="1000" b="1" dirty="0">
                          <a:effectLst/>
                          <a:latin typeface="+mj-lt"/>
                        </a:rPr>
                        <a:t>(individual</a:t>
                      </a:r>
                      <a:r>
                        <a:rPr lang="en-US" sz="1000" b="1" baseline="0" dirty="0">
                          <a:effectLst/>
                          <a:latin typeface="+mj-lt"/>
                        </a:rPr>
                        <a:t> pays first half of deductible – Core Pipe pays remainder.)</a:t>
                      </a:r>
                      <a:endParaRPr lang="en-US" sz="1000" b="1"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dirty="0">
                          <a:effectLst/>
                          <a:latin typeface="+mj-lt"/>
                        </a:rPr>
                        <a:t>$5,000 individual, $10,000 family </a:t>
                      </a:r>
                      <a:endParaRPr lang="en-US" sz="100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0">
                <a:tc>
                  <a:txBody>
                    <a:bodyPr/>
                    <a:lstStyle/>
                    <a:p>
                      <a:r>
                        <a:rPr lang="en-US" sz="1000" i="0" baseline="0" dirty="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60%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r>
                        <a:rPr lang="en-US" sz="1000" dirty="0">
                          <a:latin typeface="+mj-lt"/>
                        </a:rPr>
                        <a:t>Out-of-Pocket</a:t>
                      </a:r>
                      <a:r>
                        <a:rPr lang="en-US" sz="1000" baseline="0" dirty="0">
                          <a:latin typeface="+mj-lt"/>
                        </a:rPr>
                        <a:t> Maximum </a:t>
                      </a:r>
                      <a:r>
                        <a:rPr lang="en-US" sz="800" i="1" baseline="0" dirty="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$6,000 individual, $12,000 family</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$10,000 individual, $20,000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US" sz="1000" dirty="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b="0" dirty="0">
                          <a:latin typeface="+mj-lt"/>
                        </a:rPr>
                        <a:t>$30 Primary (copay</a:t>
                      </a:r>
                      <a:r>
                        <a:rPr lang="en-US" sz="900" b="0" baseline="0" dirty="0">
                          <a:latin typeface="+mj-lt"/>
                        </a:rPr>
                        <a:t> is waived for children under 19) / $30 Designated Network Specialist or </a:t>
                      </a:r>
                    </a:p>
                    <a:p>
                      <a:pPr algn="ctr"/>
                      <a:r>
                        <a:rPr lang="en-US" sz="900" b="0" baseline="0" dirty="0">
                          <a:latin typeface="+mj-lt"/>
                        </a:rPr>
                        <a:t>$60 in Network  Specialist</a:t>
                      </a:r>
                      <a:endParaRPr lang="en-US" sz="90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0">
                <a:tc>
                  <a:txBody>
                    <a:bodyPr/>
                    <a:lstStyle/>
                    <a:p>
                      <a:r>
                        <a:rPr lang="en-US" sz="1000" dirty="0">
                          <a:latin typeface="+mj-lt"/>
                        </a:rPr>
                        <a:t>Virtual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r h="0">
                <a:tc>
                  <a:txBody>
                    <a:bodyPr/>
                    <a:lstStyle/>
                    <a:p>
                      <a:r>
                        <a:rPr lang="en-US" sz="1000" dirty="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7315">
                <a:tc>
                  <a:txBody>
                    <a:bodyPr/>
                    <a:lstStyle/>
                    <a:p>
                      <a:r>
                        <a:rPr lang="en-US" sz="1000" dirty="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sz="1000" dirty="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dirty="0">
                          <a:latin typeface="+mj-lt"/>
                        </a:rPr>
                        <a:t>$50 copay (reduced from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r>
                        <a:rPr lang="en-US" sz="1000" dirty="0">
                          <a:latin typeface="+mj-lt"/>
                        </a:rPr>
                        <a:t>Emergency Room</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$250 copay + 20%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0">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Prescription</a:t>
                      </a:r>
                      <a:r>
                        <a:rPr lang="en-US" sz="1000" kern="1200" baseline="0" dirty="0">
                          <a:solidFill>
                            <a:schemeClr val="dk1"/>
                          </a:solidFill>
                          <a:latin typeface="+mj-lt"/>
                          <a:ea typeface="+mn-ea"/>
                          <a:cs typeface="+mn-cs"/>
                        </a:rPr>
                        <a:t> Out-of-Pocket Maximum</a:t>
                      </a:r>
                      <a:endParaRPr lang="en-US" sz="1000" kern="1200" dirty="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b="0" dirty="0">
                          <a:effectLst/>
                          <a:latin typeface="+mj-lt"/>
                          <a:ea typeface="+mn-ea"/>
                          <a:cs typeface="+mn-cs"/>
                        </a:rPr>
                        <a:t>Included</a:t>
                      </a:r>
                      <a:r>
                        <a:rPr lang="en-US" sz="1000" b="0" baseline="0" dirty="0">
                          <a:effectLst/>
                          <a:latin typeface="+mj-lt"/>
                          <a:ea typeface="+mn-ea"/>
                          <a:cs typeface="+mn-cs"/>
                        </a:rPr>
                        <a:t> in Medical</a:t>
                      </a:r>
                      <a:endParaRPr lang="en-US" sz="1000" b="0" dirty="0">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207040">
                <a:tc>
                  <a:txBody>
                    <a:bodyPr/>
                    <a:lstStyle/>
                    <a:p>
                      <a:r>
                        <a:rPr lang="en-US" sz="1000" dirty="0">
                          <a:latin typeface="+mj-lt"/>
                        </a:rPr>
                        <a:t>Prescription Drugs Retail </a:t>
                      </a:r>
                      <a:r>
                        <a:rPr lang="en-US" sz="800" i="1" dirty="0">
                          <a:latin typeface="+mj-lt"/>
                        </a:rPr>
                        <a:t>(30-day)</a:t>
                      </a:r>
                      <a:endParaRPr 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r>
                        <a:rPr lang="en-US" sz="1000" dirty="0">
                          <a:latin typeface="+mj-lt"/>
                        </a:rPr>
                        <a:t>Prescription Drugs Mail-Order </a:t>
                      </a:r>
                    </a:p>
                    <a:p>
                      <a:r>
                        <a:rPr lang="en-US" sz="800" i="1" dirty="0">
                          <a:latin typeface="+mj-lt"/>
                        </a:rPr>
                        <a:t>(90-day)</a:t>
                      </a:r>
                      <a:endParaRPr 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2.5 x retail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5" name="Table 4">
            <a:extLst>
              <a:ext uri="{FF2B5EF4-FFF2-40B4-BE49-F238E27FC236}">
                <a16:creationId xmlns:a16="http://schemas.microsoft.com/office/drawing/2014/main" id="{1EA32CEA-5C95-DEED-4557-2F9532324CB5}"/>
              </a:ext>
            </a:extLst>
          </p:cNvPr>
          <p:cNvGraphicFramePr>
            <a:graphicFrameLocks noGrp="1"/>
          </p:cNvGraphicFramePr>
          <p:nvPr>
            <p:extLst>
              <p:ext uri="{D42A27DB-BD31-4B8C-83A1-F6EECF244321}">
                <p14:modId xmlns:p14="http://schemas.microsoft.com/office/powerpoint/2010/main" val="3143499803"/>
              </p:ext>
            </p:extLst>
          </p:nvPr>
        </p:nvGraphicFramePr>
        <p:xfrm>
          <a:off x="42531" y="4531581"/>
          <a:ext cx="6754136" cy="4472094"/>
        </p:xfrm>
        <a:graphic>
          <a:graphicData uri="http://schemas.openxmlformats.org/drawingml/2006/table">
            <a:tbl>
              <a:tblPr firstRow="1" bandRow="1">
                <a:tableStyleId>{F5AB1C69-6EDB-4FF4-983F-18BD219EF322}</a:tableStyleId>
              </a:tblPr>
              <a:tblGrid>
                <a:gridCol w="2544409">
                  <a:extLst>
                    <a:ext uri="{9D8B030D-6E8A-4147-A177-3AD203B41FA5}">
                      <a16:colId xmlns:a16="http://schemas.microsoft.com/office/drawing/2014/main" val="20000"/>
                    </a:ext>
                  </a:extLst>
                </a:gridCol>
                <a:gridCol w="2194296">
                  <a:extLst>
                    <a:ext uri="{9D8B030D-6E8A-4147-A177-3AD203B41FA5}">
                      <a16:colId xmlns:a16="http://schemas.microsoft.com/office/drawing/2014/main" val="20001"/>
                    </a:ext>
                  </a:extLst>
                </a:gridCol>
                <a:gridCol w="2015431">
                  <a:extLst>
                    <a:ext uri="{9D8B030D-6E8A-4147-A177-3AD203B41FA5}">
                      <a16:colId xmlns:a16="http://schemas.microsoft.com/office/drawing/2014/main" val="20002"/>
                    </a:ext>
                  </a:extLst>
                </a:gridCol>
              </a:tblGrid>
              <a:tr h="322525">
                <a:tc gridSpan="3">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100" b="1" kern="1200" baseline="0" dirty="0">
                          <a:solidFill>
                            <a:schemeClr val="lt1"/>
                          </a:solidFill>
                          <a:latin typeface="+mj-lt"/>
                          <a:ea typeface="+mn-ea"/>
                          <a:cs typeface="+mn-cs"/>
                        </a:rPr>
                        <a:t>Core HDHP PPO Plan (ECJE) with Health Savings Account (HSA) Network: Core</a:t>
                      </a:r>
                      <a:endParaRPr lang="en-US" sz="1100" b="1"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322525">
                <a:tc>
                  <a:txBody>
                    <a:bodyPr/>
                    <a:lstStyle/>
                    <a:p>
                      <a:r>
                        <a:rPr lang="en-US" sz="1100" b="1" dirty="0">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In-Network</a:t>
                      </a:r>
                    </a:p>
                    <a:p>
                      <a:pPr algn="ctr"/>
                      <a:r>
                        <a:rPr lang="en-US" sz="1100" b="1" i="0" dirty="0">
                          <a:solidFill>
                            <a:schemeClr val="bg1"/>
                          </a:solidFill>
                          <a:latin typeface="+mj-lt"/>
                        </a:rPr>
                        <a:t>Network: Core</a:t>
                      </a:r>
                      <a:endParaRPr lang="en-US" sz="800" b="1" i="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Out-of-</a:t>
                      </a:r>
                      <a:r>
                        <a:rPr lang="en-US" sz="1100" b="1" baseline="0" dirty="0">
                          <a:solidFill>
                            <a:schemeClr val="bg1"/>
                          </a:solidFill>
                          <a:latin typeface="+mj-lt"/>
                        </a:rPr>
                        <a:t> Network</a:t>
                      </a:r>
                      <a:endParaRPr lang="en-US" sz="1100" b="1" i="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379441">
                <a:tc>
                  <a:txBody>
                    <a:bodyPr/>
                    <a:lstStyle/>
                    <a:p>
                      <a:r>
                        <a:rPr lang="en-US" sz="1000" dirty="0">
                          <a:latin typeface="+mj-lt"/>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b="0" kern="1200" dirty="0">
                          <a:solidFill>
                            <a:schemeClr val="dk1"/>
                          </a:solidFill>
                          <a:effectLst/>
                          <a:latin typeface="+mj-lt"/>
                          <a:ea typeface="+mn-ea"/>
                          <a:cs typeface="+mn-cs"/>
                        </a:rPr>
                        <a:t>$3,300 individual, $6,600 family</a:t>
                      </a:r>
                      <a:endParaRPr lang="en-US" sz="1000" b="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dirty="0">
                          <a:effectLst/>
                          <a:latin typeface="+mj-lt"/>
                        </a:rPr>
                        <a:t>$5,000 individual, $10,000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455329">
                <a:tc>
                  <a:txBody>
                    <a:bodyPr/>
                    <a:lstStyle/>
                    <a:p>
                      <a:r>
                        <a:rPr lang="en-US" sz="1000" i="0" baseline="0" dirty="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dirty="0">
                          <a:solidFill>
                            <a:schemeClr val="dk1"/>
                          </a:solidFill>
                          <a:effectLst/>
                          <a:latin typeface="+mj-lt"/>
                          <a:ea typeface="Times New Roman"/>
                          <a:cs typeface="Times New Roman"/>
                        </a:rPr>
                        <a:t>100% </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55329">
                <a:tc>
                  <a:txBody>
                    <a:bodyPr/>
                    <a:lstStyle/>
                    <a:p>
                      <a:r>
                        <a:rPr lang="en-US" sz="1000" dirty="0">
                          <a:latin typeface="+mj-lt"/>
                        </a:rPr>
                        <a:t>Out-of-Pocket</a:t>
                      </a:r>
                      <a:r>
                        <a:rPr lang="en-US" sz="1000" baseline="0" dirty="0">
                          <a:latin typeface="+mj-lt"/>
                        </a:rPr>
                        <a:t> Maximum </a:t>
                      </a:r>
                      <a:r>
                        <a:rPr lang="en-US" sz="800" i="1" baseline="0" dirty="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dirty="0">
                          <a:solidFill>
                            <a:schemeClr val="dk1"/>
                          </a:solidFill>
                          <a:effectLst/>
                          <a:latin typeface="+mj-lt"/>
                          <a:ea typeface="+mn-ea"/>
                          <a:cs typeface="+mn-cs"/>
                        </a:rPr>
                        <a:t>$4,000 individual, $8,000 family</a:t>
                      </a:r>
                      <a:endParaRPr lang="en-US" sz="1000" b="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$10,000 individual, $20,000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3553">
                <a:tc>
                  <a:txBody>
                    <a:bodyPr/>
                    <a:lstStyle/>
                    <a:p>
                      <a:r>
                        <a:rPr lang="en-US" sz="1000" dirty="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kern="1200" dirty="0">
                          <a:solidFill>
                            <a:schemeClr val="tx1"/>
                          </a:solidFill>
                          <a:latin typeface="+mj-lt"/>
                          <a:ea typeface="+mn-ea"/>
                          <a:cs typeface="+mn-cs"/>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dirty="0">
                          <a:latin typeface="+mj-lt"/>
                        </a:rPr>
                        <a:t>20% after deductible</a:t>
                      </a:r>
                      <a:endParaRPr lang="en-US" sz="10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03553">
                <a:tc>
                  <a:txBody>
                    <a:bodyPr/>
                    <a:lstStyle/>
                    <a:p>
                      <a:r>
                        <a:rPr lang="en-US" sz="1000" dirty="0">
                          <a:latin typeface="+mj-lt"/>
                        </a:rPr>
                        <a:t>Virtual Visits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kern="1200" dirty="0">
                          <a:solidFill>
                            <a:schemeClr val="tx1"/>
                          </a:solidFill>
                          <a:latin typeface="+mj-lt"/>
                          <a:ea typeface="+mn-ea"/>
                          <a:cs typeface="+mn-cs"/>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dirty="0">
                          <a:solidFill>
                            <a:schemeClr val="tx1"/>
                          </a:solidFill>
                          <a:latin typeface="+mj-lt"/>
                        </a:rPr>
                        <a:t>Not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272606074"/>
                  </a:ext>
                </a:extLst>
              </a:tr>
              <a:tr h="303553">
                <a:tc>
                  <a:txBody>
                    <a:bodyPr/>
                    <a:lstStyle/>
                    <a:p>
                      <a:r>
                        <a:rPr lang="en-US" sz="1000" dirty="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mj-lt"/>
                          <a:ea typeface="Times New Roman"/>
                          <a:cs typeface="Times New Roman"/>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7879">
                <a:tc>
                  <a:txBody>
                    <a:bodyPr/>
                    <a:lstStyle/>
                    <a:p>
                      <a:r>
                        <a:rPr lang="en-US" sz="1000" dirty="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20%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553">
                <a:tc>
                  <a:txBody>
                    <a:bodyPr/>
                    <a:lstStyle/>
                    <a:p>
                      <a:r>
                        <a:rPr lang="en-US" sz="1000" dirty="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20%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3553">
                <a:tc>
                  <a:txBody>
                    <a:bodyPr/>
                    <a:lstStyle/>
                    <a:p>
                      <a:r>
                        <a:rPr lang="en-US" sz="1000" dirty="0">
                          <a:latin typeface="+mj-lt"/>
                        </a:rPr>
                        <a:t>Emergency Room</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effectLst/>
                          <a:latin typeface="+mj-lt"/>
                        </a:rPr>
                        <a:t> 0%</a:t>
                      </a:r>
                      <a:r>
                        <a:rPr lang="en-US" sz="1000" baseline="0" dirty="0">
                          <a:effectLst/>
                          <a:latin typeface="+mj-lt"/>
                        </a:rPr>
                        <a:t> after deductible</a:t>
                      </a: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303553">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Prescription</a:t>
                      </a:r>
                      <a:r>
                        <a:rPr lang="en-US" sz="1000" kern="1200" baseline="0" dirty="0">
                          <a:solidFill>
                            <a:schemeClr val="dk1"/>
                          </a:solidFill>
                          <a:latin typeface="+mj-lt"/>
                          <a:ea typeface="+mn-ea"/>
                          <a:cs typeface="+mn-cs"/>
                        </a:rPr>
                        <a:t> Drugs Retail </a:t>
                      </a:r>
                      <a:r>
                        <a:rPr lang="en-US" sz="800" i="1" kern="1200" baseline="0" dirty="0">
                          <a:solidFill>
                            <a:schemeClr val="dk1"/>
                          </a:solidFill>
                          <a:latin typeface="+mj-lt"/>
                          <a:ea typeface="+mn-ea"/>
                          <a:cs typeface="+mn-cs"/>
                        </a:rPr>
                        <a:t>(30-day)</a:t>
                      </a:r>
                      <a:endParaRPr lang="en-US" sz="800" i="1" kern="1200" dirty="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dirty="0">
                          <a:latin typeface="+mj-lt"/>
                        </a:rPr>
                        <a:t>$10</a:t>
                      </a:r>
                      <a:r>
                        <a:rPr lang="en-US" sz="1000" baseline="0" dirty="0">
                          <a:latin typeface="+mj-lt"/>
                        </a:rPr>
                        <a:t> / $35 / $60 after deductible</a:t>
                      </a: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3553">
                <a:tc>
                  <a:txBody>
                    <a:bodyPr/>
                    <a:lstStyle/>
                    <a:p>
                      <a:r>
                        <a:rPr lang="en-US" sz="1000" dirty="0">
                          <a:latin typeface="+mj-lt"/>
                        </a:rPr>
                        <a:t>Prescription Drugs Mail</a:t>
                      </a:r>
                      <a:r>
                        <a:rPr lang="en-US" sz="1000" baseline="0" dirty="0">
                          <a:latin typeface="+mj-lt"/>
                        </a:rPr>
                        <a:t> – Order </a:t>
                      </a:r>
                      <a:r>
                        <a:rPr lang="en-US" sz="800" i="1" baseline="0" dirty="0">
                          <a:latin typeface="+mj-lt"/>
                        </a:rPr>
                        <a:t>(90-day)</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2.5 x retail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a:xfrm>
            <a:off x="5253617" y="8678331"/>
            <a:ext cx="1543050" cy="465669"/>
          </a:xfrm>
        </p:spPr>
        <p:txBody>
          <a:bodyPr/>
          <a:lstStyle/>
          <a:p>
            <a:pPr algn="r"/>
            <a:r>
              <a:rPr lang="en-US" dirty="0"/>
              <a:t>6</a:t>
            </a:r>
          </a:p>
        </p:txBody>
      </p:sp>
    </p:spTree>
    <p:extLst>
      <p:ext uri="{BB962C8B-B14F-4D97-AF65-F5344CB8AC3E}">
        <p14:creationId xmlns:p14="http://schemas.microsoft.com/office/powerpoint/2010/main" val="3096888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927847"/>
            <a:ext cx="5104279" cy="976032"/>
          </a:xfrm>
          <a:prstGeom prst="rect">
            <a:avLst/>
          </a:prstGeom>
        </p:spPr>
      </p:pic>
      <p:pic>
        <p:nvPicPr>
          <p:cNvPr id="7" name="Picture 6"/>
          <p:cNvPicPr/>
          <p:nvPr/>
        </p:nvPicPr>
        <p:blipFill>
          <a:blip r:embed="rId3"/>
          <a:stretch>
            <a:fillRect/>
          </a:stretch>
        </p:blipFill>
        <p:spPr>
          <a:xfrm>
            <a:off x="5408224" y="3096339"/>
            <a:ext cx="1046364" cy="1212190"/>
          </a:xfrm>
          <a:prstGeom prst="rect">
            <a:avLst/>
          </a:prstGeom>
        </p:spPr>
      </p:pic>
      <p:pic>
        <p:nvPicPr>
          <p:cNvPr id="10" name="Picture 9"/>
          <p:cNvPicPr/>
          <p:nvPr/>
        </p:nvPicPr>
        <p:blipFill>
          <a:blip r:embed="rId4"/>
          <a:stretch>
            <a:fillRect/>
          </a:stretch>
        </p:blipFill>
        <p:spPr>
          <a:xfrm>
            <a:off x="4910978" y="8162365"/>
            <a:ext cx="1546412" cy="486896"/>
          </a:xfrm>
          <a:prstGeom prst="rect">
            <a:avLst/>
          </a:prstGeom>
        </p:spPr>
      </p:pic>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dirty="0">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0" y="2277596"/>
            <a:ext cx="4881512" cy="5884769"/>
          </a:xfrm>
          <a:prstGeom prst="rect">
            <a:avLst/>
          </a:prstGeom>
          <a:noFill/>
          <a:ln w="0" cmpd="sng">
            <a:noFill/>
            <a:prstDash val="solid"/>
          </a:ln>
        </p:spPr>
        <p:txBody>
          <a:bodyPr vert="horz" lIns="0" tIns="0" rIns="0" bIns="0" anchor="t"/>
          <a:lstStyle/>
          <a:p>
            <a:pPr marR="645493">
              <a:lnSpc>
                <a:spcPct val="100000"/>
              </a:lnSpc>
              <a:spcBef>
                <a:spcPts val="0"/>
              </a:spcBef>
              <a:buNone/>
            </a:pPr>
            <a:r>
              <a:rPr lang="en-US" sz="1000" b="1" spc="-18" dirty="0">
                <a:solidFill>
                  <a:srgbClr val="283681"/>
                </a:solidFill>
                <a:latin typeface="Arial" panose="02020603050405020304" pitchFamily="2"/>
              </a:rPr>
              <a:t>Attention: Doctors, hospital staff and all appropriate billing and administrative personnel </a:t>
            </a:r>
          </a:p>
          <a:p>
            <a:pPr marR="645493">
              <a:lnSpc>
                <a:spcPct val="100000"/>
              </a:lnSpc>
              <a:spcBef>
                <a:spcPts val="0"/>
              </a:spcBef>
              <a:buNone/>
            </a:pPr>
            <a:endParaRPr lang="en-US" sz="500" b="1" spc="-18" dirty="0">
              <a:solidFill>
                <a:srgbClr val="283681"/>
              </a:solidFill>
              <a:latin typeface="Arial" panose="02020603050405020304" pitchFamily="2"/>
            </a:endParaRPr>
          </a:p>
          <a:p>
            <a:pPr marR="645493">
              <a:lnSpc>
                <a:spcPct val="100000"/>
              </a:lnSpc>
              <a:spcBef>
                <a:spcPts val="0"/>
              </a:spcBef>
              <a:buNone/>
            </a:pPr>
            <a:r>
              <a:rPr lang="en-US" sz="1000" spc="9" dirty="0">
                <a:solidFill>
                  <a:srgbClr val="283681"/>
                </a:solidFill>
                <a:latin typeface="Tahoma" panose="02020603050405020304" pitchFamily="2"/>
              </a:rPr>
              <a:t>Re: Billing procedures for UnitedHealthcare HRA members </a:t>
            </a:r>
          </a:p>
          <a:p>
            <a:pPr marR="645493">
              <a:lnSpc>
                <a:spcPct val="100000"/>
              </a:lnSpc>
              <a:spcBef>
                <a:spcPts val="0"/>
              </a:spcBef>
              <a:buNone/>
            </a:pPr>
            <a:endParaRPr lang="en-US" sz="500" spc="9" dirty="0">
              <a:solidFill>
                <a:srgbClr val="283681"/>
              </a:solidFill>
              <a:latin typeface="Tahoma" panose="02020603050405020304" pitchFamily="2"/>
            </a:endParaRPr>
          </a:p>
          <a:p>
            <a:pPr marR="322747">
              <a:lnSpc>
                <a:spcPct val="100000"/>
              </a:lnSpc>
              <a:spcBef>
                <a:spcPts val="0"/>
              </a:spcBef>
              <a:buNone/>
            </a:pPr>
            <a:r>
              <a:rPr lang="en-US" sz="1000" dirty="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R="322747">
              <a:lnSpc>
                <a:spcPct val="100000"/>
              </a:lnSpc>
              <a:spcBef>
                <a:spcPts val="0"/>
              </a:spcBef>
              <a:buNone/>
            </a:pPr>
            <a:endParaRPr lang="en-US" sz="500" dirty="0">
              <a:solidFill>
                <a:srgbClr val="283681"/>
              </a:solidFill>
              <a:latin typeface="Tahoma" panose="02020603050405020304" pitchFamily="2"/>
            </a:endParaRPr>
          </a:p>
          <a:p>
            <a:pPr>
              <a:lnSpc>
                <a:spcPct val="100000"/>
              </a:lnSpc>
              <a:spcBef>
                <a:spcPts val="0"/>
              </a:spcBef>
              <a:buNone/>
            </a:pPr>
            <a:r>
              <a:rPr lang="en-US" sz="1000" b="1" dirty="0">
                <a:solidFill>
                  <a:srgbClr val="283681"/>
                </a:solidFill>
                <a:latin typeface="Arial" panose="02020603050405020304" pitchFamily="2"/>
              </a:rPr>
              <a:t>Please follow these steps concerning claims processing for </a:t>
            </a:r>
            <a:br>
              <a:rPr sz="1000" dirty="0"/>
            </a:br>
            <a:r>
              <a:rPr lang="en-US" sz="1000" b="1" dirty="0">
                <a:solidFill>
                  <a:srgbClr val="283681"/>
                </a:solidFill>
                <a:latin typeface="Arial" panose="02020603050405020304" pitchFamily="2"/>
              </a:rPr>
              <a:t>UnitedHealthcare HRA members: </a:t>
            </a:r>
          </a:p>
          <a:p>
            <a:pPr>
              <a:lnSpc>
                <a:spcPct val="100000"/>
              </a:lnSpc>
              <a:spcBef>
                <a:spcPts val="0"/>
              </a:spcBef>
              <a:buNone/>
            </a:pPr>
            <a:endParaRPr lang="en-US" sz="500" b="1" dirty="0">
              <a:solidFill>
                <a:srgbClr val="283681"/>
              </a:solidFill>
              <a:latin typeface="Arial" panose="02020603050405020304" pitchFamily="2"/>
            </a:endParaRPr>
          </a:p>
          <a:p>
            <a:pPr marL="398463" marR="564807" indent="-228600">
              <a:lnSpc>
                <a:spcPct val="100000"/>
              </a:lnSpc>
              <a:spcBef>
                <a:spcPts val="0"/>
              </a:spcBef>
              <a:buAutoNum type="arabicPeriod"/>
            </a:pPr>
            <a:r>
              <a:rPr lang="en-US" sz="1000" dirty="0">
                <a:solidFill>
                  <a:srgbClr val="283681"/>
                </a:solidFill>
                <a:latin typeface="Tahoma" panose="02020603050405020304" pitchFamily="2"/>
              </a:rPr>
              <a:t>Ask the member to show his or her UnitedHealthcare medical ID card. Contract numbers appear on the front of the card. </a:t>
            </a:r>
          </a:p>
          <a:p>
            <a:pPr marL="398463" marR="564807" indent="-228600">
              <a:lnSpc>
                <a:spcPct val="100000"/>
              </a:lnSpc>
              <a:spcBef>
                <a:spcPts val="0"/>
              </a:spcBef>
              <a:buAutoNum type="arabicPeriod"/>
            </a:pPr>
            <a:r>
              <a:rPr lang="en-US" sz="1000" dirty="0">
                <a:solidFill>
                  <a:srgbClr val="283681"/>
                </a:solidFill>
                <a:latin typeface="Tahoma" panose="02020603050405020304" pitchFamily="2"/>
              </a:rPr>
              <a:t>Please do not ask members to pay any deductible or other cost of care, except indicated copays, at the time of service. </a:t>
            </a:r>
          </a:p>
          <a:p>
            <a:pPr marL="398463" marR="564807" indent="-228600">
              <a:lnSpc>
                <a:spcPct val="100000"/>
              </a:lnSpc>
              <a:spcBef>
                <a:spcPts val="0"/>
              </a:spcBef>
              <a:buAutoNum type="arabicPeriod"/>
            </a:pPr>
            <a:r>
              <a:rPr lang="en-US" sz="1000" spc="-9" dirty="0">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398463" marR="564807" indent="-228600">
              <a:lnSpc>
                <a:spcPct val="100000"/>
              </a:lnSpc>
              <a:spcBef>
                <a:spcPts val="0"/>
              </a:spcBef>
              <a:buAutoNum type="arabicPeriod"/>
            </a:pPr>
            <a:endParaRPr lang="en-US" sz="400" spc="-9" dirty="0">
              <a:solidFill>
                <a:srgbClr val="283681"/>
              </a:solidFill>
              <a:latin typeface="Tahoma" panose="02020603050405020304" pitchFamily="2"/>
            </a:endParaRPr>
          </a:p>
          <a:p>
            <a:pPr marR="564807">
              <a:lnSpc>
                <a:spcPct val="100000"/>
              </a:lnSpc>
              <a:spcBef>
                <a:spcPts val="0"/>
              </a:spcBef>
              <a:buNone/>
            </a:pPr>
            <a:r>
              <a:rPr lang="en-US" sz="1000" dirty="0">
                <a:solidFill>
                  <a:srgbClr val="283681"/>
                </a:solidFill>
                <a:latin typeface="Tahoma" panose="02020603050405020304" pitchFamily="2"/>
              </a:rPr>
              <a:t>Members should notify UnitedHealthcare of any inpatient admissions and certain other procedures as described in their plan documents. </a:t>
            </a:r>
          </a:p>
          <a:p>
            <a:pPr marR="564807">
              <a:lnSpc>
                <a:spcPct val="100000"/>
              </a:lnSpc>
              <a:spcBef>
                <a:spcPts val="0"/>
              </a:spcBef>
              <a:buNone/>
            </a:pPr>
            <a:endParaRPr lang="en-US" sz="500" dirty="0">
              <a:solidFill>
                <a:srgbClr val="283681"/>
              </a:solidFill>
              <a:latin typeface="Tahoma" panose="02020603050405020304" pitchFamily="2"/>
            </a:endParaRPr>
          </a:p>
          <a:p>
            <a:pPr>
              <a:lnSpc>
                <a:spcPct val="100000"/>
              </a:lnSpc>
              <a:spcBef>
                <a:spcPts val="0"/>
              </a:spcBef>
              <a:buNone/>
            </a:pPr>
            <a:r>
              <a:rPr lang="en-US" sz="1000" dirty="0">
                <a:solidFill>
                  <a:srgbClr val="283681"/>
                </a:solidFill>
                <a:latin typeface="Tahoma" panose="02020603050405020304" pitchFamily="2"/>
              </a:rPr>
              <a:t>Thank you for your attention to this process. </a:t>
            </a:r>
          </a:p>
          <a:p>
            <a:pPr marR="242060">
              <a:lnSpc>
                <a:spcPct val="100000"/>
              </a:lnSpc>
              <a:spcBef>
                <a:spcPts val="0"/>
              </a:spcBef>
              <a:buNone/>
            </a:pPr>
            <a:endParaRPr lang="en-US" sz="1000" b="1" dirty="0">
              <a:solidFill>
                <a:srgbClr val="283681"/>
              </a:solidFill>
              <a:latin typeface="Tahoma" panose="02020603050405020304" pitchFamily="2"/>
            </a:endParaRPr>
          </a:p>
          <a:p>
            <a:pPr marR="242060">
              <a:lnSpc>
                <a:spcPct val="100000"/>
              </a:lnSpc>
              <a:spcBef>
                <a:spcPts val="0"/>
              </a:spcBef>
              <a:buNone/>
            </a:pPr>
            <a:r>
              <a:rPr lang="en-US" sz="1000" b="1" dirty="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graphicFrame>
        <p:nvGraphicFramePr>
          <p:cNvPr id="9" name="Table 8"/>
          <p:cNvGraphicFramePr>
            <a:graphicFrameLocks noGrp="1"/>
          </p:cNvGraphicFramePr>
          <p:nvPr/>
        </p:nvGraphicFramePr>
        <p:xfrm>
          <a:off x="406213" y="8162365"/>
          <a:ext cx="6051177" cy="572621"/>
        </p:xfrm>
        <a:graphic>
          <a:graphicData uri="http://schemas.openxmlformats.org/drawingml/2006/table">
            <a:tbl>
              <a:tblPr/>
              <a:tblGrid>
                <a:gridCol w="4504765">
                  <a:extLst>
                    <a:ext uri="{9D8B030D-6E8A-4147-A177-3AD203B41FA5}">
                      <a16:colId xmlns:a16="http://schemas.microsoft.com/office/drawing/2014/main" val="20000"/>
                    </a:ext>
                  </a:extLst>
                </a:gridCol>
                <a:gridCol w="1546412">
                  <a:extLst>
                    <a:ext uri="{9D8B030D-6E8A-4147-A177-3AD203B41FA5}">
                      <a16:colId xmlns:a16="http://schemas.microsoft.com/office/drawing/2014/main" val="20001"/>
                    </a:ext>
                  </a:extLst>
                </a:gridCol>
              </a:tblGrid>
              <a:tr h="572621">
                <a:tc>
                  <a:txBody>
                    <a:bodyPr/>
                    <a:lstStyle/>
                    <a:p>
                      <a:pPr marL="0" marR="868680" indent="0" algn="l">
                        <a:lnSpc>
                          <a:spcPts val="700"/>
                        </a:lnSpc>
                        <a:spcBef>
                          <a:spcPts val="2780"/>
                        </a:spcBef>
                        <a:spcAft>
                          <a:spcPts val="0"/>
                        </a:spcAft>
                      </a:pPr>
                      <a:r>
                        <a:rPr lang="en-US" sz="500" spc="0" dirty="0">
                          <a:solidFill>
                            <a:srgbClr val="57585B"/>
                          </a:solidFill>
                          <a:latin typeface="Tahoma" panose="02020603050405020304" pitchFamily="2"/>
                        </a:rPr>
                        <a:t>Insurance coverage provided by or through UnitedHealthcare Insurance Company, UnitedHealthcare Insurance Company of New York, or their affiliates. </a:t>
                      </a:r>
                    </a:p>
                    <a:p>
                      <a:pPr marL="0" marR="0" indent="0" algn="l">
                        <a:lnSpc>
                          <a:spcPts val="600"/>
                        </a:lnSpc>
                        <a:spcBef>
                          <a:spcPts val="355"/>
                        </a:spcBef>
                        <a:spcAft>
                          <a:spcPts val="0"/>
                        </a:spcAft>
                      </a:pPr>
                      <a:r>
                        <a:rPr lang="en-US" sz="500" spc="0" dirty="0">
                          <a:solidFill>
                            <a:srgbClr val="57585B"/>
                          </a:solidFill>
                          <a:latin typeface="Tahoma" panose="02020603050405020304" pitchFamily="2"/>
                        </a:rPr>
                        <a:t>B2C 12/21 © 2021 United HealthCare Services, Inc. All Rights Reserved. ES20-5059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 name="Slide Number Placeholder 2">
            <a:extLst>
              <a:ext uri="{FF2B5EF4-FFF2-40B4-BE49-F238E27FC236}">
                <a16:creationId xmlns:a16="http://schemas.microsoft.com/office/drawing/2014/main" id="{ACC90609-78AF-4048-CF77-47CF06735552}"/>
              </a:ext>
            </a:extLst>
          </p:cNvPr>
          <p:cNvSpPr txBox="1">
            <a:spLocks/>
          </p:cNvSpPr>
          <p:nvPr/>
        </p:nvSpPr>
        <p:spPr>
          <a:xfrm>
            <a:off x="5314950" y="879565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06D0A7-5B2E-4E47-A767-3F12C7D68AC8}" type="slidenum">
              <a:rPr lang="en-US" sz="1200" smtClean="0">
                <a:latin typeface="+mj-lt"/>
              </a:rPr>
              <a:pPr algn="r"/>
              <a:t>7</a:t>
            </a:fld>
            <a:endParaRPr lang="en-US" sz="1200">
              <a:latin typeface="+mj-lt"/>
            </a:endParaRPr>
          </a:p>
        </p:txBody>
      </p:sp>
    </p:spTree>
    <p:extLst>
      <p:ext uri="{BB962C8B-B14F-4D97-AF65-F5344CB8AC3E}">
        <p14:creationId xmlns:p14="http://schemas.microsoft.com/office/powerpoint/2010/main" val="239147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673096" y="1751650"/>
            <a:ext cx="1882588" cy="2683249"/>
          </a:xfrm>
          <a:prstGeom prst="rect">
            <a:avLst/>
          </a:prstGeom>
          <a:solidFill>
            <a:srgbClr val="D2ECF2"/>
          </a:solidFill>
          <a:ln w="0" cmpd="sng">
            <a:noFill/>
            <a:prstDash val="solid"/>
          </a:ln>
        </p:spPr>
        <p:txBody>
          <a:bodyPr vert="horz" lIns="0" tIns="0" rIns="0" bIns="0" anchor="t"/>
          <a:lstStyle/>
          <a:p>
            <a:pPr>
              <a:buNone/>
            </a:pPr>
            <a:r>
              <a:rPr lang="en-US" dirty="0"/>
              <a:t> </a:t>
            </a:r>
            <a:endParaRPr dirty="0"/>
          </a:p>
        </p:txBody>
      </p:sp>
      <p:pic>
        <p:nvPicPr>
          <p:cNvPr id="4" name="Picture 3"/>
          <p:cNvPicPr/>
          <p:nvPr/>
        </p:nvPicPr>
        <p:blipFill>
          <a:blip r:embed="rId2"/>
          <a:stretch>
            <a:fillRect/>
          </a:stretch>
        </p:blipFill>
        <p:spPr>
          <a:xfrm>
            <a:off x="4522304" y="134471"/>
            <a:ext cx="2335696" cy="1420905"/>
          </a:xfrm>
          <a:prstGeom prst="rect">
            <a:avLst/>
          </a:prstGeom>
        </p:spPr>
      </p:pic>
      <p:pic>
        <p:nvPicPr>
          <p:cNvPr id="11" name="Picture 10"/>
          <p:cNvPicPr/>
          <p:nvPr/>
        </p:nvPicPr>
        <p:blipFill>
          <a:blip r:embed="rId3"/>
          <a:stretch>
            <a:fillRect/>
          </a:stretch>
        </p:blipFill>
        <p:spPr>
          <a:xfrm>
            <a:off x="5133975" y="3651438"/>
            <a:ext cx="161365" cy="279587"/>
          </a:xfrm>
          <a:prstGeom prst="rect">
            <a:avLst/>
          </a:prstGeom>
        </p:spPr>
      </p:pic>
      <p:pic>
        <p:nvPicPr>
          <p:cNvPr id="17" name="Picture 16"/>
          <p:cNvPicPr/>
          <p:nvPr/>
        </p:nvPicPr>
        <p:blipFill>
          <a:blip r:embed="rId4"/>
          <a:stretch>
            <a:fillRect/>
          </a:stretch>
        </p:blipFill>
        <p:spPr>
          <a:xfrm>
            <a:off x="5547618" y="7557909"/>
            <a:ext cx="1135156" cy="406213"/>
          </a:xfrm>
          <a:prstGeom prst="rect">
            <a:avLst/>
          </a:prstGeom>
        </p:spPr>
      </p:pic>
      <p:sp>
        <p:nvSpPr>
          <p:cNvPr id="5" name="Text Placeholder 4"/>
          <p:cNvSpPr>
            <a:spLocks noGrp="1"/>
          </p:cNvSpPr>
          <p:nvPr>
            <p:ph type="body" idx="10"/>
          </p:nvPr>
        </p:nvSpPr>
        <p:spPr>
          <a:xfrm>
            <a:off x="409014" y="346824"/>
            <a:ext cx="3742206" cy="1071914"/>
          </a:xfrm>
          <a:prstGeom prst="rect">
            <a:avLst/>
          </a:prstGeom>
          <a:noFill/>
          <a:ln w="0" cmpd="sng">
            <a:noFill/>
            <a:prstDash val="solid"/>
          </a:ln>
        </p:spPr>
        <p:txBody>
          <a:bodyPr vert="horz" lIns="0" tIns="0" rIns="0" bIns="0" anchor="t"/>
          <a:lstStyle/>
          <a:p>
            <a:pPr>
              <a:buNone/>
            </a:pPr>
            <a:r>
              <a:rPr lang="en-US" sz="2400" b="1" spc="-97" dirty="0">
                <a:solidFill>
                  <a:srgbClr val="282E71"/>
                </a:solidFill>
                <a:latin typeface="Times New Roman" panose="02020603050405020304" pitchFamily="1"/>
              </a:rPr>
              <a:t>PPO Members </a:t>
            </a:r>
          </a:p>
          <a:p>
            <a:pPr>
              <a:buNone/>
            </a:pPr>
            <a:r>
              <a:rPr lang="en-US" sz="2400" b="1" spc="-97" dirty="0">
                <a:solidFill>
                  <a:srgbClr val="282E71"/>
                </a:solidFill>
                <a:latin typeface="Times New Roman" panose="02020603050405020304" pitchFamily="1"/>
              </a:rPr>
              <a:t>24/7 virtual care. Zero dollars. </a:t>
            </a:r>
          </a:p>
        </p:txBody>
      </p:sp>
      <p:sp>
        <p:nvSpPr>
          <p:cNvPr id="6" name="Text Placeholder 5"/>
          <p:cNvSpPr>
            <a:spLocks noGrp="1"/>
          </p:cNvSpPr>
          <p:nvPr>
            <p:ph type="body" idx="10"/>
          </p:nvPr>
        </p:nvSpPr>
        <p:spPr>
          <a:xfrm>
            <a:off x="350744" y="1467410"/>
            <a:ext cx="2799229" cy="569259"/>
          </a:xfrm>
          <a:prstGeom prst="rect">
            <a:avLst/>
          </a:prstGeom>
          <a:noFill/>
          <a:ln w="0" cmpd="sng">
            <a:noFill/>
            <a:prstDash val="solid"/>
          </a:ln>
        </p:spPr>
        <p:txBody>
          <a:bodyPr vert="horz" lIns="0" tIns="8404" rIns="0" bIns="0" anchor="t"/>
          <a:lstStyle/>
          <a:p>
            <a:pPr algn="just">
              <a:lnSpc>
                <a:spcPts val="1324"/>
              </a:lnSpc>
              <a:spcAft>
                <a:spcPts val="401"/>
              </a:spcAft>
              <a:buNone/>
            </a:pPr>
            <a:r>
              <a:rPr lang="en-US" sz="1059" dirty="0">
                <a:solidFill>
                  <a:srgbClr val="282E71"/>
                </a:solidFill>
                <a:latin typeface="Tahoma" panose="02020603050405020304" pitchFamily="2"/>
              </a:rPr>
              <a:t>Connect to a provider anytime, anywhere with 24/7 Virtual Visits. With your health plan, your cost is usually $0.</a:t>
            </a:r>
            <a:r>
              <a:rPr lang="en-US" sz="1059" b="1" baseline="30000" dirty="0">
                <a:solidFill>
                  <a:srgbClr val="282E71"/>
                </a:solidFill>
                <a:latin typeface="Arial" panose="02020603050405020304" pitchFamily="2"/>
              </a:rPr>
              <a:t>1</a:t>
            </a:r>
            <a:r>
              <a:rPr lang="en-US" sz="100" b="1" dirty="0">
                <a:solidFill>
                  <a:srgbClr val="282E71"/>
                </a:solidFill>
                <a:latin typeface="Arial" panose="02020603050405020304" pitchFamily="2"/>
              </a:rPr>
              <a:t> </a:t>
            </a:r>
          </a:p>
        </p:txBody>
      </p:sp>
      <p:sp>
        <p:nvSpPr>
          <p:cNvPr id="7" name="Text Placeholder 6"/>
          <p:cNvSpPr>
            <a:spLocks noGrp="1"/>
          </p:cNvSpPr>
          <p:nvPr>
            <p:ph type="body" idx="10"/>
          </p:nvPr>
        </p:nvSpPr>
        <p:spPr>
          <a:xfrm>
            <a:off x="4673096" y="1769409"/>
            <a:ext cx="1882588" cy="787774"/>
          </a:xfrm>
          <a:prstGeom prst="rect">
            <a:avLst/>
          </a:prstGeom>
          <a:noFill/>
          <a:ln w="0" cmpd="sng">
            <a:noFill/>
            <a:prstDash val="solid"/>
          </a:ln>
        </p:spPr>
        <p:txBody>
          <a:bodyPr vert="horz" lIns="0" tIns="169209" rIns="0" bIns="0" anchor="t"/>
          <a:lstStyle/>
          <a:p>
            <a:pPr marL="161373">
              <a:lnSpc>
                <a:spcPts val="2118"/>
              </a:lnSpc>
              <a:spcAft>
                <a:spcPts val="574"/>
              </a:spcAft>
              <a:buNone/>
            </a:pPr>
            <a:r>
              <a:rPr lang="en-US" sz="1985" b="1" dirty="0">
                <a:solidFill>
                  <a:srgbClr val="233480"/>
                </a:solidFill>
                <a:latin typeface="Times New Roman" panose="02020603050405020304" pitchFamily="1"/>
              </a:rPr>
              <a:t>Looking for smart savings? </a:t>
            </a:r>
          </a:p>
        </p:txBody>
      </p:sp>
      <p:sp>
        <p:nvSpPr>
          <p:cNvPr id="8" name="Text Placeholder 7"/>
          <p:cNvSpPr>
            <a:spLocks noGrp="1"/>
          </p:cNvSpPr>
          <p:nvPr>
            <p:ph type="body" idx="10"/>
          </p:nvPr>
        </p:nvSpPr>
        <p:spPr>
          <a:xfrm>
            <a:off x="4673096" y="2539424"/>
            <a:ext cx="1882588" cy="1074084"/>
          </a:xfrm>
          <a:prstGeom prst="rect">
            <a:avLst/>
          </a:prstGeom>
          <a:noFill/>
          <a:ln w="0" cmpd="sng">
            <a:noFill/>
            <a:prstDash val="solid"/>
          </a:ln>
        </p:spPr>
        <p:txBody>
          <a:bodyPr vert="horz" lIns="0" tIns="2241" rIns="0" bIns="0" anchor="t"/>
          <a:lstStyle/>
          <a:p>
            <a:pPr marL="161373" marR="403433">
              <a:lnSpc>
                <a:spcPts val="1412"/>
              </a:lnSpc>
              <a:spcAft>
                <a:spcPts val="225"/>
              </a:spcAft>
              <a:buNone/>
            </a:pPr>
            <a:r>
              <a:rPr lang="en-US" sz="1059" dirty="0">
                <a:solidFill>
                  <a:srgbClr val="233480"/>
                </a:solidFill>
                <a:latin typeface="Tahoma" panose="02020603050405020304" pitchFamily="2"/>
              </a:rPr>
              <a:t>An estimated 25% of ER visits may be treated with a 24/7 Virtual Visit — bringing a potential $2,000</a:t>
            </a:r>
            <a:r>
              <a:rPr lang="en-US" sz="1059" baseline="30000" dirty="0">
                <a:solidFill>
                  <a:srgbClr val="233480"/>
                </a:solidFill>
                <a:latin typeface="Tahoma" panose="02020603050405020304" pitchFamily="2"/>
              </a:rPr>
              <a:t>3</a:t>
            </a:r>
            <a:r>
              <a:rPr lang="en-US" sz="1059" dirty="0">
                <a:solidFill>
                  <a:srgbClr val="233480"/>
                </a:solidFill>
                <a:latin typeface="Tahoma" panose="02020603050405020304" pitchFamily="2"/>
              </a:rPr>
              <a:t> cost down to </a:t>
            </a:r>
          </a:p>
        </p:txBody>
      </p:sp>
      <p:sp>
        <p:nvSpPr>
          <p:cNvPr id="9" name="Text Placeholder 8"/>
          <p:cNvSpPr>
            <a:spLocks noGrp="1"/>
          </p:cNvSpPr>
          <p:nvPr>
            <p:ph type="body" idx="10"/>
          </p:nvPr>
        </p:nvSpPr>
        <p:spPr>
          <a:xfrm>
            <a:off x="5322234" y="3641352"/>
            <a:ext cx="1102659" cy="811306"/>
          </a:xfrm>
          <a:prstGeom prst="rect">
            <a:avLst/>
          </a:prstGeom>
          <a:noFill/>
          <a:ln w="0" cmpd="sng">
            <a:noFill/>
            <a:prstDash val="solid"/>
          </a:ln>
        </p:spPr>
        <p:txBody>
          <a:bodyPr vert="horz" lIns="0" tIns="7284" rIns="0" bIns="0" anchor="t"/>
          <a:lstStyle/>
          <a:p>
            <a:pPr>
              <a:lnSpc>
                <a:spcPts val="5383"/>
              </a:lnSpc>
              <a:spcAft>
                <a:spcPts val="896"/>
              </a:spcAft>
              <a:buNone/>
            </a:pPr>
            <a:r>
              <a:rPr lang="en-US" sz="4721" b="1" dirty="0">
                <a:solidFill>
                  <a:srgbClr val="233480"/>
                </a:solidFill>
                <a:latin typeface="Times New Roman" panose="02020603050405020304" pitchFamily="1"/>
              </a:rPr>
              <a:t>0 </a:t>
            </a:r>
          </a:p>
        </p:txBody>
      </p:sp>
      <p:sp>
        <p:nvSpPr>
          <p:cNvPr id="12" name="Text Placeholder 11"/>
          <p:cNvSpPr>
            <a:spLocks noGrp="1"/>
          </p:cNvSpPr>
          <p:nvPr>
            <p:ph type="body" idx="10"/>
          </p:nvPr>
        </p:nvSpPr>
        <p:spPr>
          <a:xfrm>
            <a:off x="409015" y="2213721"/>
            <a:ext cx="3832412" cy="326651"/>
          </a:xfrm>
          <a:prstGeom prst="rect">
            <a:avLst/>
          </a:prstGeom>
          <a:noFill/>
          <a:ln w="0" cmpd="sng">
            <a:noFill/>
            <a:prstDash val="solid"/>
          </a:ln>
        </p:spPr>
        <p:txBody>
          <a:bodyPr vert="horz" lIns="0" tIns="12887" rIns="0" bIns="0" anchor="t"/>
          <a:lstStyle/>
          <a:p>
            <a:pPr marL="80687">
              <a:lnSpc>
                <a:spcPts val="1853"/>
              </a:lnSpc>
              <a:spcAft>
                <a:spcPts val="547"/>
              </a:spcAft>
              <a:buNone/>
            </a:pPr>
            <a:r>
              <a:rPr lang="en-US" sz="1765" b="1" spc="-62" dirty="0">
                <a:solidFill>
                  <a:srgbClr val="233480"/>
                </a:solidFill>
                <a:latin typeface="Times New Roman" panose="02020603050405020304" pitchFamily="1"/>
              </a:rPr>
              <a:t>Another way to get care </a:t>
            </a:r>
          </a:p>
        </p:txBody>
      </p:sp>
      <p:sp>
        <p:nvSpPr>
          <p:cNvPr id="13" name="Text Placeholder 12"/>
          <p:cNvSpPr>
            <a:spLocks noGrp="1"/>
          </p:cNvSpPr>
          <p:nvPr>
            <p:ph type="body" idx="10"/>
          </p:nvPr>
        </p:nvSpPr>
        <p:spPr>
          <a:xfrm>
            <a:off x="318808" y="2540372"/>
            <a:ext cx="3832412" cy="2408144"/>
          </a:xfrm>
          <a:prstGeom prst="rect">
            <a:avLst/>
          </a:prstGeom>
          <a:noFill/>
          <a:ln w="0" cmpd="sng">
            <a:noFill/>
            <a:prstDash val="solid"/>
          </a:ln>
        </p:spPr>
        <p:txBody>
          <a:bodyPr vert="horz" lIns="0" tIns="6163" rIns="0" bIns="0" anchor="t"/>
          <a:lstStyle/>
          <a:p>
            <a:pPr marL="80687">
              <a:lnSpc>
                <a:spcPts val="971"/>
              </a:lnSpc>
              <a:buNone/>
            </a:pPr>
            <a:r>
              <a:rPr lang="en-US" sz="838" spc="-9" dirty="0">
                <a:solidFill>
                  <a:srgbClr val="233480"/>
                </a:solidFill>
                <a:latin typeface="Tahoma" panose="02020603050405020304" pitchFamily="2"/>
              </a:rPr>
              <a:t>With 24/7 Virtual Visits, providers may treat a wide range of health conditions — </a:t>
            </a:r>
          </a:p>
          <a:p>
            <a:pPr marL="80687">
              <a:lnSpc>
                <a:spcPts val="971"/>
              </a:lnSpc>
              <a:spcBef>
                <a:spcPts val="75"/>
              </a:spcBef>
              <a:buNone/>
            </a:pPr>
            <a:r>
              <a:rPr lang="en-US" sz="838" spc="-4" dirty="0">
                <a:solidFill>
                  <a:srgbClr val="233480"/>
                </a:solidFill>
                <a:latin typeface="Tahoma" panose="02020603050405020304" pitchFamily="2"/>
              </a:rPr>
              <a:t>many of the same ones treated in an emergency room (ER) or urgent care. </a:t>
            </a:r>
          </a:p>
          <a:p>
            <a:pPr marL="80687">
              <a:lnSpc>
                <a:spcPts val="971"/>
              </a:lnSpc>
              <a:spcBef>
                <a:spcPts val="75"/>
              </a:spcBef>
              <a:buNone/>
            </a:pPr>
            <a:r>
              <a:rPr lang="en-US" sz="838" dirty="0">
                <a:solidFill>
                  <a:srgbClr val="233480"/>
                </a:solidFill>
                <a:latin typeface="Tahoma" panose="02020603050405020304" pitchFamily="2"/>
              </a:rPr>
              <a:t>If needed, providers may even prescribe medications.</a:t>
            </a:r>
            <a:r>
              <a:rPr lang="en-US" sz="838" baseline="30000" dirty="0">
                <a:solidFill>
                  <a:srgbClr val="233480"/>
                </a:solidFill>
                <a:latin typeface="Tahoma" panose="02020603050405020304" pitchFamily="2"/>
              </a:rPr>
              <a:t>2</a:t>
            </a:r>
            <a:r>
              <a:rPr lang="en-US" sz="100" dirty="0">
                <a:solidFill>
                  <a:srgbClr val="233480"/>
                </a:solidFill>
                <a:latin typeface="Tahoma" panose="02020603050405020304" pitchFamily="2"/>
              </a:rPr>
              <a:t> </a:t>
            </a:r>
          </a:p>
          <a:p>
            <a:pPr marL="80687" indent="161373">
              <a:lnSpc>
                <a:spcPts val="971"/>
              </a:lnSpc>
              <a:spcBef>
                <a:spcPts val="1363"/>
              </a:spcBef>
              <a:buFont typeface="Symbol"/>
              <a:buChar char="·"/>
              <a:tabLst>
                <a:tab pos="1976823" algn="l"/>
              </a:tabLst>
            </a:pPr>
            <a:r>
              <a:rPr lang="en-US" sz="838" spc="18" dirty="0">
                <a:solidFill>
                  <a:srgbClr val="233480"/>
                </a:solidFill>
                <a:latin typeface="Tahoma" panose="02020603050405020304" pitchFamily="2"/>
              </a:rPr>
              <a:t>Cough • Difficulty sleeping </a:t>
            </a:r>
          </a:p>
          <a:p>
            <a:pPr marL="80687" indent="161373">
              <a:lnSpc>
                <a:spcPts val="971"/>
              </a:lnSpc>
              <a:spcBef>
                <a:spcPts val="331"/>
              </a:spcBef>
              <a:buFont typeface="Symbol"/>
              <a:buChar char="·"/>
              <a:tabLst>
                <a:tab pos="1976823" algn="l"/>
              </a:tabLst>
            </a:pPr>
            <a:r>
              <a:rPr lang="en-US" sz="838" spc="18" dirty="0">
                <a:solidFill>
                  <a:srgbClr val="233480"/>
                </a:solidFill>
                <a:latin typeface="Tahoma" panose="02020603050405020304" pitchFamily="2"/>
              </a:rPr>
              <a:t>Headache • Congestion / sinus </a:t>
            </a:r>
          </a:p>
          <a:p>
            <a:pPr marL="80687" indent="161373">
              <a:lnSpc>
                <a:spcPts val="971"/>
              </a:lnSpc>
              <a:spcBef>
                <a:spcPts val="344"/>
              </a:spcBef>
              <a:buFont typeface="Symbol"/>
              <a:buChar char="·"/>
              <a:tabLst>
                <a:tab pos="1976823" algn="l"/>
              </a:tabLst>
            </a:pPr>
            <a:r>
              <a:rPr lang="en-US" sz="838" spc="18" dirty="0">
                <a:solidFill>
                  <a:srgbClr val="233480"/>
                </a:solidFill>
                <a:latin typeface="Tahoma" panose="02020603050405020304" pitchFamily="2"/>
              </a:rPr>
              <a:t>Sore Throat • Fever </a:t>
            </a:r>
          </a:p>
          <a:p>
            <a:pPr marL="80687" indent="161373">
              <a:lnSpc>
                <a:spcPts val="971"/>
              </a:lnSpc>
              <a:spcBef>
                <a:spcPts val="375"/>
              </a:spcBef>
              <a:buFont typeface="Symbol"/>
              <a:buChar char="·"/>
              <a:tabLst>
                <a:tab pos="1976823" algn="l"/>
              </a:tabLst>
            </a:pPr>
            <a:r>
              <a:rPr lang="en-US" sz="838" spc="9" dirty="0">
                <a:solidFill>
                  <a:srgbClr val="233480"/>
                </a:solidFill>
                <a:latin typeface="Tahoma" panose="02020603050405020304" pitchFamily="2"/>
              </a:rPr>
              <a:t>Fatigue / Weakness • Loss of appetite </a:t>
            </a:r>
          </a:p>
          <a:p>
            <a:pPr marL="80687" indent="161373">
              <a:lnSpc>
                <a:spcPts val="971"/>
              </a:lnSpc>
              <a:spcBef>
                <a:spcPts val="371"/>
              </a:spcBef>
              <a:spcAft>
                <a:spcPts val="8003"/>
              </a:spcAft>
              <a:buFont typeface="Symbol"/>
              <a:buChar char="·"/>
            </a:pPr>
            <a:r>
              <a:rPr lang="en-US" sz="838" dirty="0">
                <a:solidFill>
                  <a:srgbClr val="233480"/>
                </a:solidFill>
                <a:latin typeface="Tahoma" panose="02020603050405020304" pitchFamily="2"/>
              </a:rPr>
              <a:t>Nasal discharge </a:t>
            </a:r>
          </a:p>
        </p:txBody>
      </p:sp>
      <p:sp>
        <p:nvSpPr>
          <p:cNvPr id="14" name="Text Placeholder 13"/>
          <p:cNvSpPr>
            <a:spLocks noGrp="1"/>
          </p:cNvSpPr>
          <p:nvPr>
            <p:ph type="body" idx="10"/>
          </p:nvPr>
        </p:nvSpPr>
        <p:spPr>
          <a:xfrm>
            <a:off x="345702" y="4157381"/>
            <a:ext cx="3832412" cy="923365"/>
          </a:xfrm>
          <a:prstGeom prst="rect">
            <a:avLst/>
          </a:prstGeom>
          <a:noFill/>
          <a:ln w="0" cmpd="sng">
            <a:noFill/>
            <a:prstDash val="solid"/>
          </a:ln>
        </p:spPr>
        <p:txBody>
          <a:bodyPr vert="horz" lIns="0" tIns="12887" rIns="0" bIns="0" anchor="t"/>
          <a:lstStyle/>
          <a:p>
            <a:pPr marL="80687">
              <a:lnSpc>
                <a:spcPts val="1853"/>
              </a:lnSpc>
              <a:buNone/>
              <a:tabLst>
                <a:tab pos="1412016" algn="l"/>
                <a:tab pos="2380256" algn="l"/>
              </a:tabLst>
            </a:pPr>
            <a:r>
              <a:rPr lang="en-US" sz="1765" b="1" spc="-9" dirty="0">
                <a:solidFill>
                  <a:srgbClr val="233480"/>
                </a:solidFill>
                <a:latin typeface="Times New Roman" panose="02020603050405020304" pitchFamily="1"/>
              </a:rPr>
              <a:t>Visit Call Open </a:t>
            </a:r>
          </a:p>
          <a:p>
            <a:pPr marL="80687">
              <a:lnSpc>
                <a:spcPts val="971"/>
              </a:lnSpc>
              <a:spcBef>
                <a:spcPts val="0"/>
              </a:spcBef>
              <a:spcAft>
                <a:spcPts val="4386"/>
              </a:spcAft>
              <a:buNone/>
            </a:pPr>
            <a:r>
              <a:rPr lang="en-US" sz="882" b="1" u="sng" dirty="0">
                <a:solidFill>
                  <a:srgbClr val="0000FF"/>
                </a:solidFill>
                <a:latin typeface="Arial" panose="02020603050405020304" pitchFamily="2"/>
              </a:rPr>
              <a:t>myuhc.com/</a:t>
            </a:r>
            <a:r>
              <a:rPr lang="en-US" sz="882" b="1" u="sng" dirty="0" err="1">
                <a:solidFill>
                  <a:srgbClr val="0000FF"/>
                </a:solidFill>
                <a:latin typeface="Arial" panose="02020603050405020304" pitchFamily="2"/>
              </a:rPr>
              <a:t>virtualvisits</a:t>
            </a:r>
            <a:r>
              <a:rPr lang="en-US" sz="838" dirty="0">
                <a:solidFill>
                  <a:srgbClr val="233480"/>
                </a:solidFill>
                <a:latin typeface="Tahoma" panose="02020603050405020304" pitchFamily="2"/>
              </a:rPr>
              <a:t> | </a:t>
            </a:r>
            <a:r>
              <a:rPr lang="en-US" sz="882" b="1" dirty="0">
                <a:solidFill>
                  <a:srgbClr val="233480"/>
                </a:solidFill>
                <a:latin typeface="Arial" panose="02020603050405020304" pitchFamily="2"/>
              </a:rPr>
              <a:t>1-855-615-8335 </a:t>
            </a:r>
            <a:r>
              <a:rPr lang="en-US" sz="838" dirty="0">
                <a:solidFill>
                  <a:srgbClr val="233480"/>
                </a:solidFill>
                <a:latin typeface="Tahoma" panose="02020603050405020304" pitchFamily="2"/>
              </a:rPr>
              <a:t>| UnitedHealthcare® app </a:t>
            </a:r>
          </a:p>
        </p:txBody>
      </p:sp>
      <p:pic>
        <p:nvPicPr>
          <p:cNvPr id="16" name="Picture 15">
            <a:extLst>
              <a:ext uri="{FF2B5EF4-FFF2-40B4-BE49-F238E27FC236}">
                <a16:creationId xmlns:a16="http://schemas.microsoft.com/office/drawing/2014/main" id="{AD69CC65-9AF3-E55A-A032-91CE3BA8C244}"/>
              </a:ext>
            </a:extLst>
          </p:cNvPr>
          <p:cNvPicPr/>
          <p:nvPr/>
        </p:nvPicPr>
        <p:blipFill>
          <a:blip r:embed="rId5"/>
          <a:stretch>
            <a:fillRect/>
          </a:stretch>
        </p:blipFill>
        <p:spPr>
          <a:xfrm>
            <a:off x="447677" y="6156682"/>
            <a:ext cx="5368178" cy="516031"/>
          </a:xfrm>
          <a:prstGeom prst="rect">
            <a:avLst/>
          </a:prstGeom>
        </p:spPr>
      </p:pic>
      <p:sp>
        <p:nvSpPr>
          <p:cNvPr id="18" name="Text Placeholder 1">
            <a:extLst>
              <a:ext uri="{FF2B5EF4-FFF2-40B4-BE49-F238E27FC236}">
                <a16:creationId xmlns:a16="http://schemas.microsoft.com/office/drawing/2014/main" id="{576F8975-7A63-B65D-70DF-CF7F55D718C8}"/>
              </a:ext>
            </a:extLst>
          </p:cNvPr>
          <p:cNvSpPr>
            <a:spLocks noGrp="1"/>
          </p:cNvSpPr>
          <p:nvPr>
            <p:ph type="body" idx="10"/>
          </p:nvPr>
        </p:nvSpPr>
        <p:spPr>
          <a:xfrm>
            <a:off x="124385" y="4568980"/>
            <a:ext cx="6051176" cy="610721"/>
          </a:xfrm>
          <a:prstGeom prst="rect">
            <a:avLst/>
          </a:prstGeom>
          <a:noFill/>
          <a:ln w="0" cmpd="sng">
            <a:noFill/>
            <a:prstDash val="solid"/>
          </a:ln>
        </p:spPr>
        <p:txBody>
          <a:bodyPr vert="horz" lIns="0" tIns="20731" rIns="0" bIns="0" anchor="t"/>
          <a:lstStyle/>
          <a:p>
            <a:pPr>
              <a:buNone/>
            </a:pPr>
            <a:r>
              <a:rPr lang="en-US" sz="1765" b="1" spc="-44" dirty="0">
                <a:solidFill>
                  <a:srgbClr val="243480"/>
                </a:solidFill>
                <a:latin typeface="Times New Roman" panose="02020603050405020304" pitchFamily="1"/>
              </a:rPr>
              <a:t>Access to care for unexpected health concerns </a:t>
            </a:r>
          </a:p>
        </p:txBody>
      </p:sp>
      <p:graphicFrame>
        <p:nvGraphicFramePr>
          <p:cNvPr id="19" name="Table 18">
            <a:extLst>
              <a:ext uri="{FF2B5EF4-FFF2-40B4-BE49-F238E27FC236}">
                <a16:creationId xmlns:a16="http://schemas.microsoft.com/office/drawing/2014/main" id="{3A678F44-1119-0F4C-F8F3-93DA02E661EB}"/>
              </a:ext>
            </a:extLst>
          </p:cNvPr>
          <p:cNvGraphicFramePr>
            <a:graphicFrameLocks noGrp="1"/>
          </p:cNvGraphicFramePr>
          <p:nvPr>
            <p:extLst>
              <p:ext uri="{D42A27DB-BD31-4B8C-83A1-F6EECF244321}">
                <p14:modId xmlns:p14="http://schemas.microsoft.com/office/powerpoint/2010/main" val="1068837814"/>
              </p:ext>
            </p:extLst>
          </p:nvPr>
        </p:nvGraphicFramePr>
        <p:xfrm>
          <a:off x="682439" y="4660627"/>
          <a:ext cx="6051176" cy="756957"/>
        </p:xfrm>
        <a:graphic>
          <a:graphicData uri="http://schemas.openxmlformats.org/drawingml/2006/table">
            <a:tbl>
              <a:tblPr/>
              <a:tblGrid>
                <a:gridCol w="753035">
                  <a:extLst>
                    <a:ext uri="{9D8B030D-6E8A-4147-A177-3AD203B41FA5}">
                      <a16:colId xmlns:a16="http://schemas.microsoft.com/office/drawing/2014/main" val="20000"/>
                    </a:ext>
                  </a:extLst>
                </a:gridCol>
                <a:gridCol w="5298141">
                  <a:extLst>
                    <a:ext uri="{9D8B030D-6E8A-4147-A177-3AD203B41FA5}">
                      <a16:colId xmlns:a16="http://schemas.microsoft.com/office/drawing/2014/main" val="20001"/>
                    </a:ext>
                  </a:extLst>
                </a:gridCol>
              </a:tblGrid>
              <a:tr h="756957">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1100"/>
                        </a:lnSpc>
                        <a:spcBef>
                          <a:spcPts val="4355"/>
                        </a:spcBef>
                        <a:spcAft>
                          <a:spcPts val="0"/>
                        </a:spcAft>
                      </a:pPr>
                      <a:r>
                        <a:rPr lang="en-US" sz="900" b="1" spc="0" dirty="0">
                          <a:solidFill>
                            <a:srgbClr val="243480"/>
                          </a:solidFill>
                          <a:latin typeface="Arial" panose="02020603050405020304" pitchFamily="2"/>
                        </a:rPr>
                        <a:t>24/7 Virtual Visit experience </a:t>
                      </a:r>
                    </a:p>
                    <a:p>
                      <a:pPr marL="137160" marR="0" indent="0" algn="l">
                        <a:lnSpc>
                          <a:spcPts val="1200"/>
                        </a:lnSpc>
                        <a:spcBef>
                          <a:spcPts val="0"/>
                        </a:spcBef>
                        <a:spcAft>
                          <a:spcPts val="95"/>
                        </a:spcAft>
                      </a:pPr>
                      <a:r>
                        <a:rPr lang="en-US" sz="800" spc="0" dirty="0">
                          <a:solidFill>
                            <a:srgbClr val="243480"/>
                          </a:solidFill>
                          <a:latin typeface="Tahoma" panose="02020603050405020304" pitchFamily="2"/>
                        </a:rPr>
                        <a:t>Meet Tessa, a working mom with young children.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0" name="Text Placeholder 7">
            <a:extLst>
              <a:ext uri="{FF2B5EF4-FFF2-40B4-BE49-F238E27FC236}">
                <a16:creationId xmlns:a16="http://schemas.microsoft.com/office/drawing/2014/main" id="{1E941F83-D5FE-DA40-2ADD-23539C9E9378}"/>
              </a:ext>
            </a:extLst>
          </p:cNvPr>
          <p:cNvSpPr>
            <a:spLocks noGrp="1"/>
          </p:cNvSpPr>
          <p:nvPr>
            <p:ph type="body" idx="10"/>
          </p:nvPr>
        </p:nvSpPr>
        <p:spPr>
          <a:xfrm>
            <a:off x="359147" y="5659703"/>
            <a:ext cx="6051176" cy="1831041"/>
          </a:xfrm>
          <a:prstGeom prst="rect">
            <a:avLst/>
          </a:prstGeom>
          <a:noFill/>
          <a:ln w="0" cmpd="sng">
            <a:noFill/>
            <a:prstDash val="solid"/>
          </a:ln>
        </p:spPr>
        <p:txBody>
          <a:bodyPr vert="horz" lIns="0" tIns="5043" rIns="0" bIns="0" anchor="t"/>
          <a:lstStyle/>
          <a:p>
            <a:pPr algn="just">
              <a:lnSpc>
                <a:spcPts val="1059"/>
              </a:lnSpc>
              <a:spcAft>
                <a:spcPts val="0"/>
              </a:spcAft>
              <a:buNone/>
              <a:tabLst>
                <a:tab pos="1613733" algn="l"/>
                <a:tab pos="3267810" algn="l"/>
                <a:tab pos="4881543" algn="l"/>
              </a:tabLst>
            </a:pPr>
            <a:r>
              <a:rPr lang="en-US" sz="838" dirty="0">
                <a:solidFill>
                  <a:srgbClr val="243480"/>
                </a:solidFill>
                <a:latin typeface="Tahoma" panose="02020603050405020304" pitchFamily="2"/>
              </a:rPr>
              <a:t>Tessa is getting ready for She schedules a 24/7 Virtual The provider diagnoses her Tessa picks up the  work when she notices her Visit through </a:t>
            </a:r>
            <a:r>
              <a:rPr lang="en-US" sz="838" u="sng" dirty="0">
                <a:solidFill>
                  <a:srgbClr val="0000FF"/>
                </a:solidFill>
                <a:latin typeface="Tahoma" panose="02020603050405020304" pitchFamily="2"/>
              </a:rPr>
              <a:t>myuhc.com</a:t>
            </a:r>
            <a:r>
              <a:rPr lang="en-US" sz="838" dirty="0">
                <a:solidFill>
                  <a:srgbClr val="243480"/>
                </a:solidFill>
                <a:latin typeface="Tahoma" panose="02020603050405020304" pitchFamily="2"/>
              </a:rPr>
              <a:t>® and son with contact dermatitis prescription on her son has a rash. sees a virtual provider within and sends a prescription to way to daycare and 15 minutes. a local pharmacy. then heads to work. </a:t>
            </a:r>
          </a:p>
        </p:txBody>
      </p:sp>
      <p:graphicFrame>
        <p:nvGraphicFramePr>
          <p:cNvPr id="21" name="Table 20">
            <a:extLst>
              <a:ext uri="{FF2B5EF4-FFF2-40B4-BE49-F238E27FC236}">
                <a16:creationId xmlns:a16="http://schemas.microsoft.com/office/drawing/2014/main" id="{819E8F81-7507-CC5E-E7F6-2FEC9F3731A2}"/>
              </a:ext>
            </a:extLst>
          </p:cNvPr>
          <p:cNvGraphicFramePr>
            <a:graphicFrameLocks noGrp="1"/>
          </p:cNvGraphicFramePr>
          <p:nvPr>
            <p:extLst>
              <p:ext uri="{D42A27DB-BD31-4B8C-83A1-F6EECF244321}">
                <p14:modId xmlns:p14="http://schemas.microsoft.com/office/powerpoint/2010/main" val="1312922217"/>
              </p:ext>
            </p:extLst>
          </p:nvPr>
        </p:nvGraphicFramePr>
        <p:xfrm>
          <a:off x="338977" y="6964311"/>
          <a:ext cx="6051177" cy="926166"/>
        </p:xfrm>
        <a:graphic>
          <a:graphicData uri="http://schemas.openxmlformats.org/drawingml/2006/table">
            <a:tbl>
              <a:tblPr/>
              <a:tblGrid>
                <a:gridCol w="1011331">
                  <a:extLst>
                    <a:ext uri="{9D8B030D-6E8A-4147-A177-3AD203B41FA5}">
                      <a16:colId xmlns:a16="http://schemas.microsoft.com/office/drawing/2014/main" val="20000"/>
                    </a:ext>
                  </a:extLst>
                </a:gridCol>
                <a:gridCol w="5039846">
                  <a:extLst>
                    <a:ext uri="{9D8B030D-6E8A-4147-A177-3AD203B41FA5}">
                      <a16:colId xmlns:a16="http://schemas.microsoft.com/office/drawing/2014/main" val="20001"/>
                    </a:ext>
                  </a:extLst>
                </a:gridCol>
              </a:tblGrid>
              <a:tr h="926166">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274320" marR="0" indent="0" algn="l">
                        <a:lnSpc>
                          <a:spcPts val="2200"/>
                        </a:lnSpc>
                        <a:spcBef>
                          <a:spcPts val="1765"/>
                        </a:spcBef>
                        <a:spcAft>
                          <a:spcPts val="0"/>
                        </a:spcAft>
                      </a:pPr>
                      <a:r>
                        <a:rPr lang="en-US" sz="1800" b="1" spc="0" dirty="0">
                          <a:solidFill>
                            <a:srgbClr val="243480"/>
                          </a:solidFill>
                          <a:latin typeface="Times New Roman" panose="02020603050405020304" pitchFamily="1"/>
                        </a:rPr>
                        <a:t>Scan the QR code to access </a:t>
                      </a:r>
                    </a:p>
                    <a:p>
                      <a:pPr marL="274320" marR="0" indent="0" algn="l">
                        <a:lnSpc>
                          <a:spcPts val="2200"/>
                        </a:lnSpc>
                        <a:spcBef>
                          <a:spcPts val="25"/>
                        </a:spcBef>
                        <a:spcAft>
                          <a:spcPts val="2045"/>
                        </a:spcAft>
                      </a:pPr>
                      <a:r>
                        <a:rPr lang="en-US" sz="1800" b="1" spc="0" dirty="0">
                          <a:solidFill>
                            <a:srgbClr val="243480"/>
                          </a:solidFill>
                          <a:latin typeface="Times New Roman" panose="02020603050405020304" pitchFamily="1"/>
                        </a:rPr>
                        <a:t>your virtual care options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2" name="Text Placeholder 13">
            <a:extLst>
              <a:ext uri="{FF2B5EF4-FFF2-40B4-BE49-F238E27FC236}">
                <a16:creationId xmlns:a16="http://schemas.microsoft.com/office/drawing/2014/main" id="{94EA5B47-F9EA-5539-BDDE-C33D20C752E0}"/>
              </a:ext>
            </a:extLst>
          </p:cNvPr>
          <p:cNvSpPr>
            <a:spLocks noGrp="1"/>
          </p:cNvSpPr>
          <p:nvPr>
            <p:ph type="body" idx="10"/>
          </p:nvPr>
        </p:nvSpPr>
        <p:spPr>
          <a:xfrm>
            <a:off x="318808" y="7836615"/>
            <a:ext cx="6051176" cy="1175497"/>
          </a:xfrm>
          <a:prstGeom prst="rect">
            <a:avLst/>
          </a:prstGeom>
          <a:noFill/>
          <a:ln w="0" cmpd="sng">
            <a:noFill/>
            <a:prstDash val="solid"/>
          </a:ln>
        </p:spPr>
        <p:txBody>
          <a:bodyPr vert="horz" lIns="0" tIns="1681" rIns="0" bIns="0" anchor="t"/>
          <a:lstStyle/>
          <a:p>
            <a:pPr>
              <a:lnSpc>
                <a:spcPts val="618"/>
              </a:lnSpc>
              <a:spcAft>
                <a:spcPts val="0"/>
              </a:spcAft>
            </a:pPr>
            <a:r>
              <a:rPr lang="en-US" sz="485" dirty="0">
                <a:solidFill>
                  <a:srgbClr val="000000"/>
                </a:solidFill>
                <a:latin typeface="Tahoma" panose="02020603050405020304" pitchFamily="2"/>
              </a:rPr>
              <a:t>1 The Designated Virtual Visit Provider’s reduced rate for a 24/7 Virtual Visit is subject to change at any time. </a:t>
            </a:r>
          </a:p>
          <a:p>
            <a:pPr>
              <a:lnSpc>
                <a:spcPts val="618"/>
              </a:lnSpc>
              <a:spcBef>
                <a:spcPts val="247"/>
              </a:spcBef>
              <a:spcAft>
                <a:spcPts val="0"/>
              </a:spcAft>
            </a:pPr>
            <a:r>
              <a:rPr lang="en-US" sz="485" dirty="0">
                <a:solidFill>
                  <a:srgbClr val="000000"/>
                </a:solidFill>
                <a:latin typeface="Tahoma" panose="02020603050405020304" pitchFamily="2"/>
              </a:rPr>
              <a:t>2 Certain prescriptions may not be available, and other restrictions may apply. </a:t>
            </a:r>
          </a:p>
          <a:p>
            <a:pPr marR="40343">
              <a:lnSpc>
                <a:spcPts val="529"/>
              </a:lnSpc>
              <a:spcBef>
                <a:spcPts val="287"/>
              </a:spcBef>
              <a:spcAft>
                <a:spcPts val="0"/>
              </a:spcAft>
            </a:pPr>
            <a:r>
              <a:rPr lang="en-US" sz="485" dirty="0">
                <a:solidFill>
                  <a:srgbClr val="000000"/>
                </a:solidFill>
                <a:latin typeface="Tahoma" panose="02020603050405020304" pitchFamily="2"/>
              </a:rPr>
              <a:t>3 Average allowed amounts charged by UnitedHealthcare network providers are not tied to a specific condition or treatment. Actual payments may vary depending upon benefit coverage. Estimated urgent care savings are based on the difference between average urgent care visit cost of $180 and virtual visit cost of $0; $2,000.00 difference between the average emergency room visit and the average urgent care visit. The information and estimates provided are for general informational and illustrative purposes only and is not intended to be nor should be construed as medical advice or a substitute for your doctor’s care. You should consult with an appropriate health care professional to determine what may be right for you. In an emergency, call 911 or go to the nearest emergency room. </a:t>
            </a:r>
          </a:p>
          <a:p>
            <a:pPr>
              <a:lnSpc>
                <a:spcPts val="618"/>
              </a:lnSpc>
              <a:spcBef>
                <a:spcPts val="269"/>
              </a:spcBef>
              <a:spcAft>
                <a:spcPts val="0"/>
              </a:spcAft>
            </a:pPr>
            <a:r>
              <a:rPr lang="en-US" sz="485" dirty="0">
                <a:solidFill>
                  <a:srgbClr val="000000"/>
                </a:solidFill>
                <a:latin typeface="Tahoma" panose="02020603050405020304" pitchFamily="2"/>
              </a:rPr>
              <a:t>The UnitedHealthcare® app is available for download for iPhone® or Android®. iPhone is a registered trademark of Apple, Inc. Android is a registered trademark of Google LLC. </a:t>
            </a:r>
          </a:p>
          <a:p>
            <a:pPr marR="40343">
              <a:lnSpc>
                <a:spcPts val="529"/>
              </a:lnSpc>
              <a:spcBef>
                <a:spcPts val="260"/>
              </a:spcBef>
              <a:spcAft>
                <a:spcPts val="0"/>
              </a:spcAft>
            </a:pPr>
            <a:r>
              <a:rPr lang="en-US" sz="485" dirty="0">
                <a:solidFill>
                  <a:srgbClr val="000000"/>
                </a:solidFill>
                <a:latin typeface="Tahoma" panose="02020603050405020304" pitchFamily="2"/>
              </a:rPr>
              <a:t>24/7 Virtual Visits phone and video chat with a doctor are not an insurance product, health care provider or a health plan. Unless otherwise required, benefits are available only when services are delivered 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 </a:t>
            </a:r>
          </a:p>
          <a:p>
            <a:pPr marR="40343">
              <a:lnSpc>
                <a:spcPts val="618"/>
              </a:lnSpc>
              <a:spcBef>
                <a:spcPts val="274"/>
              </a:spcBef>
              <a:spcAft>
                <a:spcPts val="0"/>
              </a:spcAft>
            </a:pPr>
            <a:r>
              <a:rPr lang="en-US" sz="485" dirty="0">
                <a:solidFill>
                  <a:srgbClr val="000000"/>
                </a:solidFill>
                <a:latin typeface="Tahoma" panose="02020603050405020304" pitchFamily="2"/>
              </a:rPr>
              <a:t>Insurance coverage provided by or through UnitedHealthcare Insurance Company or its affiliates. Administrative services provided by United HealthCare Services, Inc. or their affiliates. Health Plan coverage provided by or through a UnitedHealthcare company. </a:t>
            </a:r>
          </a:p>
          <a:p>
            <a:pPr>
              <a:lnSpc>
                <a:spcPts val="618"/>
              </a:lnSpc>
              <a:spcBef>
                <a:spcPts val="375"/>
              </a:spcBef>
              <a:spcAft>
                <a:spcPts val="62"/>
              </a:spcAft>
            </a:pPr>
            <a:r>
              <a:rPr lang="en-US" sz="485" spc="18" dirty="0">
                <a:solidFill>
                  <a:srgbClr val="000000"/>
                </a:solidFill>
                <a:latin typeface="Tahoma" panose="02020603050405020304" pitchFamily="2"/>
              </a:rPr>
              <a:t>B2C EI232326917.0 7/23 © 2023 United HealthCare Services, Inc. All Rights Reserved. 23-2325204 </a:t>
            </a:r>
          </a:p>
        </p:txBody>
      </p:sp>
      <p:pic>
        <p:nvPicPr>
          <p:cNvPr id="23" name="Picture 22">
            <a:extLst>
              <a:ext uri="{FF2B5EF4-FFF2-40B4-BE49-F238E27FC236}">
                <a16:creationId xmlns:a16="http://schemas.microsoft.com/office/drawing/2014/main" id="{95BFE7D5-9A8D-3CE8-0511-2D87BF1B53D2}"/>
              </a:ext>
            </a:extLst>
          </p:cNvPr>
          <p:cNvPicPr/>
          <p:nvPr/>
        </p:nvPicPr>
        <p:blipFill>
          <a:blip r:embed="rId6"/>
          <a:stretch>
            <a:fillRect/>
          </a:stretch>
        </p:blipFill>
        <p:spPr>
          <a:xfrm>
            <a:off x="409015" y="6733957"/>
            <a:ext cx="1073150" cy="1048385"/>
          </a:xfrm>
          <a:prstGeom prst="rect">
            <a:avLst/>
          </a:prstGeom>
        </p:spPr>
      </p:pic>
      <p:pic>
        <p:nvPicPr>
          <p:cNvPr id="24" name="Picture 23">
            <a:extLst>
              <a:ext uri="{FF2B5EF4-FFF2-40B4-BE49-F238E27FC236}">
                <a16:creationId xmlns:a16="http://schemas.microsoft.com/office/drawing/2014/main" id="{0BFE2173-7B40-37CC-124C-FFD4E26A4766}"/>
              </a:ext>
            </a:extLst>
          </p:cNvPr>
          <p:cNvPicPr/>
          <p:nvPr/>
        </p:nvPicPr>
        <p:blipFill>
          <a:blip r:embed="rId7"/>
          <a:stretch>
            <a:fillRect/>
          </a:stretch>
        </p:blipFill>
        <p:spPr>
          <a:xfrm>
            <a:off x="633262" y="4986259"/>
            <a:ext cx="624655" cy="6382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134471"/>
            <a:ext cx="6858000" cy="3864909"/>
          </a:xfrm>
          <a:prstGeom prst="rect">
            <a:avLst/>
          </a:prstGeom>
        </p:spPr>
      </p:pic>
      <p:pic>
        <p:nvPicPr>
          <p:cNvPr id="10" name="Picture 9"/>
          <p:cNvPicPr/>
          <p:nvPr/>
        </p:nvPicPr>
        <p:blipFill>
          <a:blip r:embed="rId3"/>
          <a:stretch>
            <a:fillRect/>
          </a:stretch>
        </p:blipFill>
        <p:spPr>
          <a:xfrm>
            <a:off x="1" y="6494930"/>
            <a:ext cx="1764366" cy="532279"/>
          </a:xfrm>
          <a:prstGeom prst="rect">
            <a:avLst/>
          </a:prstGeom>
        </p:spPr>
      </p:pic>
      <p:pic>
        <p:nvPicPr>
          <p:cNvPr id="14" name="Picture 13"/>
          <p:cNvPicPr/>
          <p:nvPr/>
        </p:nvPicPr>
        <p:blipFill>
          <a:blip r:embed="rId4"/>
          <a:stretch>
            <a:fillRect/>
          </a:stretch>
        </p:blipFill>
        <p:spPr>
          <a:xfrm>
            <a:off x="5292538" y="6914590"/>
            <a:ext cx="1162050" cy="406213"/>
          </a:xfrm>
          <a:prstGeom prst="rect">
            <a:avLst/>
          </a:prstGeom>
        </p:spPr>
      </p:pic>
      <p:sp>
        <p:nvSpPr>
          <p:cNvPr id="4" name="Text Placeholder 3"/>
          <p:cNvSpPr>
            <a:spLocks noGrp="1"/>
          </p:cNvSpPr>
          <p:nvPr>
            <p:ph type="body" idx="10"/>
          </p:nvPr>
        </p:nvSpPr>
        <p:spPr>
          <a:xfrm>
            <a:off x="400610" y="1464329"/>
            <a:ext cx="3203201" cy="1238250"/>
          </a:xfrm>
          <a:prstGeom prst="rect">
            <a:avLst/>
          </a:prstGeom>
          <a:noFill/>
          <a:ln w="0" cmpd="sng">
            <a:noFill/>
            <a:prstDash val="solid"/>
          </a:ln>
        </p:spPr>
        <p:txBody>
          <a:bodyPr vert="horz" lIns="0" tIns="28015" rIns="0" bIns="0" anchor="t"/>
          <a:lstStyle/>
          <a:p>
            <a:pPr marL="0" marR="0" indent="0" algn="l">
              <a:lnSpc>
                <a:spcPts val="3177"/>
              </a:lnSpc>
              <a:spcAft>
                <a:spcPts val="0"/>
              </a:spcAft>
            </a:pPr>
            <a:r>
              <a:rPr lang="en-US" sz="2956" b="1" spc="-88" dirty="0">
                <a:solidFill>
                  <a:srgbClr val="FFFFFF"/>
                </a:solidFill>
                <a:latin typeface="Times New Roman" panose="02020603050405020304" pitchFamily="1"/>
              </a:rPr>
              <a:t>HSA Members </a:t>
            </a:r>
          </a:p>
          <a:p>
            <a:pPr marL="0" marR="0" indent="0" algn="l">
              <a:lnSpc>
                <a:spcPts val="3177"/>
              </a:lnSpc>
              <a:spcAft>
                <a:spcPts val="0"/>
              </a:spcAft>
            </a:pPr>
            <a:r>
              <a:rPr lang="en-US" sz="2956" b="1" spc="-88" dirty="0">
                <a:solidFill>
                  <a:srgbClr val="FFFFFF"/>
                </a:solidFill>
                <a:latin typeface="Times New Roman" panose="02020603050405020304" pitchFamily="1"/>
              </a:rPr>
              <a:t>Visit with a provider 24/7 — whenever, wherever</a:t>
            </a:r>
          </a:p>
        </p:txBody>
      </p:sp>
      <p:sp>
        <p:nvSpPr>
          <p:cNvPr id="5" name="Text Placeholder 4"/>
          <p:cNvSpPr>
            <a:spLocks noGrp="1"/>
          </p:cNvSpPr>
          <p:nvPr>
            <p:ph type="body" idx="10"/>
          </p:nvPr>
        </p:nvSpPr>
        <p:spPr>
          <a:xfrm>
            <a:off x="403412" y="3143811"/>
            <a:ext cx="3060326" cy="557493"/>
          </a:xfrm>
          <a:prstGeom prst="rect">
            <a:avLst/>
          </a:prstGeom>
          <a:noFill/>
          <a:ln w="0" cmpd="sng">
            <a:noFill/>
            <a:prstDash val="solid"/>
          </a:ln>
        </p:spPr>
        <p:txBody>
          <a:bodyPr vert="horz" lIns="0" tIns="0" rIns="0" bIns="0" anchor="t"/>
          <a:lstStyle/>
          <a:p>
            <a:pPr marL="0" marR="0" indent="0" algn="l">
              <a:lnSpc>
                <a:spcPts val="1412"/>
              </a:lnSpc>
              <a:spcAft>
                <a:spcPts val="251"/>
              </a:spcAft>
            </a:pPr>
            <a:r>
              <a:rPr lang="en-US" sz="1059" spc="-9" dirty="0">
                <a:solidFill>
                  <a:srgbClr val="FFFFFF"/>
                </a:solidFill>
                <a:latin typeface="Tahoma" panose="02020603050405020304" pitchFamily="2"/>
              </a:rPr>
              <a:t>With 24/7 Virtual Visits, you can connect to a provider by phone or video</a:t>
            </a:r>
            <a:r>
              <a:rPr lang="en-US" sz="1059" spc="-9" baseline="30000" dirty="0">
                <a:solidFill>
                  <a:srgbClr val="FFFFFF"/>
                </a:solidFill>
                <a:latin typeface="Tahoma" panose="02020603050405020304" pitchFamily="2"/>
              </a:rPr>
              <a:t>1</a:t>
            </a:r>
            <a:r>
              <a:rPr lang="en-US" sz="1059" spc="-9" dirty="0">
                <a:solidFill>
                  <a:srgbClr val="FFFFFF"/>
                </a:solidFill>
                <a:latin typeface="Tahoma" panose="02020603050405020304" pitchFamily="2"/>
              </a:rPr>
              <a:t> through </a:t>
            </a:r>
            <a:r>
              <a:rPr lang="en-US" sz="1103" b="1" u="sng" spc="-9" dirty="0">
                <a:solidFill>
                  <a:schemeClr val="bg1"/>
                </a:solidFill>
                <a:latin typeface="Arial" panose="02020603050405020304" pitchFamily="2"/>
              </a:rPr>
              <a:t>myuhc.com </a:t>
            </a:r>
            <a:r>
              <a:rPr lang="en-US" sz="1103" b="1" spc="-9" baseline="30000" dirty="0">
                <a:solidFill>
                  <a:schemeClr val="bg1"/>
                </a:solidFill>
                <a:latin typeface="Arial" panose="02020603050405020304" pitchFamily="2"/>
              </a:rPr>
              <a:t>® </a:t>
            </a:r>
            <a:r>
              <a:rPr lang="en-US" sz="1059" spc="-9" dirty="0">
                <a:solidFill>
                  <a:schemeClr val="bg1"/>
                </a:solidFill>
                <a:latin typeface="Tahoma" panose="02020603050405020304" pitchFamily="2"/>
              </a:rPr>
              <a:t>or </a:t>
            </a:r>
            <a:r>
              <a:rPr lang="en-US" sz="1059" spc="-9" dirty="0">
                <a:solidFill>
                  <a:srgbClr val="FFFFFF"/>
                </a:solidFill>
                <a:latin typeface="Tahoma" panose="02020603050405020304" pitchFamily="2"/>
              </a:rPr>
              <a:t>the UnitedHealthcare</a:t>
            </a:r>
            <a:r>
              <a:rPr lang="en-US" sz="1059" spc="-9" baseline="30000" dirty="0">
                <a:solidFill>
                  <a:srgbClr val="FFFFFF"/>
                </a:solidFill>
                <a:latin typeface="Tahoma" panose="02020603050405020304" pitchFamily="2"/>
              </a:rPr>
              <a:t>®</a:t>
            </a:r>
            <a:r>
              <a:rPr lang="en-US" sz="1059" spc="-9" dirty="0">
                <a:solidFill>
                  <a:srgbClr val="FFFFFF"/>
                </a:solidFill>
                <a:latin typeface="Tahoma" panose="02020603050405020304" pitchFamily="2"/>
              </a:rPr>
              <a:t> app </a:t>
            </a:r>
          </a:p>
        </p:txBody>
      </p:sp>
      <p:sp>
        <p:nvSpPr>
          <p:cNvPr id="6" name="Text Placeholder 5"/>
          <p:cNvSpPr>
            <a:spLocks noGrp="1"/>
          </p:cNvSpPr>
          <p:nvPr>
            <p:ph type="body" idx="10"/>
          </p:nvPr>
        </p:nvSpPr>
        <p:spPr>
          <a:xfrm>
            <a:off x="400610" y="4187078"/>
            <a:ext cx="3832412" cy="378199"/>
          </a:xfrm>
          <a:prstGeom prst="rect">
            <a:avLst/>
          </a:prstGeom>
          <a:noFill/>
          <a:ln w="0" cmpd="sng">
            <a:noFill/>
            <a:prstDash val="solid"/>
          </a:ln>
        </p:spPr>
        <p:txBody>
          <a:bodyPr vert="horz" lIns="0" tIns="12887" rIns="0" bIns="0" anchor="t"/>
          <a:lstStyle/>
          <a:p>
            <a:pPr marL="0" marR="0" indent="0" algn="l">
              <a:lnSpc>
                <a:spcPts val="1941"/>
              </a:lnSpc>
              <a:spcAft>
                <a:spcPts val="962"/>
              </a:spcAft>
            </a:pPr>
            <a:r>
              <a:rPr lang="en-US" sz="1765" b="1" spc="-53">
                <a:solidFill>
                  <a:srgbClr val="233480"/>
                </a:solidFill>
                <a:latin typeface="Times New Roman" panose="02020603050405020304" pitchFamily="1"/>
              </a:rPr>
              <a:t>Another way to get care </a:t>
            </a:r>
          </a:p>
        </p:txBody>
      </p:sp>
      <p:sp>
        <p:nvSpPr>
          <p:cNvPr id="7" name="Text Placeholder 6"/>
          <p:cNvSpPr>
            <a:spLocks noGrp="1"/>
          </p:cNvSpPr>
          <p:nvPr>
            <p:ph type="body" idx="10"/>
          </p:nvPr>
        </p:nvSpPr>
        <p:spPr>
          <a:xfrm>
            <a:off x="400610" y="4565276"/>
            <a:ext cx="3832412" cy="1929653"/>
          </a:xfrm>
          <a:prstGeom prst="rect">
            <a:avLst/>
          </a:prstGeom>
          <a:noFill/>
          <a:ln w="0" cmpd="sng">
            <a:noFill/>
            <a:prstDash val="solid"/>
          </a:ln>
        </p:spPr>
        <p:txBody>
          <a:bodyPr vert="horz" lIns="0" tIns="0" rIns="0" bIns="0" anchor="t"/>
          <a:lstStyle/>
          <a:p>
            <a:pPr marL="0" marR="201717" indent="0" algn="just">
              <a:lnSpc>
                <a:spcPts val="1147"/>
              </a:lnSpc>
              <a:spcAft>
                <a:spcPts val="0"/>
              </a:spcAft>
            </a:pPr>
            <a:r>
              <a:rPr lang="en-US" sz="838" spc="0" dirty="0">
                <a:solidFill>
                  <a:srgbClr val="233480"/>
                </a:solidFill>
                <a:latin typeface="Tahoma" panose="02020603050405020304" pitchFamily="2"/>
              </a:rPr>
              <a:t>Providers can treat a wide range of health conditions — including many of the same conditions as an emergency room (ER) or urgent care — and may even prescribe medications,</a:t>
            </a:r>
            <a:r>
              <a:rPr lang="en-US" sz="838" spc="0" baseline="30000" dirty="0">
                <a:solidFill>
                  <a:srgbClr val="233480"/>
                </a:solidFill>
                <a:latin typeface="Tahoma" panose="02020603050405020304" pitchFamily="2"/>
              </a:rPr>
              <a:t>2</a:t>
            </a:r>
            <a:r>
              <a:rPr lang="en-US" sz="838" spc="0" dirty="0">
                <a:solidFill>
                  <a:srgbClr val="233480"/>
                </a:solidFill>
                <a:latin typeface="Tahoma" panose="02020603050405020304" pitchFamily="2"/>
              </a:rPr>
              <a:t> if needed. </a:t>
            </a:r>
            <a:r>
              <a:rPr lang="en-US" sz="838" b="1" spc="0" dirty="0">
                <a:solidFill>
                  <a:srgbClr val="233480"/>
                </a:solidFill>
                <a:latin typeface="Arial" panose="02020603050405020304" pitchFamily="2"/>
              </a:rPr>
              <a:t>With a UnitedHealthcare plan, your cost for a 24/7 Virtual Visit is usually $54 or less.</a:t>
            </a:r>
            <a:r>
              <a:rPr lang="en-US" sz="838" b="1" spc="0" baseline="30000" dirty="0">
                <a:solidFill>
                  <a:srgbClr val="233480"/>
                </a:solidFill>
                <a:latin typeface="Arial" panose="02020603050405020304" pitchFamily="2"/>
              </a:rPr>
              <a:t>3</a:t>
            </a:r>
            <a:r>
              <a:rPr lang="en-US" sz="100" b="1" spc="0" dirty="0">
                <a:solidFill>
                  <a:srgbClr val="233480"/>
                </a:solidFill>
                <a:latin typeface="Arial" panose="02020603050405020304" pitchFamily="2"/>
              </a:rPr>
              <a:t> </a:t>
            </a:r>
          </a:p>
          <a:p>
            <a:pPr marL="0" marR="806867" indent="0" algn="just">
              <a:lnSpc>
                <a:spcPts val="1412"/>
              </a:lnSpc>
              <a:spcBef>
                <a:spcPts val="1257"/>
              </a:spcBef>
              <a:spcAft>
                <a:spcPts val="0"/>
              </a:spcAft>
            </a:pPr>
            <a:r>
              <a:rPr lang="en-US" sz="1103" b="1" spc="-18" dirty="0">
                <a:solidFill>
                  <a:srgbClr val="233480"/>
                </a:solidFill>
                <a:latin typeface="Arial" panose="02020603050405020304" pitchFamily="2"/>
              </a:rPr>
              <a:t>Consider 24/7 Virtual Visits for these common conditions and more </a:t>
            </a:r>
          </a:p>
          <a:p>
            <a:pPr marL="40343" marR="0" indent="80687" algn="l">
              <a:lnSpc>
                <a:spcPts val="971"/>
              </a:lnSpc>
              <a:spcBef>
                <a:spcPts val="525"/>
              </a:spcBef>
              <a:spcAft>
                <a:spcPts val="0"/>
              </a:spcAft>
              <a:buFont typeface="Symbol"/>
              <a:buChar char="·"/>
              <a:tabLst>
                <a:tab pos="1331330" algn="l"/>
                <a:tab pos="2662660" algn="l"/>
              </a:tabLst>
            </a:pPr>
            <a:r>
              <a:rPr lang="en-US" sz="838" spc="0" dirty="0">
                <a:solidFill>
                  <a:srgbClr val="233480"/>
                </a:solidFill>
                <a:latin typeface="Tahoma" panose="02020603050405020304" pitchFamily="2"/>
              </a:rPr>
              <a:t>Cough • Fatigue/weakness • Congestion/sinus pain </a:t>
            </a:r>
          </a:p>
          <a:p>
            <a:pPr marL="40343" marR="0" indent="80687" algn="l">
              <a:lnSpc>
                <a:spcPts val="1059"/>
              </a:lnSpc>
              <a:spcBef>
                <a:spcPts val="344"/>
              </a:spcBef>
              <a:spcAft>
                <a:spcPts val="0"/>
              </a:spcAft>
              <a:buFont typeface="Symbol"/>
              <a:buChar char="·"/>
              <a:tabLst>
                <a:tab pos="1331330" algn="l"/>
                <a:tab pos="2662660" algn="l"/>
              </a:tabLst>
            </a:pPr>
            <a:r>
              <a:rPr lang="en-US" sz="838" spc="0" dirty="0">
                <a:solidFill>
                  <a:srgbClr val="233480"/>
                </a:solidFill>
                <a:latin typeface="Tahoma" panose="02020603050405020304" pitchFamily="2"/>
              </a:rPr>
              <a:t>Headache • Nasal discharge • Fever </a:t>
            </a:r>
          </a:p>
          <a:p>
            <a:pPr marL="40343" marR="0" indent="80687" algn="l">
              <a:lnSpc>
                <a:spcPts val="971"/>
              </a:lnSpc>
              <a:spcBef>
                <a:spcPts val="326"/>
              </a:spcBef>
              <a:spcAft>
                <a:spcPts val="2307"/>
              </a:spcAft>
              <a:buFont typeface="Symbol"/>
              <a:buChar char="·"/>
              <a:tabLst>
                <a:tab pos="1331330" algn="l"/>
                <a:tab pos="2662660" algn="l"/>
              </a:tabLst>
            </a:pPr>
            <a:r>
              <a:rPr lang="en-US" sz="838" spc="0" dirty="0">
                <a:solidFill>
                  <a:srgbClr val="233480"/>
                </a:solidFill>
                <a:latin typeface="Tahoma" panose="02020603050405020304" pitchFamily="2"/>
              </a:rPr>
              <a:t>Sore throat • Difficulty sleeping • Loss of appetite </a:t>
            </a:r>
          </a:p>
        </p:txBody>
      </p:sp>
      <p:sp>
        <p:nvSpPr>
          <p:cNvPr id="8" name="Text Placeholder 7"/>
          <p:cNvSpPr>
            <a:spLocks noGrp="1"/>
          </p:cNvSpPr>
          <p:nvPr>
            <p:ph type="body" idx="10"/>
          </p:nvPr>
        </p:nvSpPr>
        <p:spPr>
          <a:xfrm>
            <a:off x="4537262" y="4227979"/>
            <a:ext cx="1920128" cy="2159374"/>
          </a:xfrm>
          <a:prstGeom prst="rect">
            <a:avLst/>
          </a:prstGeom>
          <a:solidFill>
            <a:srgbClr val="D2ECF2"/>
          </a:solidFill>
          <a:ln w="0" cmpd="sng">
            <a:noFill/>
            <a:prstDash val="solid"/>
          </a:ln>
        </p:spPr>
        <p:txBody>
          <a:bodyPr vert="horz" lIns="0" tIns="87406" rIns="0" bIns="0" anchor="t">
            <a:normAutofit fontScale="97500"/>
          </a:bodyPr>
          <a:lstStyle/>
          <a:p>
            <a:pPr marL="161373" marR="0" indent="0" algn="l">
              <a:lnSpc>
                <a:spcPts val="6265"/>
              </a:lnSpc>
              <a:spcAft>
                <a:spcPts val="0"/>
              </a:spcAft>
            </a:pPr>
            <a:r>
              <a:rPr lang="en-US" sz="3750" b="1" spc="-216" baseline="30000" dirty="0">
                <a:solidFill>
                  <a:srgbClr val="233480"/>
                </a:solidFill>
                <a:latin typeface="Times New Roman" panose="02020603050405020304" pitchFamily="1"/>
              </a:rPr>
              <a:t>$</a:t>
            </a:r>
            <a:r>
              <a:rPr lang="en-US" sz="5559" b="1" spc="-115" dirty="0">
                <a:solidFill>
                  <a:srgbClr val="233480"/>
                </a:solidFill>
                <a:latin typeface="Times New Roman" panose="02020603050405020304" pitchFamily="1"/>
              </a:rPr>
              <a:t>54</a:t>
            </a:r>
            <a:r>
              <a:rPr lang="en-US" sz="1765" b="1" spc="-180" dirty="0">
                <a:solidFill>
                  <a:srgbClr val="233480"/>
                </a:solidFill>
                <a:latin typeface="Times New Roman" panose="02020603050405020304" pitchFamily="1"/>
              </a:rPr>
              <a:t>or less </a:t>
            </a:r>
          </a:p>
          <a:p>
            <a:pPr marL="161373" marR="322747" indent="0" algn="l">
              <a:lnSpc>
                <a:spcPts val="1412"/>
              </a:lnSpc>
              <a:spcBef>
                <a:spcPts val="0"/>
              </a:spcBef>
              <a:spcAft>
                <a:spcPts val="1791"/>
              </a:spcAft>
            </a:pPr>
            <a:r>
              <a:rPr lang="en-US" sz="971" spc="0" dirty="0">
                <a:solidFill>
                  <a:srgbClr val="233480"/>
                </a:solidFill>
                <a:latin typeface="Tahoma" panose="02020603050405020304" pitchFamily="2"/>
              </a:rPr>
              <a:t>An estimated 25% of ER visits could be treated with a 24/7 Virtual Visit — bringing a potential $2,000</a:t>
            </a:r>
            <a:r>
              <a:rPr lang="en-US" sz="971" spc="0" baseline="30000" dirty="0">
                <a:solidFill>
                  <a:srgbClr val="233480"/>
                </a:solidFill>
                <a:latin typeface="Tahoma" panose="02020603050405020304" pitchFamily="2"/>
              </a:rPr>
              <a:t>4</a:t>
            </a:r>
            <a:r>
              <a:rPr lang="en-US" sz="971" spc="0" dirty="0">
                <a:solidFill>
                  <a:srgbClr val="233480"/>
                </a:solidFill>
                <a:latin typeface="Tahoma" panose="02020603050405020304" pitchFamily="2"/>
              </a:rPr>
              <a:t> cost down to $54 or less </a:t>
            </a:r>
          </a:p>
        </p:txBody>
      </p:sp>
      <p:sp>
        <p:nvSpPr>
          <p:cNvPr id="11" name="Text Placeholder 10"/>
          <p:cNvSpPr>
            <a:spLocks noGrp="1"/>
          </p:cNvSpPr>
          <p:nvPr>
            <p:ph type="body" idx="10"/>
          </p:nvPr>
        </p:nvSpPr>
        <p:spPr>
          <a:xfrm>
            <a:off x="406213" y="6648450"/>
            <a:ext cx="922244" cy="225799"/>
          </a:xfrm>
          <a:prstGeom prst="rect">
            <a:avLst/>
          </a:prstGeom>
          <a:noFill/>
          <a:ln w="0" cmpd="sng">
            <a:noFill/>
            <a:prstDash val="solid"/>
          </a:ln>
        </p:spPr>
        <p:txBody>
          <a:bodyPr vert="horz" lIns="0" tIns="9525" rIns="0" bIns="0" anchor="t"/>
          <a:lstStyle/>
          <a:p>
            <a:pPr marL="0" marR="0" indent="0" algn="l">
              <a:lnSpc>
                <a:spcPts val="1677"/>
              </a:lnSpc>
              <a:spcAft>
                <a:spcPts val="0"/>
              </a:spcAft>
            </a:pPr>
            <a:r>
              <a:rPr lang="en-US" sz="1544" b="1" spc="-75">
                <a:solidFill>
                  <a:srgbClr val="FFFFFF"/>
                </a:solidFill>
                <a:latin typeface="Times New Roman" panose="02020603050405020304" pitchFamily="1"/>
              </a:rPr>
              <a:t>Get started </a:t>
            </a:r>
          </a:p>
        </p:txBody>
      </p:sp>
      <p:sp>
        <p:nvSpPr>
          <p:cNvPr id="12" name="Text Placeholder 11"/>
          <p:cNvSpPr>
            <a:spLocks noGrp="1"/>
          </p:cNvSpPr>
          <p:nvPr>
            <p:ph type="body" idx="10"/>
          </p:nvPr>
        </p:nvSpPr>
        <p:spPr>
          <a:xfrm>
            <a:off x="1769409" y="6494930"/>
            <a:ext cx="3523129" cy="882463"/>
          </a:xfrm>
          <a:prstGeom prst="rect">
            <a:avLst/>
          </a:prstGeom>
          <a:noFill/>
          <a:ln w="0" cmpd="sng">
            <a:noFill/>
            <a:prstDash val="solid"/>
          </a:ln>
        </p:spPr>
        <p:txBody>
          <a:bodyPr vert="horz" lIns="0" tIns="134471" rIns="0" bIns="0" anchor="t"/>
          <a:lstStyle/>
          <a:p>
            <a:pPr marL="0" marR="0" indent="0" algn="just">
              <a:lnSpc>
                <a:spcPts val="1147"/>
              </a:lnSpc>
              <a:spcAft>
                <a:spcPts val="3556"/>
              </a:spcAft>
            </a:pPr>
            <a:r>
              <a:rPr lang="en-US" sz="750" spc="0">
                <a:solidFill>
                  <a:srgbClr val="233480"/>
                </a:solidFill>
                <a:latin typeface="Tahoma" panose="02020603050405020304" pitchFamily="2"/>
              </a:rPr>
              <a:t>Sign in at</a:t>
            </a:r>
            <a:r>
              <a:rPr lang="en-US" sz="794" b="1" u="sng" spc="0">
                <a:solidFill>
                  <a:srgbClr val="0000FF"/>
                </a:solidFill>
                <a:latin typeface="Arial" panose="02020603050405020304" pitchFamily="2"/>
              </a:rPr>
              <a:t>myuhc.com/virtualvisits</a:t>
            </a:r>
            <a:r>
              <a:rPr lang="en-US" sz="750" spc="0">
                <a:solidFill>
                  <a:srgbClr val="233480"/>
                </a:solidFill>
                <a:latin typeface="Tahoma" panose="02020603050405020304" pitchFamily="2"/>
              </a:rPr>
              <a:t> | Call the number on your health plan ID card | Download the UnitedHealthcare app </a:t>
            </a:r>
          </a:p>
        </p:txBody>
      </p:sp>
      <p:sp>
        <p:nvSpPr>
          <p:cNvPr id="15" name="Text Placeholder 14"/>
          <p:cNvSpPr>
            <a:spLocks noGrp="1"/>
          </p:cNvSpPr>
          <p:nvPr>
            <p:ph type="body" idx="10"/>
          </p:nvPr>
        </p:nvSpPr>
        <p:spPr>
          <a:xfrm>
            <a:off x="0" y="7377393"/>
            <a:ext cx="6858000" cy="1374401"/>
          </a:xfrm>
          <a:prstGeom prst="rect">
            <a:avLst/>
          </a:prstGeom>
          <a:noFill/>
          <a:ln w="0" cmpd="sng">
            <a:noFill/>
            <a:prstDash val="solid"/>
          </a:ln>
        </p:spPr>
        <p:txBody>
          <a:bodyPr vert="horz" lIns="0" tIns="560" rIns="0" bIns="0" anchor="t"/>
          <a:lstStyle/>
          <a:p>
            <a:pPr marL="403433" marR="0" indent="0" algn="l">
              <a:lnSpc>
                <a:spcPts val="618"/>
              </a:lnSpc>
              <a:spcAft>
                <a:spcPts val="0"/>
              </a:spcAft>
            </a:pPr>
            <a:r>
              <a:rPr lang="en-US" sz="309" spc="0">
                <a:solidFill>
                  <a:srgbClr val="000000"/>
                </a:solidFill>
                <a:latin typeface="Tahoma" panose="02020603050405020304" pitchFamily="2"/>
              </a:rPr>
              <a:t>1 </a:t>
            </a:r>
            <a:r>
              <a:rPr lang="en-US" sz="485" spc="0">
                <a:solidFill>
                  <a:srgbClr val="000000"/>
                </a:solidFill>
                <a:latin typeface="Tahoma" panose="02020603050405020304" pitchFamily="2"/>
              </a:rPr>
              <a:t>Data rates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2 </a:t>
            </a:r>
            <a:r>
              <a:rPr lang="en-US" sz="485" spc="4">
                <a:solidFill>
                  <a:srgbClr val="000000"/>
                </a:solidFill>
                <a:latin typeface="Tahoma" panose="02020603050405020304" pitchFamily="2"/>
              </a:rPr>
              <a:t>Certain prescriptions may not be available, and other restrictions may apply. </a:t>
            </a:r>
          </a:p>
          <a:p>
            <a:pPr marL="403433" marR="0" indent="0" algn="l">
              <a:lnSpc>
                <a:spcPts val="618"/>
              </a:lnSpc>
              <a:spcBef>
                <a:spcPts val="265"/>
              </a:spcBef>
              <a:spcAft>
                <a:spcPts val="0"/>
              </a:spcAft>
            </a:pPr>
            <a:r>
              <a:rPr lang="en-US" sz="309" spc="4">
                <a:solidFill>
                  <a:srgbClr val="000000"/>
                </a:solidFill>
                <a:latin typeface="Tahoma" panose="02020603050405020304" pitchFamily="2"/>
              </a:rPr>
              <a:t>3 </a:t>
            </a:r>
            <a:r>
              <a:rPr lang="en-US" sz="485" spc="4">
                <a:solidFill>
                  <a:srgbClr val="000000"/>
                </a:solidFill>
                <a:latin typeface="Tahoma" panose="02020603050405020304" pitchFamily="2"/>
              </a:rPr>
              <a:t>The Designated Virtual Visit Provider’s reduced rate for a 24/7 Virtual Visit is subject to change. </a:t>
            </a:r>
          </a:p>
          <a:p>
            <a:pPr marL="403433" marR="403433" indent="0" algn="l">
              <a:lnSpc>
                <a:spcPts val="618"/>
              </a:lnSpc>
              <a:spcBef>
                <a:spcPts val="247"/>
              </a:spcBef>
              <a:spcAft>
                <a:spcPts val="0"/>
              </a:spcAft>
            </a:pPr>
            <a:r>
              <a:rPr lang="en-US" sz="309" spc="0">
                <a:solidFill>
                  <a:srgbClr val="000000"/>
                </a:solidFill>
                <a:latin typeface="Tahoma" panose="02020603050405020304" pitchFamily="2"/>
              </a:rPr>
              <a:t>4 </a:t>
            </a:r>
            <a:r>
              <a:rPr lang="en-US" sz="485" spc="0">
                <a:solidFill>
                  <a:srgbClr val="000000"/>
                </a:solidFill>
                <a:latin typeface="Tahoma" panose="02020603050405020304" pitchFamily="2"/>
              </a:rPr>
              <a:t>Average allowed amounts charged by UnitedHealthcare Network Providers are not tied to a specific condition or treatment. Actual payments may vary depending upon benefit coverage. Estimated urgent care savings are based on a $131 difference between an average urgent care visit cost of $180 and a Virtual Visit cost of $54; $2,000 difference between the average emergency room visit and the average urgent care visit. The information and estimates provided are for general informational and illustrative purposes only and are not intended to be nor should be construed as medical advice or a substitute for your doctor’s care. You should consult with an appropriate health care professional to determine what may be right for you. In an emergency, call 911 or go to the nearest emergency room. </a:t>
            </a:r>
          </a:p>
          <a:p>
            <a:pPr marL="403433" marR="0" indent="0" algn="l">
              <a:lnSpc>
                <a:spcPts val="618"/>
              </a:lnSpc>
              <a:spcBef>
                <a:spcPts val="397"/>
              </a:spcBef>
              <a:spcAft>
                <a:spcPts val="0"/>
              </a:spcAft>
            </a:pPr>
            <a:r>
              <a:rPr lang="en-US" sz="485" spc="-4">
                <a:solidFill>
                  <a:srgbClr val="000000"/>
                </a:solidFill>
                <a:latin typeface="Tahoma" panose="02020603050405020304" pitchFamily="2"/>
              </a:rPr>
              <a:t>The UnitedHealthcare® app is available for download for iPhone® or Android®. iPhone is a registered trademark of Apple, Inc. Android is a registered trademark of Google LLC. </a:t>
            </a:r>
          </a:p>
          <a:p>
            <a:pPr marL="403433" marR="0" indent="0" algn="l">
              <a:lnSpc>
                <a:spcPts val="618"/>
              </a:lnSpc>
              <a:spcBef>
                <a:spcPts val="353"/>
              </a:spcBef>
              <a:spcAft>
                <a:spcPts val="0"/>
              </a:spcAft>
            </a:pPr>
            <a:r>
              <a:rPr lang="en-US" sz="485" spc="-4">
                <a:solidFill>
                  <a:srgbClr val="000000"/>
                </a:solidFill>
                <a:latin typeface="Tahoma" panose="02020603050405020304" pitchFamily="2"/>
              </a:rPr>
              <a:t>24/7 Virtual Visits is a service available with a Designated Virtual Network Provider via video, or audio-only where permitted under state law. Unless otherwise required, benefits are available only when services are delivered </a:t>
            </a:r>
          </a:p>
          <a:p>
            <a:pPr marL="403433" marR="403433" indent="0" algn="just">
              <a:lnSpc>
                <a:spcPts val="706"/>
              </a:lnSpc>
              <a:spcBef>
                <a:spcPts val="0"/>
              </a:spcBef>
              <a:spcAft>
                <a:spcPts val="0"/>
              </a:spcAft>
            </a:pPr>
            <a:r>
              <a:rPr lang="en-US" sz="485" spc="0">
                <a:solidFill>
                  <a:srgbClr val="000000"/>
                </a:solidFill>
                <a:latin typeface="Tahoma" panose="02020603050405020304" pitchFamily="2"/>
              </a:rPr>
              <a:t>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 </a:t>
            </a:r>
          </a:p>
          <a:p>
            <a:pPr marL="403433" marR="403433" indent="0" algn="just">
              <a:lnSpc>
                <a:spcPts val="706"/>
              </a:lnSpc>
              <a:spcBef>
                <a:spcPts val="238"/>
              </a:spcBef>
              <a:spcAft>
                <a:spcPts val="0"/>
              </a:spcAft>
            </a:pPr>
            <a:r>
              <a:rPr lang="en-US" sz="485" spc="0">
                <a:solidFill>
                  <a:srgbClr val="000000"/>
                </a:solidFill>
                <a:latin typeface="Tahoma" panose="02020603050405020304" pitchFamily="2"/>
              </a:rPr>
              <a:t>Insurance coverage provided by or through UnitedHealthcare Insurance Company or its affiliates. Administrative services provided by United HealthCare Services, Inc. or their affiliates. Health Plan coverage provided by or through a UnitedHealthcare company. </a:t>
            </a:r>
          </a:p>
          <a:p>
            <a:pPr marL="403433" marR="0" indent="0" algn="l">
              <a:lnSpc>
                <a:spcPts val="618"/>
              </a:lnSpc>
              <a:spcBef>
                <a:spcPts val="375"/>
              </a:spcBef>
              <a:spcAft>
                <a:spcPts val="84"/>
              </a:spcAft>
            </a:pPr>
            <a:r>
              <a:rPr lang="en-US" sz="485" spc="22">
                <a:solidFill>
                  <a:srgbClr val="000000"/>
                </a:solidFill>
                <a:latin typeface="Tahoma" panose="02020603050405020304" pitchFamily="2"/>
              </a:rPr>
              <a:t>B2C EI211092682.3 6/24 © 2024 United HealthCare Services, Inc. All Rights Reserved. 24-3278273-C </a:t>
            </a:r>
          </a:p>
        </p:txBody>
      </p:sp>
    </p:spTree>
    <p:extLst>
      <p:ext uri="{BB962C8B-B14F-4D97-AF65-F5344CB8AC3E}">
        <p14:creationId xmlns:p14="http://schemas.microsoft.com/office/powerpoint/2010/main" val="1801995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9.29"/>
  <p:tag name="AS_TITLE" val="Aspose.Slides for .NET 4.0 Client Profile"/>
  <p:tag name="AS_VERSION" val="17.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B168D20F5C9143B9E7F19E19A0E24D" ma:contentTypeVersion="14" ma:contentTypeDescription="Create a new document." ma:contentTypeScope="" ma:versionID="6621cf13442393a8595830d50c0c73ea">
  <xsd:schema xmlns:xsd="http://www.w3.org/2001/XMLSchema" xmlns:xs="http://www.w3.org/2001/XMLSchema" xmlns:p="http://schemas.microsoft.com/office/2006/metadata/properties" xmlns:ns2="bf19094c-e19c-45d4-a22e-43f7982d9b81" xmlns:ns3="25a5c251-edc1-4775-a065-4084cb019cf7" targetNamespace="http://schemas.microsoft.com/office/2006/metadata/properties" ma:root="true" ma:fieldsID="d10db4e149ebdbbe92902b8505790da6" ns2:_="" ns3:_="">
    <xsd:import namespace="bf19094c-e19c-45d4-a22e-43f7982d9b81"/>
    <xsd:import namespace="25a5c251-edc1-4775-a065-4084cb019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9094c-e19c-45d4-a22e-43f7982d9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d0c875-9f3a-463e-bde0-7e886cafce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a5c251-edc1-4775-a065-4084cb019c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4a31282-98d1-41a4-9963-7d1a34ae0bc7}" ma:internalName="TaxCatchAll" ma:showField="CatchAllData" ma:web="25a5c251-edc1-4775-a065-4084cb019cf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19094c-e19c-45d4-a22e-43f7982d9b81">
      <Terms xmlns="http://schemas.microsoft.com/office/infopath/2007/PartnerControls"/>
    </lcf76f155ced4ddcb4097134ff3c332f>
    <TaxCatchAll xmlns="25a5c251-edc1-4775-a065-4084cb019cf7" xsi:nil="true"/>
  </documentManagement>
</p:properties>
</file>

<file path=customXml/itemProps1.xml><?xml version="1.0" encoding="utf-8"?>
<ds:datastoreItem xmlns:ds="http://schemas.openxmlformats.org/officeDocument/2006/customXml" ds:itemID="{81947D54-33E5-4C23-90E1-3E19A0696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9094c-e19c-45d4-a22e-43f7982d9b81"/>
    <ds:schemaRef ds:uri="25a5c251-edc1-4775-a065-4084cb01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CAFB8-4C16-4790-8EFE-83818564BB1D}">
  <ds:schemaRefs>
    <ds:schemaRef ds:uri="http://schemas.microsoft.com/sharepoint/v3/contenttype/forms"/>
  </ds:schemaRefs>
</ds:datastoreItem>
</file>

<file path=customXml/itemProps3.xml><?xml version="1.0" encoding="utf-8"?>
<ds:datastoreItem xmlns:ds="http://schemas.openxmlformats.org/officeDocument/2006/customXml" ds:itemID="{D4CF80B8-92DB-4DD7-8B5C-522B2E78BB06}">
  <ds:schemaRefs>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bf19094c-e19c-45d4-a22e-43f7982d9b81"/>
    <ds:schemaRef ds:uri="http://purl.org/dc/elements/1.1/"/>
    <ds:schemaRef ds:uri="25a5c251-edc1-4775-a065-4084cb019cf7"/>
  </ds:schemaRefs>
</ds:datastoreItem>
</file>

<file path=docProps/app.xml><?xml version="1.0" encoding="utf-8"?>
<Properties xmlns="http://schemas.openxmlformats.org/officeDocument/2006/extended-properties" xmlns:vt="http://schemas.openxmlformats.org/officeDocument/2006/docPropsVTypes">
  <Template>office theme</Template>
  <TotalTime>23756</TotalTime>
  <Words>8088</Words>
  <Application>Microsoft Office PowerPoint</Application>
  <PresentationFormat>Letter Paper (8.5x11 in)</PresentationFormat>
  <Paragraphs>748</Paragraphs>
  <Slides>22</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Wingdings</vt:lpstr>
      <vt:lpstr>Times New Roman</vt:lpstr>
      <vt:lpstr>Symbol</vt:lpstr>
      <vt:lpstr>Calibri Light</vt:lpstr>
      <vt:lpstr>Arial</vt:lpstr>
      <vt:lpstr>Tahoma</vt:lpstr>
      <vt:lpstr>Calibri</vt:lpstr>
      <vt:lpstr>Arial Narrow</vt:lpstr>
      <vt:lpstr>Office Theme</vt:lpstr>
      <vt:lpstr/>
      <vt:lpstr>Worksheet</vt:lpstr>
      <vt:lpstr>PowerPoint Presentation</vt:lpstr>
      <vt:lpstr>Core Pipe Benefits</vt:lpstr>
      <vt:lpstr>Eligibility</vt:lpstr>
      <vt:lpstr>Benefit Contacts</vt:lpstr>
      <vt:lpstr>Medical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Savings Account (HSA)</vt:lpstr>
      <vt:lpstr>Dental </vt:lpstr>
      <vt:lpstr>PowerPoint Presentation</vt:lpstr>
      <vt:lpstr>Vision</vt:lpstr>
      <vt:lpstr>Life and AD&amp;D</vt:lpstr>
      <vt:lpstr>Accident Insurance</vt:lpstr>
      <vt:lpstr>Critical Illness</vt:lpstr>
      <vt:lpstr>Hospital Indemnity and Employee Assistance Program</vt:lpstr>
      <vt:lpstr>Employee Contributions (Per Week)</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Bailey</dc:creator>
  <cp:lastModifiedBy>Stephanie Orchard</cp:lastModifiedBy>
  <cp:revision>697</cp:revision>
  <cp:lastPrinted>2017-05-11T23:06:41Z</cp:lastPrinted>
  <dcterms:created xsi:type="dcterms:W3CDTF">2015-12-02T20:38:11Z</dcterms:created>
  <dcterms:modified xsi:type="dcterms:W3CDTF">2025-05-22T18:15:26Z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Info">
    <vt:lpwstr>3e1888c9-f3fe-460f-8a87-ae44f2bd1af6</vt:lpwstr>
  </property>
  <property fmtid="{D5CDD505-2E9C-101B-9397-08002B2CF9AE}" pid="3" name="ContentTypeId">
    <vt:lpwstr>0x01010036B168D20F5C9143B9E7F19E19A0E24D</vt:lpwstr>
  </property>
  <property fmtid="{D5CDD505-2E9C-101B-9397-08002B2CF9AE}" pid="4" name="Order">
    <vt:r8>2625000</vt:r8>
  </property>
  <property fmtid="{D5CDD505-2E9C-101B-9397-08002B2CF9AE}" pid="5" name="MediaServiceImageTags">
    <vt:lpwstr/>
  </property>
</Properties>
</file>