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72" r:id="rId4"/>
  </p:sldMasterIdLst>
  <p:notesMasterIdLst>
    <p:notesMasterId r:id="rId22"/>
  </p:notesMasterIdLst>
  <p:handoutMasterIdLst>
    <p:handoutMasterId r:id="rId23"/>
  </p:handoutMasterIdLst>
  <p:sldIdLst>
    <p:sldId id="256" r:id="rId5"/>
    <p:sldId id="257" r:id="rId6"/>
    <p:sldId id="258" r:id="rId7"/>
    <p:sldId id="259" r:id="rId8"/>
    <p:sldId id="260" r:id="rId9"/>
    <p:sldId id="261" r:id="rId10"/>
    <p:sldId id="293" r:id="rId11"/>
    <p:sldId id="295" r:id="rId12"/>
    <p:sldId id="284" r:id="rId13"/>
    <p:sldId id="296" r:id="rId14"/>
    <p:sldId id="287" r:id="rId15"/>
    <p:sldId id="277" r:id="rId16"/>
    <p:sldId id="297" r:id="rId17"/>
    <p:sldId id="298" r:id="rId18"/>
    <p:sldId id="299" r:id="rId19"/>
    <p:sldId id="286" r:id="rId20"/>
    <p:sldId id="270" r:id="rId21"/>
  </p:sldIdLst>
  <p:sldSz cx="6858000" cy="9144000" type="letter"/>
  <p:notesSz cx="6950075" cy="9236075"/>
  <p:embeddedFontLs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Tahoma" panose="020B0604030504040204" pitchFamily="34" charset="0"/>
      <p:regular r:id="rId30"/>
      <p:bold r:id="rId31"/>
    </p:embeddedFont>
  </p:embeddedFontLst>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y Guido" initials="SG" lastIdx="0" clrIdx="0">
    <p:extLst>
      <p:ext uri="{19B8F6BF-5375-455C-9EA6-DF929625EA0E}">
        <p15:presenceInfo xmlns:p15="http://schemas.microsoft.com/office/powerpoint/2012/main" userId="S-1-5-21-3212590179-3300975491-509723835-11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1E1"/>
    <a:srgbClr val="00A8E6"/>
    <a:srgbClr val="FDFDFD"/>
    <a:srgbClr val="E87D27"/>
    <a:srgbClr val="282E71"/>
    <a:srgbClr val="EC8831"/>
    <a:srgbClr val="303688"/>
    <a:srgbClr val="F0F0F0"/>
    <a:srgbClr val="F9AD56"/>
    <a:srgbClr val="F5A2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14906D-010B-4ACB-9506-34A5204DA5FC}" v="12" dt="2024-05-10T19:51:04.1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50" autoAdjust="0"/>
    <p:restoredTop sz="95366" autoAdjust="0"/>
  </p:normalViewPr>
  <p:slideViewPr>
    <p:cSldViewPr snapToGrid="0">
      <p:cViewPr varScale="1">
        <p:scale>
          <a:sx n="83" d="100"/>
          <a:sy n="83" d="100"/>
        </p:scale>
        <p:origin x="3474" y="114"/>
      </p:cViewPr>
      <p:guideLst>
        <p:guide orient="horz" pos="2880"/>
        <p:guide pos="216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71" d="100"/>
          <a:sy n="71" d="100"/>
        </p:scale>
        <p:origin x="3120"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ggie Orchard" userId="e3966e47-8877-401e-b209-49192da567b9" providerId="ADAL" clId="{18314DBF-DA8A-477C-95CA-1884EC60B1FA}"/>
    <pc:docChg chg="undo custSel modSld">
      <pc:chgData name="Maggie Orchard" userId="e3966e47-8877-401e-b209-49192da567b9" providerId="ADAL" clId="{18314DBF-DA8A-477C-95CA-1884EC60B1FA}" dt="2024-05-10T20:00:44.871" v="113" actId="6549"/>
      <pc:docMkLst>
        <pc:docMk/>
      </pc:docMkLst>
      <pc:sldChg chg="delSp modSp mod">
        <pc:chgData name="Maggie Orchard" userId="e3966e47-8877-401e-b209-49192da567b9" providerId="ADAL" clId="{18314DBF-DA8A-477C-95CA-1884EC60B1FA}" dt="2024-05-10T19:53:50.064" v="2" actId="1076"/>
        <pc:sldMkLst>
          <pc:docMk/>
          <pc:sldMk cId="2339537280" sldId="257"/>
        </pc:sldMkLst>
        <pc:spChg chg="mod">
          <ac:chgData name="Maggie Orchard" userId="e3966e47-8877-401e-b209-49192da567b9" providerId="ADAL" clId="{18314DBF-DA8A-477C-95CA-1884EC60B1FA}" dt="2024-05-10T19:53:50.064" v="2" actId="1076"/>
          <ac:spMkLst>
            <pc:docMk/>
            <pc:sldMk cId="2339537280" sldId="257"/>
            <ac:spMk id="8" creationId="{00000000-0000-0000-0000-000000000000}"/>
          </ac:spMkLst>
        </pc:spChg>
        <pc:spChg chg="del">
          <ac:chgData name="Maggie Orchard" userId="e3966e47-8877-401e-b209-49192da567b9" providerId="ADAL" clId="{18314DBF-DA8A-477C-95CA-1884EC60B1FA}" dt="2024-05-10T19:53:33.368" v="0" actId="478"/>
          <ac:spMkLst>
            <pc:docMk/>
            <pc:sldMk cId="2339537280" sldId="257"/>
            <ac:spMk id="9" creationId="{0391D2A4-AC78-EC45-FAC8-1AEF17BC6E60}"/>
          </ac:spMkLst>
        </pc:spChg>
      </pc:sldChg>
      <pc:sldChg chg="addSp delSp modSp mod">
        <pc:chgData name="Maggie Orchard" userId="e3966e47-8877-401e-b209-49192da567b9" providerId="ADAL" clId="{18314DBF-DA8A-477C-95CA-1884EC60B1FA}" dt="2024-05-10T19:54:01.093" v="7" actId="478"/>
        <pc:sldMkLst>
          <pc:docMk/>
          <pc:sldMk cId="3283741879" sldId="258"/>
        </pc:sldMkLst>
        <pc:spChg chg="del">
          <ac:chgData name="Maggie Orchard" userId="e3966e47-8877-401e-b209-49192da567b9" providerId="ADAL" clId="{18314DBF-DA8A-477C-95CA-1884EC60B1FA}" dt="2024-05-10T19:53:54.793" v="3" actId="478"/>
          <ac:spMkLst>
            <pc:docMk/>
            <pc:sldMk cId="3283741879" sldId="258"/>
            <ac:spMk id="4" creationId="{00000000-0000-0000-0000-000000000000}"/>
          </ac:spMkLst>
        </pc:spChg>
        <pc:spChg chg="del">
          <ac:chgData name="Maggie Orchard" userId="e3966e47-8877-401e-b209-49192da567b9" providerId="ADAL" clId="{18314DBF-DA8A-477C-95CA-1884EC60B1FA}" dt="2024-05-10T19:54:01.093" v="7" actId="478"/>
          <ac:spMkLst>
            <pc:docMk/>
            <pc:sldMk cId="3283741879" sldId="258"/>
            <ac:spMk id="5" creationId="{BF6352A7-1F8C-96B4-6937-56FF47EF04E4}"/>
          </ac:spMkLst>
        </pc:spChg>
        <pc:spChg chg="add mod">
          <ac:chgData name="Maggie Orchard" userId="e3966e47-8877-401e-b209-49192da567b9" providerId="ADAL" clId="{18314DBF-DA8A-477C-95CA-1884EC60B1FA}" dt="2024-05-10T19:53:58.315" v="6" actId="20577"/>
          <ac:spMkLst>
            <pc:docMk/>
            <pc:sldMk cId="3283741879" sldId="258"/>
            <ac:spMk id="6" creationId="{BED62B13-084A-ADF0-7257-6C13AEEBEA32}"/>
          </ac:spMkLst>
        </pc:spChg>
      </pc:sldChg>
      <pc:sldChg chg="addSp delSp modSp mod">
        <pc:chgData name="Maggie Orchard" userId="e3966e47-8877-401e-b209-49192da567b9" providerId="ADAL" clId="{18314DBF-DA8A-477C-95CA-1884EC60B1FA}" dt="2024-05-10T19:54:13.159" v="12" actId="20577"/>
        <pc:sldMkLst>
          <pc:docMk/>
          <pc:sldMk cId="506918595" sldId="259"/>
        </pc:sldMkLst>
        <pc:spChg chg="del">
          <ac:chgData name="Maggie Orchard" userId="e3966e47-8877-401e-b209-49192da567b9" providerId="ADAL" clId="{18314DBF-DA8A-477C-95CA-1884EC60B1FA}" dt="2024-05-10T19:54:05.557" v="9" actId="478"/>
          <ac:spMkLst>
            <pc:docMk/>
            <pc:sldMk cId="506918595" sldId="259"/>
            <ac:spMk id="4" creationId="{986102F6-0F07-98FA-FEF5-2CDF8A712322}"/>
          </ac:spMkLst>
        </pc:spChg>
        <pc:spChg chg="del">
          <ac:chgData name="Maggie Orchard" userId="e3966e47-8877-401e-b209-49192da567b9" providerId="ADAL" clId="{18314DBF-DA8A-477C-95CA-1884EC60B1FA}" dt="2024-05-10T19:54:09.391" v="10" actId="478"/>
          <ac:spMkLst>
            <pc:docMk/>
            <pc:sldMk cId="506918595" sldId="259"/>
            <ac:spMk id="8" creationId="{40826FC0-E91A-F2B7-635B-388B1B750232}"/>
          </ac:spMkLst>
        </pc:spChg>
        <pc:spChg chg="add mod">
          <ac:chgData name="Maggie Orchard" userId="e3966e47-8877-401e-b209-49192da567b9" providerId="ADAL" clId="{18314DBF-DA8A-477C-95CA-1884EC60B1FA}" dt="2024-05-10T19:54:13.159" v="12" actId="20577"/>
          <ac:spMkLst>
            <pc:docMk/>
            <pc:sldMk cId="506918595" sldId="259"/>
            <ac:spMk id="9" creationId="{796CD5EB-B324-5668-A3BC-7EF73A13296E}"/>
          </ac:spMkLst>
        </pc:spChg>
      </pc:sldChg>
      <pc:sldChg chg="addSp delSp modSp mod">
        <pc:chgData name="Maggie Orchard" userId="e3966e47-8877-401e-b209-49192da567b9" providerId="ADAL" clId="{18314DBF-DA8A-477C-95CA-1884EC60B1FA}" dt="2024-05-10T19:54:26.982" v="17" actId="478"/>
        <pc:sldMkLst>
          <pc:docMk/>
          <pc:sldMk cId="2699408209" sldId="260"/>
        </pc:sldMkLst>
        <pc:spChg chg="del">
          <ac:chgData name="Maggie Orchard" userId="e3966e47-8877-401e-b209-49192da567b9" providerId="ADAL" clId="{18314DBF-DA8A-477C-95CA-1884EC60B1FA}" dt="2024-05-10T19:54:26.982" v="17" actId="478"/>
          <ac:spMkLst>
            <pc:docMk/>
            <pc:sldMk cId="2699408209" sldId="260"/>
            <ac:spMk id="4" creationId="{EC40B176-ABBB-0DD0-4F59-07AE7A80403C}"/>
          </ac:spMkLst>
        </pc:spChg>
        <pc:spChg chg="del">
          <ac:chgData name="Maggie Orchard" userId="e3966e47-8877-401e-b209-49192da567b9" providerId="ADAL" clId="{18314DBF-DA8A-477C-95CA-1884EC60B1FA}" dt="2024-05-10T19:54:20.018" v="13" actId="478"/>
          <ac:spMkLst>
            <pc:docMk/>
            <pc:sldMk cId="2699408209" sldId="260"/>
            <ac:spMk id="5" creationId="{00000000-0000-0000-0000-000000000000}"/>
          </ac:spMkLst>
        </pc:spChg>
        <pc:spChg chg="add mod">
          <ac:chgData name="Maggie Orchard" userId="e3966e47-8877-401e-b209-49192da567b9" providerId="ADAL" clId="{18314DBF-DA8A-477C-95CA-1884EC60B1FA}" dt="2024-05-10T19:54:23.634" v="16" actId="20577"/>
          <ac:spMkLst>
            <pc:docMk/>
            <pc:sldMk cId="2699408209" sldId="260"/>
            <ac:spMk id="6" creationId="{C3840AF8-4F09-05D8-E9CF-332B46F85C5A}"/>
          </ac:spMkLst>
        </pc:spChg>
      </pc:sldChg>
      <pc:sldChg chg="addSp delSp modSp mod">
        <pc:chgData name="Maggie Orchard" userId="e3966e47-8877-401e-b209-49192da567b9" providerId="ADAL" clId="{18314DBF-DA8A-477C-95CA-1884EC60B1FA}" dt="2024-05-10T19:56:33.032" v="34" actId="404"/>
        <pc:sldMkLst>
          <pc:docMk/>
          <pc:sldMk cId="3096888171" sldId="261"/>
        </pc:sldMkLst>
        <pc:spChg chg="del">
          <ac:chgData name="Maggie Orchard" userId="e3966e47-8877-401e-b209-49192da567b9" providerId="ADAL" clId="{18314DBF-DA8A-477C-95CA-1884EC60B1FA}" dt="2024-05-10T19:54:34.229" v="18" actId="478"/>
          <ac:spMkLst>
            <pc:docMk/>
            <pc:sldMk cId="3096888171" sldId="261"/>
            <ac:spMk id="3" creationId="{0F35B0FD-97A7-38AF-47E4-F85EA4298720}"/>
          </ac:spMkLst>
        </pc:spChg>
        <pc:spChg chg="add del mod">
          <ac:chgData name="Maggie Orchard" userId="e3966e47-8877-401e-b209-49192da567b9" providerId="ADAL" clId="{18314DBF-DA8A-477C-95CA-1884EC60B1FA}" dt="2024-05-10T19:54:36.606" v="20"/>
          <ac:spMkLst>
            <pc:docMk/>
            <pc:sldMk cId="3096888171" sldId="261"/>
            <ac:spMk id="4" creationId="{156B4D55-8F50-36D4-9CA0-1B5B531A4B71}"/>
          </ac:spMkLst>
        </pc:spChg>
        <pc:spChg chg="add del mod">
          <ac:chgData name="Maggie Orchard" userId="e3966e47-8877-401e-b209-49192da567b9" providerId="ADAL" clId="{18314DBF-DA8A-477C-95CA-1884EC60B1FA}" dt="2024-05-10T19:55:03.065" v="26" actId="478"/>
          <ac:spMkLst>
            <pc:docMk/>
            <pc:sldMk cId="3096888171" sldId="261"/>
            <ac:spMk id="7" creationId="{DB27740F-DD41-187E-AEFC-04BCF072A47E}"/>
          </ac:spMkLst>
        </pc:spChg>
        <pc:spChg chg="add mod">
          <ac:chgData name="Maggie Orchard" userId="e3966e47-8877-401e-b209-49192da567b9" providerId="ADAL" clId="{18314DBF-DA8A-477C-95CA-1884EC60B1FA}" dt="2024-05-10T19:56:33.032" v="34" actId="404"/>
          <ac:spMkLst>
            <pc:docMk/>
            <pc:sldMk cId="3096888171" sldId="261"/>
            <ac:spMk id="8" creationId="{F160142A-7762-4BE3-443F-A8A90532EDCD}"/>
          </ac:spMkLst>
        </pc:spChg>
      </pc:sldChg>
      <pc:sldChg chg="addSp delSp modSp mod">
        <pc:chgData name="Maggie Orchard" userId="e3966e47-8877-401e-b209-49192da567b9" providerId="ADAL" clId="{18314DBF-DA8A-477C-95CA-1884EC60B1FA}" dt="2024-05-10T20:00:19.585" v="103" actId="478"/>
        <pc:sldMkLst>
          <pc:docMk/>
          <pc:sldMk cId="373960951" sldId="270"/>
        </pc:sldMkLst>
        <pc:spChg chg="del">
          <ac:chgData name="Maggie Orchard" userId="e3966e47-8877-401e-b209-49192da567b9" providerId="ADAL" clId="{18314DBF-DA8A-477C-95CA-1884EC60B1FA}" dt="2024-05-10T20:00:19.585" v="103" actId="478"/>
          <ac:spMkLst>
            <pc:docMk/>
            <pc:sldMk cId="373960951" sldId="270"/>
            <ac:spMk id="3" creationId="{A582FA47-4895-871A-0B6A-C560CD61C5C4}"/>
          </ac:spMkLst>
        </pc:spChg>
        <pc:spChg chg="del">
          <ac:chgData name="Maggie Orchard" userId="e3966e47-8877-401e-b209-49192da567b9" providerId="ADAL" clId="{18314DBF-DA8A-477C-95CA-1884EC60B1FA}" dt="2024-05-10T20:00:08.666" v="97" actId="478"/>
          <ac:spMkLst>
            <pc:docMk/>
            <pc:sldMk cId="373960951" sldId="270"/>
            <ac:spMk id="5" creationId="{DC641B5B-742A-54EF-4077-BD97E78F2C12}"/>
          </ac:spMkLst>
        </pc:spChg>
        <pc:spChg chg="add mod">
          <ac:chgData name="Maggie Orchard" userId="e3966e47-8877-401e-b209-49192da567b9" providerId="ADAL" clId="{18314DBF-DA8A-477C-95CA-1884EC60B1FA}" dt="2024-05-10T20:00:15.913" v="102" actId="20577"/>
          <ac:spMkLst>
            <pc:docMk/>
            <pc:sldMk cId="373960951" sldId="270"/>
            <ac:spMk id="6" creationId="{809A8E55-0902-19EA-7597-8AFB1801661F}"/>
          </ac:spMkLst>
        </pc:spChg>
      </pc:sldChg>
      <pc:sldChg chg="addSp delSp modSp mod">
        <pc:chgData name="Maggie Orchard" userId="e3966e47-8877-401e-b209-49192da567b9" providerId="ADAL" clId="{18314DBF-DA8A-477C-95CA-1884EC60B1FA}" dt="2024-05-10T19:59:15.529" v="77" actId="20577"/>
        <pc:sldMkLst>
          <pc:docMk/>
          <pc:sldMk cId="433573783" sldId="277"/>
        </pc:sldMkLst>
        <pc:spChg chg="del">
          <ac:chgData name="Maggie Orchard" userId="e3966e47-8877-401e-b209-49192da567b9" providerId="ADAL" clId="{18314DBF-DA8A-477C-95CA-1884EC60B1FA}" dt="2024-05-10T19:58:30.661" v="64" actId="478"/>
          <ac:spMkLst>
            <pc:docMk/>
            <pc:sldMk cId="433573783" sldId="277"/>
            <ac:spMk id="2" creationId="{EB0FF7E0-6412-56E4-4573-AF5C33E245DF}"/>
          </ac:spMkLst>
        </pc:spChg>
        <pc:spChg chg="del mod">
          <ac:chgData name="Maggie Orchard" userId="e3966e47-8877-401e-b209-49192da567b9" providerId="ADAL" clId="{18314DBF-DA8A-477C-95CA-1884EC60B1FA}" dt="2024-05-10T19:59:11.824" v="74" actId="478"/>
          <ac:spMkLst>
            <pc:docMk/>
            <pc:sldMk cId="433573783" sldId="277"/>
            <ac:spMk id="10" creationId="{51E5E6D0-292E-6879-80FA-79A3DC9A617E}"/>
          </ac:spMkLst>
        </pc:spChg>
        <pc:spChg chg="add mod">
          <ac:chgData name="Maggie Orchard" userId="e3966e47-8877-401e-b209-49192da567b9" providerId="ADAL" clId="{18314DBF-DA8A-477C-95CA-1884EC60B1FA}" dt="2024-05-10T19:59:15.529" v="77" actId="20577"/>
          <ac:spMkLst>
            <pc:docMk/>
            <pc:sldMk cId="433573783" sldId="277"/>
            <ac:spMk id="11" creationId="{4271DEE0-8B9F-386E-DDB9-250970F33873}"/>
          </ac:spMkLst>
        </pc:spChg>
      </pc:sldChg>
      <pc:sldChg chg="addSp delSp modSp mod">
        <pc:chgData name="Maggie Orchard" userId="e3966e47-8877-401e-b209-49192da567b9" providerId="ADAL" clId="{18314DBF-DA8A-477C-95CA-1884EC60B1FA}" dt="2024-05-10T19:57:50.503" v="50" actId="478"/>
        <pc:sldMkLst>
          <pc:docMk/>
          <pc:sldMk cId="2137262392" sldId="284"/>
        </pc:sldMkLst>
        <pc:spChg chg="del">
          <ac:chgData name="Maggie Orchard" userId="e3966e47-8877-401e-b209-49192da567b9" providerId="ADAL" clId="{18314DBF-DA8A-477C-95CA-1884EC60B1FA}" dt="2024-05-10T19:57:50.503" v="50" actId="478"/>
          <ac:spMkLst>
            <pc:docMk/>
            <pc:sldMk cId="2137262392" sldId="284"/>
            <ac:spMk id="4" creationId="{6D97227B-557B-F1A6-7CAD-D237C2FAD751}"/>
          </ac:spMkLst>
        </pc:spChg>
        <pc:spChg chg="del">
          <ac:chgData name="Maggie Orchard" userId="e3966e47-8877-401e-b209-49192da567b9" providerId="ADAL" clId="{18314DBF-DA8A-477C-95CA-1884EC60B1FA}" dt="2024-05-10T19:57:44.223" v="46" actId="478"/>
          <ac:spMkLst>
            <pc:docMk/>
            <pc:sldMk cId="2137262392" sldId="284"/>
            <ac:spMk id="5" creationId="{0D40706E-0E63-B3E7-32FB-08BBEC6D0434}"/>
          </ac:spMkLst>
        </pc:spChg>
        <pc:spChg chg="add mod">
          <ac:chgData name="Maggie Orchard" userId="e3966e47-8877-401e-b209-49192da567b9" providerId="ADAL" clId="{18314DBF-DA8A-477C-95CA-1884EC60B1FA}" dt="2024-05-10T19:57:48.264" v="49" actId="20577"/>
          <ac:spMkLst>
            <pc:docMk/>
            <pc:sldMk cId="2137262392" sldId="284"/>
            <ac:spMk id="7" creationId="{4A358D0E-60A1-2892-7081-A1A0DE21AF03}"/>
          </ac:spMkLst>
        </pc:spChg>
      </pc:sldChg>
      <pc:sldChg chg="addSp delSp modSp mod">
        <pc:chgData name="Maggie Orchard" userId="e3966e47-8877-401e-b209-49192da567b9" providerId="ADAL" clId="{18314DBF-DA8A-477C-95CA-1884EC60B1FA}" dt="2024-05-10T20:00:44.871" v="113" actId="6549"/>
        <pc:sldMkLst>
          <pc:docMk/>
          <pc:sldMk cId="2031141489" sldId="286"/>
        </pc:sldMkLst>
        <pc:spChg chg="del">
          <ac:chgData name="Maggie Orchard" userId="e3966e47-8877-401e-b209-49192da567b9" providerId="ADAL" clId="{18314DBF-DA8A-477C-95CA-1884EC60B1FA}" dt="2024-05-10T19:59:59.634" v="94" actId="478"/>
          <ac:spMkLst>
            <pc:docMk/>
            <pc:sldMk cId="2031141489" sldId="286"/>
            <ac:spMk id="4" creationId="{C4BA4713-EE67-E338-98F7-026086994BEF}"/>
          </ac:spMkLst>
        </pc:spChg>
        <pc:spChg chg="add del mod">
          <ac:chgData name="Maggie Orchard" userId="e3966e47-8877-401e-b209-49192da567b9" providerId="ADAL" clId="{18314DBF-DA8A-477C-95CA-1884EC60B1FA}" dt="2024-05-10T20:00:01.232" v="96"/>
          <ac:spMkLst>
            <pc:docMk/>
            <pc:sldMk cId="2031141489" sldId="286"/>
            <ac:spMk id="10" creationId="{C2674BF8-BAA4-DC63-9A16-7B69D23652FA}"/>
          </ac:spMkLst>
        </pc:spChg>
        <pc:spChg chg="add del mod">
          <ac:chgData name="Maggie Orchard" userId="e3966e47-8877-401e-b209-49192da567b9" providerId="ADAL" clId="{18314DBF-DA8A-477C-95CA-1884EC60B1FA}" dt="2024-05-10T20:00:26.401" v="107"/>
          <ac:spMkLst>
            <pc:docMk/>
            <pc:sldMk cId="2031141489" sldId="286"/>
            <ac:spMk id="11" creationId="{6D0E42C4-51FF-1412-966C-1929286B1D65}"/>
          </ac:spMkLst>
        </pc:spChg>
        <pc:spChg chg="add mod">
          <ac:chgData name="Maggie Orchard" userId="e3966e47-8877-401e-b209-49192da567b9" providerId="ADAL" clId="{18314DBF-DA8A-477C-95CA-1884EC60B1FA}" dt="2024-05-10T20:00:44.871" v="113" actId="6549"/>
          <ac:spMkLst>
            <pc:docMk/>
            <pc:sldMk cId="2031141489" sldId="286"/>
            <ac:spMk id="13" creationId="{3851E9D6-760F-3016-D95B-D3B70E3970D7}"/>
          </ac:spMkLst>
        </pc:spChg>
        <pc:picChg chg="add del">
          <ac:chgData name="Maggie Orchard" userId="e3966e47-8877-401e-b209-49192da567b9" providerId="ADAL" clId="{18314DBF-DA8A-477C-95CA-1884EC60B1FA}" dt="2024-05-10T20:00:28.288" v="109" actId="478"/>
          <ac:picMkLst>
            <pc:docMk/>
            <pc:sldMk cId="2031141489" sldId="286"/>
            <ac:picMk id="12" creationId="{6EAE433C-ED77-1FAA-70CF-C93D43FF7658}"/>
          </ac:picMkLst>
        </pc:picChg>
      </pc:sldChg>
      <pc:sldChg chg="addSp delSp modSp mod">
        <pc:chgData name="Maggie Orchard" userId="e3966e47-8877-401e-b209-49192da567b9" providerId="ADAL" clId="{18314DBF-DA8A-477C-95CA-1884EC60B1FA}" dt="2024-05-10T19:59:06.430" v="73" actId="478"/>
        <pc:sldMkLst>
          <pc:docMk/>
          <pc:sldMk cId="1153196531" sldId="287"/>
        </pc:sldMkLst>
        <pc:spChg chg="del">
          <ac:chgData name="Maggie Orchard" userId="e3966e47-8877-401e-b209-49192da567b9" providerId="ADAL" clId="{18314DBF-DA8A-477C-95CA-1884EC60B1FA}" dt="2024-05-10T19:58:26.243" v="63" actId="478"/>
          <ac:spMkLst>
            <pc:docMk/>
            <pc:sldMk cId="1153196531" sldId="287"/>
            <ac:spMk id="4" creationId="{BD0F3BC0-BF61-A234-013B-1F03C5EC2575}"/>
          </ac:spMkLst>
        </pc:spChg>
        <pc:spChg chg="del">
          <ac:chgData name="Maggie Orchard" userId="e3966e47-8877-401e-b209-49192da567b9" providerId="ADAL" clId="{18314DBF-DA8A-477C-95CA-1884EC60B1FA}" dt="2024-05-10T19:58:20.509" v="59" actId="478"/>
          <ac:spMkLst>
            <pc:docMk/>
            <pc:sldMk cId="1153196531" sldId="287"/>
            <ac:spMk id="5" creationId="{4FD063DF-6668-A2E1-F059-9A30033E3931}"/>
          </ac:spMkLst>
        </pc:spChg>
        <pc:spChg chg="add del mod">
          <ac:chgData name="Maggie Orchard" userId="e3966e47-8877-401e-b209-49192da567b9" providerId="ADAL" clId="{18314DBF-DA8A-477C-95CA-1884EC60B1FA}" dt="2024-05-10T19:59:06.430" v="73" actId="478"/>
          <ac:spMkLst>
            <pc:docMk/>
            <pc:sldMk cId="1153196531" sldId="287"/>
            <ac:spMk id="6" creationId="{5B7F6F88-62E7-5386-1FC4-C3DD372D5B48}"/>
          </ac:spMkLst>
        </pc:spChg>
      </pc:sldChg>
      <pc:sldChg chg="addSp modSp mod">
        <pc:chgData name="Maggie Orchard" userId="e3966e47-8877-401e-b209-49192da567b9" providerId="ADAL" clId="{18314DBF-DA8A-477C-95CA-1884EC60B1FA}" dt="2024-05-10T19:57:09.930" v="42" actId="20577"/>
        <pc:sldMkLst>
          <pc:docMk/>
          <pc:sldMk cId="0" sldId="293"/>
        </pc:sldMkLst>
        <pc:spChg chg="add mod">
          <ac:chgData name="Maggie Orchard" userId="e3966e47-8877-401e-b209-49192da567b9" providerId="ADAL" clId="{18314DBF-DA8A-477C-95CA-1884EC60B1FA}" dt="2024-05-10T19:57:09.930" v="42" actId="20577"/>
          <ac:spMkLst>
            <pc:docMk/>
            <pc:sldMk cId="0" sldId="293"/>
            <ac:spMk id="2" creationId="{783DC754-0451-D144-44B0-537AD3B7AB94}"/>
          </ac:spMkLst>
        </pc:spChg>
      </pc:sldChg>
      <pc:sldChg chg="addSp modSp mod">
        <pc:chgData name="Maggie Orchard" userId="e3966e47-8877-401e-b209-49192da567b9" providerId="ADAL" clId="{18314DBF-DA8A-477C-95CA-1884EC60B1FA}" dt="2024-05-10T19:57:22.110" v="45" actId="20577"/>
        <pc:sldMkLst>
          <pc:docMk/>
          <pc:sldMk cId="0" sldId="295"/>
        </pc:sldMkLst>
        <pc:spChg chg="add mod">
          <ac:chgData name="Maggie Orchard" userId="e3966e47-8877-401e-b209-49192da567b9" providerId="ADAL" clId="{18314DBF-DA8A-477C-95CA-1884EC60B1FA}" dt="2024-05-10T19:57:22.110" v="45" actId="20577"/>
          <ac:spMkLst>
            <pc:docMk/>
            <pc:sldMk cId="0" sldId="295"/>
            <ac:spMk id="2" creationId="{ED892FF4-C470-1D81-5313-62170C04ABEE}"/>
          </ac:spMkLst>
        </pc:spChg>
      </pc:sldChg>
      <pc:sldChg chg="addSp delSp modSp mod">
        <pc:chgData name="Maggie Orchard" userId="e3966e47-8877-401e-b209-49192da567b9" providerId="ADAL" clId="{18314DBF-DA8A-477C-95CA-1884EC60B1FA}" dt="2024-05-10T19:58:12.367" v="58" actId="20577"/>
        <pc:sldMkLst>
          <pc:docMk/>
          <pc:sldMk cId="1281602380" sldId="296"/>
        </pc:sldMkLst>
        <pc:spChg chg="del">
          <ac:chgData name="Maggie Orchard" userId="e3966e47-8877-401e-b209-49192da567b9" providerId="ADAL" clId="{18314DBF-DA8A-477C-95CA-1884EC60B1FA}" dt="2024-05-10T19:57:54.180" v="51" actId="478"/>
          <ac:spMkLst>
            <pc:docMk/>
            <pc:sldMk cId="1281602380" sldId="296"/>
            <ac:spMk id="6" creationId="{AFB2209E-F83D-DF72-301C-83B9ED51E243}"/>
          </ac:spMkLst>
        </pc:spChg>
        <pc:spChg chg="del">
          <ac:chgData name="Maggie Orchard" userId="e3966e47-8877-401e-b209-49192da567b9" providerId="ADAL" clId="{18314DBF-DA8A-477C-95CA-1884EC60B1FA}" dt="2024-05-10T19:57:57.430" v="52" actId="478"/>
          <ac:spMkLst>
            <pc:docMk/>
            <pc:sldMk cId="1281602380" sldId="296"/>
            <ac:spMk id="7" creationId="{6C98D222-D44F-9E60-A605-85C4C945AC28}"/>
          </ac:spMkLst>
        </pc:spChg>
        <pc:spChg chg="add mod">
          <ac:chgData name="Maggie Orchard" userId="e3966e47-8877-401e-b209-49192da567b9" providerId="ADAL" clId="{18314DBF-DA8A-477C-95CA-1884EC60B1FA}" dt="2024-05-10T19:58:12.367" v="58" actId="20577"/>
          <ac:spMkLst>
            <pc:docMk/>
            <pc:sldMk cId="1281602380" sldId="296"/>
            <ac:spMk id="8" creationId="{B0FFB68F-E5B2-B75A-A432-8D1FA7C48E9D}"/>
          </ac:spMkLst>
        </pc:spChg>
      </pc:sldChg>
      <pc:sldChg chg="addSp delSp modSp mod">
        <pc:chgData name="Maggie Orchard" userId="e3966e47-8877-401e-b209-49192da567b9" providerId="ADAL" clId="{18314DBF-DA8A-477C-95CA-1884EC60B1FA}" dt="2024-05-10T19:59:26.003" v="83" actId="20577"/>
        <pc:sldMkLst>
          <pc:docMk/>
          <pc:sldMk cId="476529394" sldId="297"/>
        </pc:sldMkLst>
        <pc:spChg chg="del mod">
          <ac:chgData name="Maggie Orchard" userId="e3966e47-8877-401e-b209-49192da567b9" providerId="ADAL" clId="{18314DBF-DA8A-477C-95CA-1884EC60B1FA}" dt="2024-05-10T19:59:20.737" v="78" actId="478"/>
          <ac:spMkLst>
            <pc:docMk/>
            <pc:sldMk cId="476529394" sldId="297"/>
            <ac:spMk id="4" creationId="{99BF6539-7118-5321-7A75-EE1290E4F23C}"/>
          </ac:spMkLst>
        </pc:spChg>
        <pc:spChg chg="del">
          <ac:chgData name="Maggie Orchard" userId="e3966e47-8877-401e-b209-49192da567b9" providerId="ADAL" clId="{18314DBF-DA8A-477C-95CA-1884EC60B1FA}" dt="2024-05-10T19:58:41.459" v="71" actId="478"/>
          <ac:spMkLst>
            <pc:docMk/>
            <pc:sldMk cId="476529394" sldId="297"/>
            <ac:spMk id="5" creationId="{206C4633-AD51-CE69-28D0-36C698E47804}"/>
          </ac:spMkLst>
        </pc:spChg>
        <pc:spChg chg="add mod">
          <ac:chgData name="Maggie Orchard" userId="e3966e47-8877-401e-b209-49192da567b9" providerId="ADAL" clId="{18314DBF-DA8A-477C-95CA-1884EC60B1FA}" dt="2024-05-10T19:59:26.003" v="83" actId="20577"/>
          <ac:spMkLst>
            <pc:docMk/>
            <pc:sldMk cId="476529394" sldId="297"/>
            <ac:spMk id="6" creationId="{3F9C0B07-CBC6-91E2-A921-7D0D4EB80ED9}"/>
          </ac:spMkLst>
        </pc:spChg>
      </pc:sldChg>
      <pc:sldChg chg="addSp delSp modSp mod">
        <pc:chgData name="Maggie Orchard" userId="e3966e47-8877-401e-b209-49192da567b9" providerId="ADAL" clId="{18314DBF-DA8A-477C-95CA-1884EC60B1FA}" dt="2024-05-10T19:59:39.949" v="88" actId="478"/>
        <pc:sldMkLst>
          <pc:docMk/>
          <pc:sldMk cId="3041452730" sldId="298"/>
        </pc:sldMkLst>
        <pc:spChg chg="del">
          <ac:chgData name="Maggie Orchard" userId="e3966e47-8877-401e-b209-49192da567b9" providerId="ADAL" clId="{18314DBF-DA8A-477C-95CA-1884EC60B1FA}" dt="2024-05-10T19:59:30.880" v="84" actId="478"/>
          <ac:spMkLst>
            <pc:docMk/>
            <pc:sldMk cId="3041452730" sldId="298"/>
            <ac:spMk id="4" creationId="{99BF6539-7118-5321-7A75-EE1290E4F23C}"/>
          </ac:spMkLst>
        </pc:spChg>
        <pc:spChg chg="del">
          <ac:chgData name="Maggie Orchard" userId="e3966e47-8877-401e-b209-49192da567b9" providerId="ADAL" clId="{18314DBF-DA8A-477C-95CA-1884EC60B1FA}" dt="2024-05-10T19:59:39.949" v="88" actId="478"/>
          <ac:spMkLst>
            <pc:docMk/>
            <pc:sldMk cId="3041452730" sldId="298"/>
            <ac:spMk id="7" creationId="{84293C93-C107-9AD9-B020-2F09017ABB3F}"/>
          </ac:spMkLst>
        </pc:spChg>
        <pc:spChg chg="add mod">
          <ac:chgData name="Maggie Orchard" userId="e3966e47-8877-401e-b209-49192da567b9" providerId="ADAL" clId="{18314DBF-DA8A-477C-95CA-1884EC60B1FA}" dt="2024-05-10T19:59:36.675" v="87" actId="20577"/>
          <ac:spMkLst>
            <pc:docMk/>
            <pc:sldMk cId="3041452730" sldId="298"/>
            <ac:spMk id="9" creationId="{EAA02575-376E-1639-5AAD-29B1FB636A4F}"/>
          </ac:spMkLst>
        </pc:spChg>
      </pc:sldChg>
      <pc:sldChg chg="addSp delSp modSp mod">
        <pc:chgData name="Maggie Orchard" userId="e3966e47-8877-401e-b209-49192da567b9" providerId="ADAL" clId="{18314DBF-DA8A-477C-95CA-1884EC60B1FA}" dt="2024-05-10T19:59:54.490" v="93" actId="478"/>
        <pc:sldMkLst>
          <pc:docMk/>
          <pc:sldMk cId="673429702" sldId="299"/>
        </pc:sldMkLst>
        <pc:spChg chg="del">
          <ac:chgData name="Maggie Orchard" userId="e3966e47-8877-401e-b209-49192da567b9" providerId="ADAL" clId="{18314DBF-DA8A-477C-95CA-1884EC60B1FA}" dt="2024-05-10T19:59:47.885" v="89" actId="478"/>
          <ac:spMkLst>
            <pc:docMk/>
            <pc:sldMk cId="673429702" sldId="299"/>
            <ac:spMk id="4" creationId="{99BF6539-7118-5321-7A75-EE1290E4F23C}"/>
          </ac:spMkLst>
        </pc:spChg>
        <pc:spChg chg="del">
          <ac:chgData name="Maggie Orchard" userId="e3966e47-8877-401e-b209-49192da567b9" providerId="ADAL" clId="{18314DBF-DA8A-477C-95CA-1884EC60B1FA}" dt="2024-05-10T19:59:54.490" v="93" actId="478"/>
          <ac:spMkLst>
            <pc:docMk/>
            <pc:sldMk cId="673429702" sldId="299"/>
            <ac:spMk id="5" creationId="{498C4EFC-FEBA-4965-28A5-5A1ABA53EF3C}"/>
          </ac:spMkLst>
        </pc:spChg>
        <pc:spChg chg="add mod">
          <ac:chgData name="Maggie Orchard" userId="e3966e47-8877-401e-b209-49192da567b9" providerId="ADAL" clId="{18314DBF-DA8A-477C-95CA-1884EC60B1FA}" dt="2024-05-10T19:59:52.331" v="92" actId="20577"/>
          <ac:spMkLst>
            <pc:docMk/>
            <pc:sldMk cId="673429702" sldId="299"/>
            <ac:spMk id="8" creationId="{972B2808-2C62-7E69-76AB-833E35AFC945}"/>
          </ac:spMkLst>
        </pc:spChg>
      </pc:sldChg>
    </pc:docChg>
  </pc:docChgLst>
  <pc:docChgLst>
    <pc:chgData name="Stephanie Orchard" userId="b7c7f6e0-923f-4d9d-ad74-f641260e1b43" providerId="ADAL" clId="{0614906D-010B-4ACB-9506-34A5204DA5FC}"/>
    <pc:docChg chg="custSel addSld delSld modSld sldOrd modMainMaster">
      <pc:chgData name="Stephanie Orchard" userId="b7c7f6e0-923f-4d9d-ad74-f641260e1b43" providerId="ADAL" clId="{0614906D-010B-4ACB-9506-34A5204DA5FC}" dt="2024-05-15T19:31:29.281" v="285" actId="20577"/>
      <pc:docMkLst>
        <pc:docMk/>
      </pc:docMkLst>
      <pc:sldChg chg="modSp mod">
        <pc:chgData name="Stephanie Orchard" userId="b7c7f6e0-923f-4d9d-ad74-f641260e1b43" providerId="ADAL" clId="{0614906D-010B-4ACB-9506-34A5204DA5FC}" dt="2024-05-10T18:38:26.450" v="3" actId="20577"/>
        <pc:sldMkLst>
          <pc:docMk/>
          <pc:sldMk cId="2401240969" sldId="256"/>
        </pc:sldMkLst>
        <pc:spChg chg="mod">
          <ac:chgData name="Stephanie Orchard" userId="b7c7f6e0-923f-4d9d-ad74-f641260e1b43" providerId="ADAL" clId="{0614906D-010B-4ACB-9506-34A5204DA5FC}" dt="2024-05-10T18:38:26.450" v="3" actId="20577"/>
          <ac:spMkLst>
            <pc:docMk/>
            <pc:sldMk cId="2401240969" sldId="256"/>
            <ac:spMk id="11" creationId="{00000000-0000-0000-0000-000000000000}"/>
          </ac:spMkLst>
        </pc:spChg>
      </pc:sldChg>
      <pc:sldChg chg="modSp mod">
        <pc:chgData name="Stephanie Orchard" userId="b7c7f6e0-923f-4d9d-ad74-f641260e1b43" providerId="ADAL" clId="{0614906D-010B-4ACB-9506-34A5204DA5FC}" dt="2024-05-10T20:25:09.481" v="135" actId="20577"/>
        <pc:sldMkLst>
          <pc:docMk/>
          <pc:sldMk cId="2339537280" sldId="257"/>
        </pc:sldMkLst>
        <pc:spChg chg="mod">
          <ac:chgData name="Stephanie Orchard" userId="b7c7f6e0-923f-4d9d-ad74-f641260e1b43" providerId="ADAL" clId="{0614906D-010B-4ACB-9506-34A5204DA5FC}" dt="2024-05-10T18:39:00.790" v="14" actId="108"/>
          <ac:spMkLst>
            <pc:docMk/>
            <pc:sldMk cId="2339537280" sldId="257"/>
            <ac:spMk id="4" creationId="{00000000-0000-0000-0000-000000000000}"/>
          </ac:spMkLst>
        </pc:spChg>
        <pc:spChg chg="mod">
          <ac:chgData name="Stephanie Orchard" userId="b7c7f6e0-923f-4d9d-ad74-f641260e1b43" providerId="ADAL" clId="{0614906D-010B-4ACB-9506-34A5204DA5FC}" dt="2024-05-10T20:25:09.481" v="135" actId="20577"/>
          <ac:spMkLst>
            <pc:docMk/>
            <pc:sldMk cId="2339537280" sldId="257"/>
            <ac:spMk id="8" creationId="{00000000-0000-0000-0000-000000000000}"/>
          </ac:spMkLst>
        </pc:spChg>
      </pc:sldChg>
      <pc:sldChg chg="modSp mod">
        <pc:chgData name="Stephanie Orchard" userId="b7c7f6e0-923f-4d9d-ad74-f641260e1b43" providerId="ADAL" clId="{0614906D-010B-4ACB-9506-34A5204DA5FC}" dt="2024-05-10T20:25:15.032" v="137" actId="20577"/>
        <pc:sldMkLst>
          <pc:docMk/>
          <pc:sldMk cId="3283741879" sldId="258"/>
        </pc:sldMkLst>
        <pc:spChg chg="mod">
          <ac:chgData name="Stephanie Orchard" userId="b7c7f6e0-923f-4d9d-ad74-f641260e1b43" providerId="ADAL" clId="{0614906D-010B-4ACB-9506-34A5204DA5FC}" dt="2024-05-10T20:25:15.032" v="137" actId="20577"/>
          <ac:spMkLst>
            <pc:docMk/>
            <pc:sldMk cId="3283741879" sldId="258"/>
            <ac:spMk id="6" creationId="{BED62B13-084A-ADF0-7257-6C13AEEBEA32}"/>
          </ac:spMkLst>
        </pc:spChg>
      </pc:sldChg>
      <pc:sldChg chg="modSp mod">
        <pc:chgData name="Stephanie Orchard" userId="b7c7f6e0-923f-4d9d-ad74-f641260e1b43" providerId="ADAL" clId="{0614906D-010B-4ACB-9506-34A5204DA5FC}" dt="2024-05-10T20:25:30.109" v="139" actId="20577"/>
        <pc:sldMkLst>
          <pc:docMk/>
          <pc:sldMk cId="506918595" sldId="259"/>
        </pc:sldMkLst>
        <pc:spChg chg="mod">
          <ac:chgData name="Stephanie Orchard" userId="b7c7f6e0-923f-4d9d-ad74-f641260e1b43" providerId="ADAL" clId="{0614906D-010B-4ACB-9506-34A5204DA5FC}" dt="2024-05-10T20:25:30.109" v="139" actId="20577"/>
          <ac:spMkLst>
            <pc:docMk/>
            <pc:sldMk cId="506918595" sldId="259"/>
            <ac:spMk id="9" creationId="{796CD5EB-B324-5668-A3BC-7EF73A13296E}"/>
          </ac:spMkLst>
        </pc:spChg>
      </pc:sldChg>
      <pc:sldChg chg="modSp mod">
        <pc:chgData name="Stephanie Orchard" userId="b7c7f6e0-923f-4d9d-ad74-f641260e1b43" providerId="ADAL" clId="{0614906D-010B-4ACB-9506-34A5204DA5FC}" dt="2024-05-15T19:31:18.400" v="275" actId="20577"/>
        <pc:sldMkLst>
          <pc:docMk/>
          <pc:sldMk cId="2699408209" sldId="260"/>
        </pc:sldMkLst>
        <pc:spChg chg="mod">
          <ac:chgData name="Stephanie Orchard" userId="b7c7f6e0-923f-4d9d-ad74-f641260e1b43" providerId="ADAL" clId="{0614906D-010B-4ACB-9506-34A5204DA5FC}" dt="2024-05-15T19:31:18.400" v="275" actId="20577"/>
          <ac:spMkLst>
            <pc:docMk/>
            <pc:sldMk cId="2699408209" sldId="260"/>
            <ac:spMk id="2" creationId="{00000000-0000-0000-0000-000000000000}"/>
          </ac:spMkLst>
        </pc:spChg>
        <pc:spChg chg="mod">
          <ac:chgData name="Stephanie Orchard" userId="b7c7f6e0-923f-4d9d-ad74-f641260e1b43" providerId="ADAL" clId="{0614906D-010B-4ACB-9506-34A5204DA5FC}" dt="2024-05-10T20:25:33.366" v="141" actId="20577"/>
          <ac:spMkLst>
            <pc:docMk/>
            <pc:sldMk cId="2699408209" sldId="260"/>
            <ac:spMk id="6" creationId="{C3840AF8-4F09-05D8-E9CF-332B46F85C5A}"/>
          </ac:spMkLst>
        </pc:spChg>
      </pc:sldChg>
      <pc:sldChg chg="modSp mod">
        <pc:chgData name="Stephanie Orchard" userId="b7c7f6e0-923f-4d9d-ad74-f641260e1b43" providerId="ADAL" clId="{0614906D-010B-4ACB-9506-34A5204DA5FC}" dt="2024-05-15T19:31:29.281" v="285" actId="20577"/>
        <pc:sldMkLst>
          <pc:docMk/>
          <pc:sldMk cId="3096888171" sldId="261"/>
        </pc:sldMkLst>
        <pc:spChg chg="mod">
          <ac:chgData name="Stephanie Orchard" userId="b7c7f6e0-923f-4d9d-ad74-f641260e1b43" providerId="ADAL" clId="{0614906D-010B-4ACB-9506-34A5204DA5FC}" dt="2024-05-10T20:25:37.790" v="143" actId="20577"/>
          <ac:spMkLst>
            <pc:docMk/>
            <pc:sldMk cId="3096888171" sldId="261"/>
            <ac:spMk id="8" creationId="{F160142A-7762-4BE3-443F-A8A90532EDCD}"/>
          </ac:spMkLst>
        </pc:spChg>
        <pc:graphicFrameChg chg="modGraphic">
          <ac:chgData name="Stephanie Orchard" userId="b7c7f6e0-923f-4d9d-ad74-f641260e1b43" providerId="ADAL" clId="{0614906D-010B-4ACB-9506-34A5204DA5FC}" dt="2024-05-15T19:31:29.281" v="285" actId="20577"/>
          <ac:graphicFrameMkLst>
            <pc:docMk/>
            <pc:sldMk cId="3096888171" sldId="261"/>
            <ac:graphicFrameMk id="5" creationId="{CD2A4A2D-A143-4B0E-A92F-6D929D25E336}"/>
          </ac:graphicFrameMkLst>
        </pc:graphicFrameChg>
        <pc:graphicFrameChg chg="modGraphic">
          <ac:chgData name="Stephanie Orchard" userId="b7c7f6e0-923f-4d9d-ad74-f641260e1b43" providerId="ADAL" clId="{0614906D-010B-4ACB-9506-34A5204DA5FC}" dt="2024-05-14T16:17:13.725" v="193" actId="20577"/>
          <ac:graphicFrameMkLst>
            <pc:docMk/>
            <pc:sldMk cId="3096888171" sldId="261"/>
            <ac:graphicFrameMk id="6" creationId="{00000000-0000-0000-0000-000000000000}"/>
          </ac:graphicFrameMkLst>
        </pc:graphicFrameChg>
      </pc:sldChg>
      <pc:sldChg chg="delSp del mod">
        <pc:chgData name="Stephanie Orchard" userId="b7c7f6e0-923f-4d9d-ad74-f641260e1b43" providerId="ADAL" clId="{0614906D-010B-4ACB-9506-34A5204DA5FC}" dt="2024-05-10T18:42:34.909" v="54" actId="2696"/>
        <pc:sldMkLst>
          <pc:docMk/>
          <pc:sldMk cId="2692980087" sldId="263"/>
        </pc:sldMkLst>
        <pc:graphicFrameChg chg="del">
          <ac:chgData name="Stephanie Orchard" userId="b7c7f6e0-923f-4d9d-ad74-f641260e1b43" providerId="ADAL" clId="{0614906D-010B-4ACB-9506-34A5204DA5FC}" dt="2024-05-10T18:42:15.397" v="52" actId="478"/>
          <ac:graphicFrameMkLst>
            <pc:docMk/>
            <pc:sldMk cId="2692980087" sldId="263"/>
            <ac:graphicFrameMk id="4" creationId="{00000000-0000-0000-0000-000000000000}"/>
          </ac:graphicFrameMkLst>
        </pc:graphicFrameChg>
      </pc:sldChg>
      <pc:sldChg chg="modSp mod">
        <pc:chgData name="Stephanie Orchard" userId="b7c7f6e0-923f-4d9d-ad74-f641260e1b43" providerId="ADAL" clId="{0614906D-010B-4ACB-9506-34A5204DA5FC}" dt="2024-05-10T20:26:18.664" v="166" actId="20577"/>
        <pc:sldMkLst>
          <pc:docMk/>
          <pc:sldMk cId="373960951" sldId="270"/>
        </pc:sldMkLst>
        <pc:spChg chg="mod">
          <ac:chgData name="Stephanie Orchard" userId="b7c7f6e0-923f-4d9d-ad74-f641260e1b43" providerId="ADAL" clId="{0614906D-010B-4ACB-9506-34A5204DA5FC}" dt="2024-05-10T20:26:18.664" v="166" actId="20577"/>
          <ac:spMkLst>
            <pc:docMk/>
            <pc:sldMk cId="373960951" sldId="270"/>
            <ac:spMk id="6" creationId="{809A8E55-0902-19EA-7597-8AFB1801661F}"/>
          </ac:spMkLst>
        </pc:spChg>
      </pc:sldChg>
      <pc:sldChg chg="del">
        <pc:chgData name="Stephanie Orchard" userId="b7c7f6e0-923f-4d9d-ad74-f641260e1b43" providerId="ADAL" clId="{0614906D-010B-4ACB-9506-34A5204DA5FC}" dt="2024-05-10T18:45:13.173" v="57" actId="2696"/>
        <pc:sldMkLst>
          <pc:docMk/>
          <pc:sldMk cId="3073887596" sldId="276"/>
        </pc:sldMkLst>
      </pc:sldChg>
      <pc:sldChg chg="modSp mod">
        <pc:chgData name="Stephanie Orchard" userId="b7c7f6e0-923f-4d9d-ad74-f641260e1b43" providerId="ADAL" clId="{0614906D-010B-4ACB-9506-34A5204DA5FC}" dt="2024-05-14T21:57:57.853" v="265" actId="20577"/>
        <pc:sldMkLst>
          <pc:docMk/>
          <pc:sldMk cId="433573783" sldId="277"/>
        </pc:sldMkLst>
        <pc:spChg chg="mod">
          <ac:chgData name="Stephanie Orchard" userId="b7c7f6e0-923f-4d9d-ad74-f641260e1b43" providerId="ADAL" clId="{0614906D-010B-4ACB-9506-34A5204DA5FC}" dt="2024-05-10T20:26:00.061" v="156" actId="20577"/>
          <ac:spMkLst>
            <pc:docMk/>
            <pc:sldMk cId="433573783" sldId="277"/>
            <ac:spMk id="11" creationId="{4271DEE0-8B9F-386E-DDB9-250970F33873}"/>
          </ac:spMkLst>
        </pc:spChg>
        <pc:graphicFrameChg chg="modGraphic">
          <ac:chgData name="Stephanie Orchard" userId="b7c7f6e0-923f-4d9d-ad74-f641260e1b43" providerId="ADAL" clId="{0614906D-010B-4ACB-9506-34A5204DA5FC}" dt="2024-05-14T21:57:57.853" v="265" actId="20577"/>
          <ac:graphicFrameMkLst>
            <pc:docMk/>
            <pc:sldMk cId="433573783" sldId="277"/>
            <ac:graphicFrameMk id="7" creationId="{00000000-0000-0000-0000-000000000000}"/>
          </ac:graphicFrameMkLst>
        </pc:graphicFrameChg>
      </pc:sldChg>
      <pc:sldChg chg="modSp mod">
        <pc:chgData name="Stephanie Orchard" userId="b7c7f6e0-923f-4d9d-ad74-f641260e1b43" providerId="ADAL" clId="{0614906D-010B-4ACB-9506-34A5204DA5FC}" dt="2024-05-10T20:25:49.137" v="149" actId="20577"/>
        <pc:sldMkLst>
          <pc:docMk/>
          <pc:sldMk cId="2137262392" sldId="284"/>
        </pc:sldMkLst>
        <pc:spChg chg="mod">
          <ac:chgData name="Stephanie Orchard" userId="b7c7f6e0-923f-4d9d-ad74-f641260e1b43" providerId="ADAL" clId="{0614906D-010B-4ACB-9506-34A5204DA5FC}" dt="2024-05-10T20:25:49.137" v="149" actId="20577"/>
          <ac:spMkLst>
            <pc:docMk/>
            <pc:sldMk cId="2137262392" sldId="284"/>
            <ac:spMk id="7" creationId="{4A358D0E-60A1-2892-7081-A1A0DE21AF03}"/>
          </ac:spMkLst>
        </pc:spChg>
        <pc:graphicFrameChg chg="modGraphic">
          <ac:chgData name="Stephanie Orchard" userId="b7c7f6e0-923f-4d9d-ad74-f641260e1b43" providerId="ADAL" clId="{0614906D-010B-4ACB-9506-34A5204DA5FC}" dt="2024-05-10T18:41:59.484" v="51" actId="20577"/>
          <ac:graphicFrameMkLst>
            <pc:docMk/>
            <pc:sldMk cId="2137262392" sldId="284"/>
            <ac:graphicFrameMk id="6" creationId="{00000000-0000-0000-0000-000000000000}"/>
          </ac:graphicFrameMkLst>
        </pc:graphicFrameChg>
      </pc:sldChg>
      <pc:sldChg chg="del">
        <pc:chgData name="Stephanie Orchard" userId="b7c7f6e0-923f-4d9d-ad74-f641260e1b43" providerId="ADAL" clId="{0614906D-010B-4ACB-9506-34A5204DA5FC}" dt="2024-05-10T18:44:46.301" v="56" actId="2696"/>
        <pc:sldMkLst>
          <pc:docMk/>
          <pc:sldMk cId="4260301127" sldId="285"/>
        </pc:sldMkLst>
      </pc:sldChg>
      <pc:sldChg chg="modSp mod">
        <pc:chgData name="Stephanie Orchard" userId="b7c7f6e0-923f-4d9d-ad74-f641260e1b43" providerId="ADAL" clId="{0614906D-010B-4ACB-9506-34A5204DA5FC}" dt="2024-05-10T20:26:12.534" v="164" actId="20577"/>
        <pc:sldMkLst>
          <pc:docMk/>
          <pc:sldMk cId="2031141489" sldId="286"/>
        </pc:sldMkLst>
        <pc:spChg chg="mod">
          <ac:chgData name="Stephanie Orchard" userId="b7c7f6e0-923f-4d9d-ad74-f641260e1b43" providerId="ADAL" clId="{0614906D-010B-4ACB-9506-34A5204DA5FC}" dt="2024-05-10T20:26:12.534" v="164" actId="20577"/>
          <ac:spMkLst>
            <pc:docMk/>
            <pc:sldMk cId="2031141489" sldId="286"/>
            <ac:spMk id="13" creationId="{3851E9D6-760F-3016-D95B-D3B70E3970D7}"/>
          </ac:spMkLst>
        </pc:spChg>
        <pc:graphicFrameChg chg="modGraphic">
          <ac:chgData name="Stephanie Orchard" userId="b7c7f6e0-923f-4d9d-ad74-f641260e1b43" providerId="ADAL" clId="{0614906D-010B-4ACB-9506-34A5204DA5FC}" dt="2024-05-10T18:47:02.303" v="70" actId="255"/>
          <ac:graphicFrameMkLst>
            <pc:docMk/>
            <pc:sldMk cId="2031141489" sldId="286"/>
            <ac:graphicFrameMk id="2" creationId="{00000000-0000-0000-0000-000000000000}"/>
          </ac:graphicFrameMkLst>
        </pc:graphicFrameChg>
        <pc:graphicFrameChg chg="modGraphic">
          <ac:chgData name="Stephanie Orchard" userId="b7c7f6e0-923f-4d9d-ad74-f641260e1b43" providerId="ADAL" clId="{0614906D-010B-4ACB-9506-34A5204DA5FC}" dt="2024-05-10T18:48:05.046" v="125" actId="20577"/>
          <ac:graphicFrameMkLst>
            <pc:docMk/>
            <pc:sldMk cId="2031141489" sldId="286"/>
            <ac:graphicFrameMk id="5" creationId="{00000000-0000-0000-0000-000000000000}"/>
          </ac:graphicFrameMkLst>
        </pc:graphicFrameChg>
        <pc:graphicFrameChg chg="modGraphic">
          <ac:chgData name="Stephanie Orchard" userId="b7c7f6e0-923f-4d9d-ad74-f641260e1b43" providerId="ADAL" clId="{0614906D-010B-4ACB-9506-34A5204DA5FC}" dt="2024-05-10T18:46:32.915" v="66" actId="255"/>
          <ac:graphicFrameMkLst>
            <pc:docMk/>
            <pc:sldMk cId="2031141489" sldId="286"/>
            <ac:graphicFrameMk id="7" creationId="{00000000-0000-0000-0000-000000000000}"/>
          </ac:graphicFrameMkLst>
        </pc:graphicFrameChg>
        <pc:graphicFrameChg chg="modGraphic">
          <ac:chgData name="Stephanie Orchard" userId="b7c7f6e0-923f-4d9d-ad74-f641260e1b43" providerId="ADAL" clId="{0614906D-010B-4ACB-9506-34A5204DA5FC}" dt="2024-05-10T18:46:39.424" v="67" actId="255"/>
          <ac:graphicFrameMkLst>
            <pc:docMk/>
            <pc:sldMk cId="2031141489" sldId="286"/>
            <ac:graphicFrameMk id="8" creationId="{00000000-0000-0000-0000-000000000000}"/>
          </ac:graphicFrameMkLst>
        </pc:graphicFrameChg>
        <pc:graphicFrameChg chg="mod modGraphic">
          <ac:chgData name="Stephanie Orchard" userId="b7c7f6e0-923f-4d9d-ad74-f641260e1b43" providerId="ADAL" clId="{0614906D-010B-4ACB-9506-34A5204DA5FC}" dt="2024-05-10T18:47:23.739" v="73" actId="108"/>
          <ac:graphicFrameMkLst>
            <pc:docMk/>
            <pc:sldMk cId="2031141489" sldId="286"/>
            <ac:graphicFrameMk id="9" creationId="{00000000-0000-0000-0000-000000000000}"/>
          </ac:graphicFrameMkLst>
        </pc:graphicFrameChg>
      </pc:sldChg>
      <pc:sldChg chg="modSp add mod">
        <pc:chgData name="Stephanie Orchard" userId="b7c7f6e0-923f-4d9d-ad74-f641260e1b43" providerId="ADAL" clId="{0614906D-010B-4ACB-9506-34A5204DA5FC}" dt="2024-05-10T20:25:55.492" v="154" actId="20577"/>
        <pc:sldMkLst>
          <pc:docMk/>
          <pc:sldMk cId="1153196531" sldId="287"/>
        </pc:sldMkLst>
        <pc:spChg chg="mod">
          <ac:chgData name="Stephanie Orchard" userId="b7c7f6e0-923f-4d9d-ad74-f641260e1b43" providerId="ADAL" clId="{0614906D-010B-4ACB-9506-34A5204DA5FC}" dt="2024-05-10T20:25:55.492" v="154" actId="20577"/>
          <ac:spMkLst>
            <pc:docMk/>
            <pc:sldMk cId="1153196531" sldId="287"/>
            <ac:spMk id="6" creationId="{5B7F6F88-62E7-5386-1FC4-C3DD372D5B48}"/>
          </ac:spMkLst>
        </pc:spChg>
      </pc:sldChg>
      <pc:sldChg chg="del">
        <pc:chgData name="Stephanie Orchard" userId="b7c7f6e0-923f-4d9d-ad74-f641260e1b43" providerId="ADAL" clId="{0614906D-010B-4ACB-9506-34A5204DA5FC}" dt="2024-05-10T18:41:25.111" v="38" actId="47"/>
        <pc:sldMkLst>
          <pc:docMk/>
          <pc:sldMk cId="0" sldId="289"/>
        </pc:sldMkLst>
      </pc:sldChg>
      <pc:sldChg chg="del">
        <pc:chgData name="Stephanie Orchard" userId="b7c7f6e0-923f-4d9d-ad74-f641260e1b43" providerId="ADAL" clId="{0614906D-010B-4ACB-9506-34A5204DA5FC}" dt="2024-05-10T18:41:34.026" v="39" actId="47"/>
        <pc:sldMkLst>
          <pc:docMk/>
          <pc:sldMk cId="0" sldId="291"/>
        </pc:sldMkLst>
      </pc:sldChg>
      <pc:sldChg chg="modSp mod">
        <pc:chgData name="Stephanie Orchard" userId="b7c7f6e0-923f-4d9d-ad74-f641260e1b43" providerId="ADAL" clId="{0614906D-010B-4ACB-9506-34A5204DA5FC}" dt="2024-05-10T20:25:41.119" v="145" actId="20577"/>
        <pc:sldMkLst>
          <pc:docMk/>
          <pc:sldMk cId="0" sldId="293"/>
        </pc:sldMkLst>
        <pc:spChg chg="mod">
          <ac:chgData name="Stephanie Orchard" userId="b7c7f6e0-923f-4d9d-ad74-f641260e1b43" providerId="ADAL" clId="{0614906D-010B-4ACB-9506-34A5204DA5FC}" dt="2024-05-10T20:25:41.119" v="145" actId="20577"/>
          <ac:spMkLst>
            <pc:docMk/>
            <pc:sldMk cId="0" sldId="293"/>
            <ac:spMk id="2" creationId="{783DC754-0451-D144-44B0-537AD3B7AB94}"/>
          </ac:spMkLst>
        </pc:spChg>
      </pc:sldChg>
      <pc:sldChg chg="addSp delSp modSp new del mod">
        <pc:chgData name="Stephanie Orchard" userId="b7c7f6e0-923f-4d9d-ad74-f641260e1b43" providerId="ADAL" clId="{0614906D-010B-4ACB-9506-34A5204DA5FC}" dt="2024-05-10T18:41:23.585" v="37" actId="47"/>
        <pc:sldMkLst>
          <pc:docMk/>
          <pc:sldMk cId="4109426380" sldId="294"/>
        </pc:sldMkLst>
        <pc:spChg chg="del">
          <ac:chgData name="Stephanie Orchard" userId="b7c7f6e0-923f-4d9d-ad74-f641260e1b43" providerId="ADAL" clId="{0614906D-010B-4ACB-9506-34A5204DA5FC}" dt="2024-05-10T18:41:04.002" v="31" actId="478"/>
          <ac:spMkLst>
            <pc:docMk/>
            <pc:sldMk cId="4109426380" sldId="294"/>
            <ac:spMk id="2" creationId="{0F9C971F-5E5F-E300-545C-889F0D567E41}"/>
          </ac:spMkLst>
        </pc:spChg>
        <pc:spChg chg="del">
          <ac:chgData name="Stephanie Orchard" userId="b7c7f6e0-923f-4d9d-ad74-f641260e1b43" providerId="ADAL" clId="{0614906D-010B-4ACB-9506-34A5204DA5FC}" dt="2024-05-10T18:41:02.888" v="30" actId="478"/>
          <ac:spMkLst>
            <pc:docMk/>
            <pc:sldMk cId="4109426380" sldId="294"/>
            <ac:spMk id="3" creationId="{9A98B1B9-2D43-6E35-A118-97E69CABBC80}"/>
          </ac:spMkLst>
        </pc:spChg>
        <pc:spChg chg="del">
          <ac:chgData name="Stephanie Orchard" userId="b7c7f6e0-923f-4d9d-ad74-f641260e1b43" providerId="ADAL" clId="{0614906D-010B-4ACB-9506-34A5204DA5FC}" dt="2024-05-10T18:41:07.831" v="33" actId="478"/>
          <ac:spMkLst>
            <pc:docMk/>
            <pc:sldMk cId="4109426380" sldId="294"/>
            <ac:spMk id="4" creationId="{A4D6AB22-D627-001B-AB60-CE27C75CBFBD}"/>
          </ac:spMkLst>
        </pc:spChg>
        <pc:spChg chg="del">
          <ac:chgData name="Stephanie Orchard" userId="b7c7f6e0-923f-4d9d-ad74-f641260e1b43" providerId="ADAL" clId="{0614906D-010B-4ACB-9506-34A5204DA5FC}" dt="2024-05-10T18:41:09.357" v="34" actId="478"/>
          <ac:spMkLst>
            <pc:docMk/>
            <pc:sldMk cId="4109426380" sldId="294"/>
            <ac:spMk id="5" creationId="{7FB7A88A-89EE-CF1F-A381-5695B9D38752}"/>
          </ac:spMkLst>
        </pc:spChg>
        <pc:spChg chg="add del mod">
          <ac:chgData name="Stephanie Orchard" userId="b7c7f6e0-923f-4d9d-ad74-f641260e1b43" providerId="ADAL" clId="{0614906D-010B-4ACB-9506-34A5204DA5FC}" dt="2024-05-10T18:41:11.233" v="35" actId="478"/>
          <ac:spMkLst>
            <pc:docMk/>
            <pc:sldMk cId="4109426380" sldId="294"/>
            <ac:spMk id="7" creationId="{58521AE2-FE5D-D766-ECB2-8AA64A6D3009}"/>
          </ac:spMkLst>
        </pc:spChg>
      </pc:sldChg>
      <pc:sldChg chg="modSp add mod">
        <pc:chgData name="Stephanie Orchard" userId="b7c7f6e0-923f-4d9d-ad74-f641260e1b43" providerId="ADAL" clId="{0614906D-010B-4ACB-9506-34A5204DA5FC}" dt="2024-05-10T20:25:45.782" v="147" actId="20577"/>
        <pc:sldMkLst>
          <pc:docMk/>
          <pc:sldMk cId="0" sldId="295"/>
        </pc:sldMkLst>
        <pc:spChg chg="mod">
          <ac:chgData name="Stephanie Orchard" userId="b7c7f6e0-923f-4d9d-ad74-f641260e1b43" providerId="ADAL" clId="{0614906D-010B-4ACB-9506-34A5204DA5FC}" dt="2024-05-10T20:25:45.782" v="147" actId="20577"/>
          <ac:spMkLst>
            <pc:docMk/>
            <pc:sldMk cId="0" sldId="295"/>
            <ac:spMk id="2" creationId="{ED892FF4-C470-1D81-5313-62170C04ABEE}"/>
          </ac:spMkLst>
        </pc:spChg>
      </pc:sldChg>
      <pc:sldChg chg="modSp add mod">
        <pc:chgData name="Stephanie Orchard" userId="b7c7f6e0-923f-4d9d-ad74-f641260e1b43" providerId="ADAL" clId="{0614906D-010B-4ACB-9506-34A5204DA5FC}" dt="2024-05-10T20:25:52.384" v="152" actId="20577"/>
        <pc:sldMkLst>
          <pc:docMk/>
          <pc:sldMk cId="1281602380" sldId="296"/>
        </pc:sldMkLst>
        <pc:spChg chg="mod">
          <ac:chgData name="Stephanie Orchard" userId="b7c7f6e0-923f-4d9d-ad74-f641260e1b43" providerId="ADAL" clId="{0614906D-010B-4ACB-9506-34A5204DA5FC}" dt="2024-05-10T20:25:52.384" v="152" actId="20577"/>
          <ac:spMkLst>
            <pc:docMk/>
            <pc:sldMk cId="1281602380" sldId="296"/>
            <ac:spMk id="8" creationId="{B0FFB68F-E5B2-B75A-A432-8D1FA7C48E9D}"/>
          </ac:spMkLst>
        </pc:spChg>
      </pc:sldChg>
      <pc:sldChg chg="modSp add mod ord">
        <pc:chgData name="Stephanie Orchard" userId="b7c7f6e0-923f-4d9d-ad74-f641260e1b43" providerId="ADAL" clId="{0614906D-010B-4ACB-9506-34A5204DA5FC}" dt="2024-05-10T20:26:03.423" v="158" actId="20577"/>
        <pc:sldMkLst>
          <pc:docMk/>
          <pc:sldMk cId="476529394" sldId="297"/>
        </pc:sldMkLst>
        <pc:spChg chg="mod">
          <ac:chgData name="Stephanie Orchard" userId="b7c7f6e0-923f-4d9d-ad74-f641260e1b43" providerId="ADAL" clId="{0614906D-010B-4ACB-9506-34A5204DA5FC}" dt="2024-05-10T19:49:48.694" v="126" actId="6549"/>
          <ac:spMkLst>
            <pc:docMk/>
            <pc:sldMk cId="476529394" sldId="297"/>
            <ac:spMk id="4" creationId="{99BF6539-7118-5321-7A75-EE1290E4F23C}"/>
          </ac:spMkLst>
        </pc:spChg>
        <pc:spChg chg="mod">
          <ac:chgData name="Stephanie Orchard" userId="b7c7f6e0-923f-4d9d-ad74-f641260e1b43" providerId="ADAL" clId="{0614906D-010B-4ACB-9506-34A5204DA5FC}" dt="2024-05-10T20:26:03.423" v="158" actId="20577"/>
          <ac:spMkLst>
            <pc:docMk/>
            <pc:sldMk cId="476529394" sldId="297"/>
            <ac:spMk id="6" creationId="{3F9C0B07-CBC6-91E2-A921-7D0D4EB80ED9}"/>
          </ac:spMkLst>
        </pc:spChg>
      </pc:sldChg>
      <pc:sldChg chg="add del">
        <pc:chgData name="Stephanie Orchard" userId="b7c7f6e0-923f-4d9d-ad74-f641260e1b43" providerId="ADAL" clId="{0614906D-010B-4ACB-9506-34A5204DA5FC}" dt="2024-05-10T18:45:23.566" v="59"/>
        <pc:sldMkLst>
          <pc:docMk/>
          <pc:sldMk cId="4260301127" sldId="297"/>
        </pc:sldMkLst>
      </pc:sldChg>
      <pc:sldChg chg="modSp add mod">
        <pc:chgData name="Stephanie Orchard" userId="b7c7f6e0-923f-4d9d-ad74-f641260e1b43" providerId="ADAL" clId="{0614906D-010B-4ACB-9506-34A5204DA5FC}" dt="2024-05-14T16:19:02.617" v="259" actId="20577"/>
        <pc:sldMkLst>
          <pc:docMk/>
          <pc:sldMk cId="3041452730" sldId="298"/>
        </pc:sldMkLst>
        <pc:spChg chg="mod">
          <ac:chgData name="Stephanie Orchard" userId="b7c7f6e0-923f-4d9d-ad74-f641260e1b43" providerId="ADAL" clId="{0614906D-010B-4ACB-9506-34A5204DA5FC}" dt="2024-05-10T19:49:54.506" v="127" actId="20577"/>
          <ac:spMkLst>
            <pc:docMk/>
            <pc:sldMk cId="3041452730" sldId="298"/>
            <ac:spMk id="4" creationId="{99BF6539-7118-5321-7A75-EE1290E4F23C}"/>
          </ac:spMkLst>
        </pc:spChg>
        <pc:spChg chg="mod">
          <ac:chgData name="Stephanie Orchard" userId="b7c7f6e0-923f-4d9d-ad74-f641260e1b43" providerId="ADAL" clId="{0614906D-010B-4ACB-9506-34A5204DA5FC}" dt="2024-05-14T16:19:02.617" v="259" actId="20577"/>
          <ac:spMkLst>
            <pc:docMk/>
            <pc:sldMk cId="3041452730" sldId="298"/>
            <ac:spMk id="6" creationId="{3F339CDE-CEB4-9FB9-18BD-A3AC92A74FC2}"/>
          </ac:spMkLst>
        </pc:spChg>
        <pc:spChg chg="mod">
          <ac:chgData name="Stephanie Orchard" userId="b7c7f6e0-923f-4d9d-ad74-f641260e1b43" providerId="ADAL" clId="{0614906D-010B-4ACB-9506-34A5204DA5FC}" dt="2024-05-10T20:26:06.255" v="160" actId="20577"/>
          <ac:spMkLst>
            <pc:docMk/>
            <pc:sldMk cId="3041452730" sldId="298"/>
            <ac:spMk id="9" creationId="{EAA02575-376E-1639-5AAD-29B1FB636A4F}"/>
          </ac:spMkLst>
        </pc:spChg>
      </pc:sldChg>
      <pc:sldChg chg="modSp add mod">
        <pc:chgData name="Stephanie Orchard" userId="b7c7f6e0-923f-4d9d-ad74-f641260e1b43" providerId="ADAL" clId="{0614906D-010B-4ACB-9506-34A5204DA5FC}" dt="2024-05-14T16:19:24.522" v="264" actId="20577"/>
        <pc:sldMkLst>
          <pc:docMk/>
          <pc:sldMk cId="673429702" sldId="299"/>
        </pc:sldMkLst>
        <pc:spChg chg="mod">
          <ac:chgData name="Stephanie Orchard" userId="b7c7f6e0-923f-4d9d-ad74-f641260e1b43" providerId="ADAL" clId="{0614906D-010B-4ACB-9506-34A5204DA5FC}" dt="2024-05-14T16:19:24.522" v="264" actId="20577"/>
          <ac:spMkLst>
            <pc:docMk/>
            <pc:sldMk cId="673429702" sldId="299"/>
            <ac:spMk id="2" creationId="{87009211-9198-D7E3-08B8-1756ABB03893}"/>
          </ac:spMkLst>
        </pc:spChg>
        <pc:spChg chg="mod">
          <ac:chgData name="Stephanie Orchard" userId="b7c7f6e0-923f-4d9d-ad74-f641260e1b43" providerId="ADAL" clId="{0614906D-010B-4ACB-9506-34A5204DA5FC}" dt="2024-05-10T19:50:15.640" v="129" actId="6549"/>
          <ac:spMkLst>
            <pc:docMk/>
            <pc:sldMk cId="673429702" sldId="299"/>
            <ac:spMk id="4" creationId="{99BF6539-7118-5321-7A75-EE1290E4F23C}"/>
          </ac:spMkLst>
        </pc:spChg>
        <pc:spChg chg="mod">
          <ac:chgData name="Stephanie Orchard" userId="b7c7f6e0-923f-4d9d-ad74-f641260e1b43" providerId="ADAL" clId="{0614906D-010B-4ACB-9506-34A5204DA5FC}" dt="2024-05-10T20:26:09.230" v="162" actId="20577"/>
          <ac:spMkLst>
            <pc:docMk/>
            <pc:sldMk cId="673429702" sldId="299"/>
            <ac:spMk id="8" creationId="{972B2808-2C62-7E69-76AB-833E35AFC945}"/>
          </ac:spMkLst>
        </pc:spChg>
        <pc:spChg chg="mod">
          <ac:chgData name="Stephanie Orchard" userId="b7c7f6e0-923f-4d9d-ad74-f641260e1b43" providerId="ADAL" clId="{0614906D-010B-4ACB-9506-34A5204DA5FC}" dt="2024-05-10T19:50:25.778" v="130" actId="1076"/>
          <ac:spMkLst>
            <pc:docMk/>
            <pc:sldMk cId="673429702" sldId="299"/>
            <ac:spMk id="11" creationId="{8159F7EA-427A-9F44-83B1-9F7DDB37A959}"/>
          </ac:spMkLst>
        </pc:spChg>
      </pc:sldChg>
      <pc:sldMasterChg chg="delSldLayout modSldLayout">
        <pc:chgData name="Stephanie Orchard" userId="b7c7f6e0-923f-4d9d-ad74-f641260e1b43" providerId="ADAL" clId="{0614906D-010B-4ACB-9506-34A5204DA5FC}" dt="2024-05-10T19:51:32.240" v="133" actId="20577"/>
        <pc:sldMasterMkLst>
          <pc:docMk/>
          <pc:sldMasterMk cId="4170427658" sldId="2147483672"/>
        </pc:sldMasterMkLst>
        <pc:sldLayoutChg chg="modSp mod">
          <pc:chgData name="Stephanie Orchard" userId="b7c7f6e0-923f-4d9d-ad74-f641260e1b43" providerId="ADAL" clId="{0614906D-010B-4ACB-9506-34A5204DA5FC}" dt="2024-05-10T19:51:32.240" v="133" actId="20577"/>
          <pc:sldLayoutMkLst>
            <pc:docMk/>
            <pc:sldMasterMk cId="4170427658" sldId="2147483672"/>
            <pc:sldLayoutMk cId="2386790431" sldId="2147483674"/>
          </pc:sldLayoutMkLst>
          <pc:spChg chg="mod">
            <ac:chgData name="Stephanie Orchard" userId="b7c7f6e0-923f-4d9d-ad74-f641260e1b43" providerId="ADAL" clId="{0614906D-010B-4ACB-9506-34A5204DA5FC}" dt="2024-05-10T19:51:32.240" v="133" actId="20577"/>
            <ac:spMkLst>
              <pc:docMk/>
              <pc:sldMasterMk cId="4170427658" sldId="2147483672"/>
              <pc:sldLayoutMk cId="2386790431" sldId="2147483674"/>
              <ac:spMk id="6" creationId="{00000000-0000-0000-0000-000000000000}"/>
            </ac:spMkLst>
          </pc:spChg>
        </pc:sldLayoutChg>
        <pc:sldLayoutChg chg="del">
          <pc:chgData name="Stephanie Orchard" userId="b7c7f6e0-923f-4d9d-ad74-f641260e1b43" providerId="ADAL" clId="{0614906D-010B-4ACB-9506-34A5204DA5FC}" dt="2024-05-10T18:41:25.111" v="38" actId="47"/>
          <pc:sldLayoutMkLst>
            <pc:docMk/>
            <pc:sldMasterMk cId="4170427658" sldId="2147483672"/>
            <pc:sldLayoutMk cId="2836996505" sldId="2147483685"/>
          </pc:sldLayoutMkLst>
        </pc:sldLayoutChg>
        <pc:sldLayoutChg chg="del">
          <pc:chgData name="Stephanie Orchard" userId="b7c7f6e0-923f-4d9d-ad74-f641260e1b43" providerId="ADAL" clId="{0614906D-010B-4ACB-9506-34A5204DA5FC}" dt="2024-05-10T18:41:34.026" v="39" actId="47"/>
          <pc:sldLayoutMkLst>
            <pc:docMk/>
            <pc:sldMasterMk cId="4170427658" sldId="2147483672"/>
            <pc:sldLayoutMk cId="1203027297" sldId="214748368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D04AC6EB-A470-4973-A8B9-B8E8680C6097}" type="datetimeFigureOut">
              <a:rPr lang="en-US" smtClean="0"/>
              <a:t>5/15/2024</a:t>
            </a:fld>
            <a:endParaRPr lang="en-US"/>
          </a:p>
        </p:txBody>
      </p:sp>
      <p:sp>
        <p:nvSpPr>
          <p:cNvPr id="4" name="Footer Placeholder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2A04057C-B053-400D-82FB-3305A5A85948}" type="slidenum">
              <a:rPr lang="en-US" smtClean="0"/>
              <a:t>‹#›</a:t>
            </a:fld>
            <a:endParaRPr lang="en-US"/>
          </a:p>
        </p:txBody>
      </p:sp>
    </p:spTree>
    <p:extLst>
      <p:ext uri="{BB962C8B-B14F-4D97-AF65-F5344CB8AC3E}">
        <p14:creationId xmlns:p14="http://schemas.microsoft.com/office/powerpoint/2010/main" val="18584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269674E5-E974-49B9-8046-C30E0A398BD7}" type="datetimeFigureOut">
              <a:rPr lang="en-US" smtClean="0"/>
              <a:t>5/15/2024</a:t>
            </a:fld>
            <a:endParaRPr lang="en-US"/>
          </a:p>
        </p:txBody>
      </p:sp>
      <p:sp>
        <p:nvSpPr>
          <p:cNvPr id="4" name="Slide Image Placeholder 3"/>
          <p:cNvSpPr>
            <a:spLocks noGrp="1" noRot="1" noChangeAspect="1"/>
          </p:cNvSpPr>
          <p:nvPr>
            <p:ph type="sldImg" idx="2"/>
          </p:nvPr>
        </p:nvSpPr>
        <p:spPr>
          <a:xfrm>
            <a:off x="2305050" y="1154113"/>
            <a:ext cx="2339975" cy="3117850"/>
          </a:xfrm>
          <a:prstGeom prst="rect">
            <a:avLst/>
          </a:prstGeom>
          <a:noFill/>
          <a:ln w="12700">
            <a:solidFill>
              <a:prstClr val="black"/>
            </a:solidFill>
          </a:ln>
        </p:spPr>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B9AF6B77-159E-49CD-AE7E-D6F65C504751}" type="slidenum">
              <a:rPr lang="en-US" smtClean="0"/>
              <a:t>‹#›</a:t>
            </a:fld>
            <a:endParaRPr lang="en-US"/>
          </a:p>
        </p:txBody>
      </p:sp>
    </p:spTree>
    <p:extLst>
      <p:ext uri="{BB962C8B-B14F-4D97-AF65-F5344CB8AC3E}">
        <p14:creationId xmlns:p14="http://schemas.microsoft.com/office/powerpoint/2010/main" val="693097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AF6B77-159E-49CD-AE7E-D6F65C504751}" type="slidenum">
              <a:rPr lang="en-US" smtClean="0"/>
              <a:t>4</a:t>
            </a:fld>
            <a:endParaRPr lang="en-US"/>
          </a:p>
        </p:txBody>
      </p:sp>
    </p:spTree>
    <p:extLst>
      <p:ext uri="{BB962C8B-B14F-4D97-AF65-F5344CB8AC3E}">
        <p14:creationId xmlns:p14="http://schemas.microsoft.com/office/powerpoint/2010/main" val="2555656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AF6B77-159E-49CD-AE7E-D6F65C504751}" type="slidenum">
              <a:rPr lang="en-US" smtClean="0"/>
              <a:t>10</a:t>
            </a:fld>
            <a:endParaRPr lang="en-US" dirty="0"/>
          </a:p>
        </p:txBody>
      </p:sp>
    </p:spTree>
    <p:extLst>
      <p:ext uri="{BB962C8B-B14F-4D97-AF65-F5344CB8AC3E}">
        <p14:creationId xmlns:p14="http://schemas.microsoft.com/office/powerpoint/2010/main" val="2101923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AF6B77-159E-49CD-AE7E-D6F65C504751}" type="slidenum">
              <a:rPr lang="en-US" smtClean="0"/>
              <a:t>12</a:t>
            </a:fld>
            <a:endParaRPr lang="en-US"/>
          </a:p>
        </p:txBody>
      </p:sp>
    </p:spTree>
    <p:extLst>
      <p:ext uri="{BB962C8B-B14F-4D97-AF65-F5344CB8AC3E}">
        <p14:creationId xmlns:p14="http://schemas.microsoft.com/office/powerpoint/2010/main" val="874483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userDrawn="1"/>
        </p:nvSpPr>
        <p:spPr>
          <a:xfrm>
            <a:off x="0" y="6850743"/>
            <a:ext cx="6858000" cy="2293257"/>
          </a:xfrm>
          <a:prstGeom prst="rtTriangle">
            <a:avLst/>
          </a:prstGeom>
          <a:gradFill>
            <a:gsLst>
              <a:gs pos="0">
                <a:srgbClr val="F9AD56"/>
              </a:gs>
              <a:gs pos="49000">
                <a:srgbClr val="F5A24A"/>
              </a:gs>
              <a:gs pos="100000">
                <a:srgbClr val="E87D2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14350" y="1496484"/>
            <a:ext cx="5829300" cy="3183467"/>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4802717"/>
            <a:ext cx="5143500" cy="2207683"/>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Right Triangle 8"/>
          <p:cNvSpPr/>
          <p:nvPr userDrawn="1"/>
        </p:nvSpPr>
        <p:spPr>
          <a:xfrm>
            <a:off x="0" y="7184571"/>
            <a:ext cx="6804660" cy="1959429"/>
          </a:xfrm>
          <a:prstGeom prst="rtTriangle">
            <a:avLst/>
          </a:prstGeom>
          <a:solidFill>
            <a:srgbClr val="E87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 name="Date Placeholder 3"/>
          <p:cNvSpPr>
            <a:spLocks noGrp="1"/>
          </p:cNvSpPr>
          <p:nvPr>
            <p:ph type="dt" sz="half" idx="10"/>
          </p:nvPr>
        </p:nvSpPr>
        <p:spPr>
          <a:xfrm>
            <a:off x="85725" y="8781143"/>
            <a:ext cx="1543050" cy="277283"/>
          </a:xfrm>
          <a:prstGeom prst="rect">
            <a:avLst/>
          </a:prstGeom>
        </p:spPr>
        <p:txBody>
          <a:bodyPr/>
          <a:lstStyle/>
          <a:p>
            <a:endParaRPr lang="en-US"/>
          </a:p>
        </p:txBody>
      </p:sp>
      <p:sp>
        <p:nvSpPr>
          <p:cNvPr id="5" name="Footer Placeholder 4"/>
          <p:cNvSpPr>
            <a:spLocks noGrp="1"/>
          </p:cNvSpPr>
          <p:nvPr>
            <p:ph type="ftr" sz="quarter" idx="11"/>
          </p:nvPr>
        </p:nvSpPr>
        <p:spPr>
          <a:xfrm>
            <a:off x="2314575" y="8753473"/>
            <a:ext cx="2314575" cy="332622"/>
          </a:xfrm>
          <a:prstGeom prst="rect">
            <a:avLst/>
          </a:prstGeom>
        </p:spPr>
        <p:txBody>
          <a:bodyPr/>
          <a:lstStyle>
            <a:lvl1pPr algn="ctr">
              <a:defRPr/>
            </a:lvl1pPr>
          </a:lstStyle>
          <a:p>
            <a:endParaRPr lang="en-US"/>
          </a:p>
        </p:txBody>
      </p:sp>
      <p:sp>
        <p:nvSpPr>
          <p:cNvPr id="6" name="Slide Number Placeholder 5"/>
          <p:cNvSpPr>
            <a:spLocks noGrp="1"/>
          </p:cNvSpPr>
          <p:nvPr>
            <p:ph type="sldNum" sz="quarter" idx="12"/>
          </p:nvPr>
        </p:nvSpPr>
        <p:spPr>
          <a:xfrm>
            <a:off x="5314950" y="8781143"/>
            <a:ext cx="1543050" cy="361650"/>
          </a:xfrm>
          <a:prstGeom prst="rect">
            <a:avLst/>
          </a:prstGeom>
        </p:spPr>
        <p:txBody>
          <a:bodyPr/>
          <a:lstStyle>
            <a:lvl1pPr>
              <a:defRPr sz="1200">
                <a:latin typeface="+mj-lt"/>
              </a:defRPr>
            </a:lvl1pPr>
          </a:lstStyle>
          <a:p>
            <a:pPr algn="r"/>
            <a:fld id="{7606D0A7-5B2E-4E47-A767-3F12C7D68AC8}" type="slidenum">
              <a:rPr lang="en-US" smtClean="0"/>
              <a:pPr algn="r"/>
              <a:t>‹#›</a:t>
            </a:fld>
            <a:endParaRPr lang="en-US"/>
          </a:p>
        </p:txBody>
      </p:sp>
      <p:sp>
        <p:nvSpPr>
          <p:cNvPr id="8" name="Rectangle 7"/>
          <p:cNvSpPr/>
          <p:nvPr userDrawn="1"/>
        </p:nvSpPr>
        <p:spPr>
          <a:xfrm>
            <a:off x="0" y="277993"/>
            <a:ext cx="4536831" cy="549599"/>
          </a:xfrm>
          <a:prstGeom prst="rect">
            <a:avLst/>
          </a:prstGeom>
          <a:solidFill>
            <a:srgbClr val="00A8E6"/>
          </a:solidFill>
          <a:ln>
            <a:solidFill>
              <a:srgbClr val="00A8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6858000" cy="9144000"/>
          </a:xfrm>
          <a:prstGeom prst="rect">
            <a:avLst/>
          </a:prstGeom>
          <a:noFill/>
          <a:ln w="31750">
            <a:solidFill>
              <a:srgbClr val="282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9795073"/>
      </p:ext>
    </p:extLst>
  </p:cSld>
  <p:clrMapOvr>
    <a:masterClrMapping/>
  </p:clrMapOvr>
  <p:transition/>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1767417"/>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71488" y="2434167"/>
            <a:ext cx="5915025" cy="580178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71488" y="8475136"/>
            <a:ext cx="1543050" cy="486833"/>
          </a:xfrm>
          <a:prstGeom prst="rect">
            <a:avLst/>
          </a:prstGeom>
        </p:spPr>
        <p:txBody>
          <a:bodyPr/>
          <a:lstStyle/>
          <a:p>
            <a:endParaRPr lang="en-US"/>
          </a:p>
        </p:txBody>
      </p:sp>
      <p:sp>
        <p:nvSpPr>
          <p:cNvPr id="5" name="Footer Placeholder 4"/>
          <p:cNvSpPr>
            <a:spLocks noGrp="1"/>
          </p:cNvSpPr>
          <p:nvPr>
            <p:ph type="ftr" sz="quarter" idx="11"/>
          </p:nvPr>
        </p:nvSpPr>
        <p:spPr>
          <a:xfrm>
            <a:off x="2271713" y="8475136"/>
            <a:ext cx="2314575" cy="486833"/>
          </a:xfrm>
          <a:prstGeom prst="rect">
            <a:avLst/>
          </a:prstGeom>
        </p:spPr>
        <p:txBody>
          <a:bodyPr/>
          <a:lstStyle/>
          <a:p>
            <a:endParaRPr lang="en-US"/>
          </a:p>
        </p:txBody>
      </p:sp>
      <p:sp>
        <p:nvSpPr>
          <p:cNvPr id="6" name="Slide Number Placeholder 5"/>
          <p:cNvSpPr>
            <a:spLocks noGrp="1"/>
          </p:cNvSpPr>
          <p:nvPr>
            <p:ph type="sldNum" sz="quarter" idx="12"/>
          </p:nvPr>
        </p:nvSpPr>
        <p:spPr>
          <a:xfrm>
            <a:off x="4843463" y="8475136"/>
            <a:ext cx="1543050" cy="486833"/>
          </a:xfrm>
          <a:prstGeom prst="rect">
            <a:avLst/>
          </a:prstGeom>
        </p:spPr>
        <p:txBody>
          <a:bodyPr/>
          <a:lstStyle/>
          <a:p>
            <a:endParaRPr lang="en-US" dirty="0"/>
          </a:p>
        </p:txBody>
      </p:sp>
    </p:spTree>
    <p:extLst>
      <p:ext uri="{BB962C8B-B14F-4D97-AF65-F5344CB8AC3E}">
        <p14:creationId xmlns:p14="http://schemas.microsoft.com/office/powerpoint/2010/main" val="1952098824"/>
      </p:ext>
    </p:extLst>
  </p:cSld>
  <p:clrMapOvr>
    <a:masterClrMapping/>
  </p:clrMapOvr>
  <p:transition/>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486834"/>
            <a:ext cx="4350544" cy="77491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71488" y="8475136"/>
            <a:ext cx="1543050" cy="486833"/>
          </a:xfrm>
          <a:prstGeom prst="rect">
            <a:avLst/>
          </a:prstGeom>
        </p:spPr>
        <p:txBody>
          <a:bodyPr/>
          <a:lstStyle/>
          <a:p>
            <a:endParaRPr lang="en-US"/>
          </a:p>
        </p:txBody>
      </p:sp>
      <p:sp>
        <p:nvSpPr>
          <p:cNvPr id="5" name="Footer Placeholder 4"/>
          <p:cNvSpPr>
            <a:spLocks noGrp="1"/>
          </p:cNvSpPr>
          <p:nvPr>
            <p:ph type="ftr" sz="quarter" idx="11"/>
          </p:nvPr>
        </p:nvSpPr>
        <p:spPr>
          <a:xfrm>
            <a:off x="2271713" y="8475136"/>
            <a:ext cx="2314575" cy="486833"/>
          </a:xfrm>
          <a:prstGeom prst="rect">
            <a:avLst/>
          </a:prstGeom>
        </p:spPr>
        <p:txBody>
          <a:bodyPr/>
          <a:lstStyle/>
          <a:p>
            <a:endParaRPr lang="en-US"/>
          </a:p>
        </p:txBody>
      </p:sp>
      <p:sp>
        <p:nvSpPr>
          <p:cNvPr id="6" name="Slide Number Placeholder 5"/>
          <p:cNvSpPr>
            <a:spLocks noGrp="1"/>
          </p:cNvSpPr>
          <p:nvPr>
            <p:ph type="sldNum" sz="quarter" idx="12"/>
          </p:nvPr>
        </p:nvSpPr>
        <p:spPr>
          <a:xfrm>
            <a:off x="4843463" y="8475136"/>
            <a:ext cx="1543050" cy="486833"/>
          </a:xfrm>
          <a:prstGeom prst="rect">
            <a:avLst/>
          </a:prstGeom>
        </p:spPr>
        <p:txBody>
          <a:bodyPr/>
          <a:lstStyle/>
          <a:p>
            <a:endParaRPr lang="en-US" dirty="0"/>
          </a:p>
        </p:txBody>
      </p:sp>
    </p:spTree>
    <p:extLst>
      <p:ext uri="{BB962C8B-B14F-4D97-AF65-F5344CB8AC3E}">
        <p14:creationId xmlns:p14="http://schemas.microsoft.com/office/powerpoint/2010/main" val="1104443794"/>
      </p:ext>
    </p:extLst>
  </p:cSld>
  <p:clrMapOvr>
    <a:masterClrMapping/>
  </p:clrMapOvr>
  <p:transition/>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1_">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403412" y="1071995"/>
            <a:ext cx="4219575" cy="509155"/>
          </a:xfrm>
          <a:prstGeom prst="rect">
            <a:avLst/>
          </a:prstGeom>
          <a:noFill/>
          <a:ln w="0" cmpd="sng">
            <a:noFill/>
            <a:prstDash val="solid"/>
          </a:ln>
        </p:spPr>
        <p:txBody>
          <a:bodyPr vert="horz" lIns="0" tIns="11430" rIns="0" bIns="0" anchor="t"/>
          <a:lstStyle>
            <a:lvl1pPr marL="0" marR="0" indent="0" algn="l">
              <a:lnSpc>
                <a:spcPts val="1941"/>
              </a:lnSpc>
              <a:spcAft>
                <a:spcPts val="0"/>
              </a:spcAft>
              <a:defRPr/>
            </a:lvl1pPr>
          </a:lstStyle>
          <a:p>
            <a:pPr marL="0" marR="0" indent="0" algn="l">
              <a:lnSpc>
                <a:spcPts val="2200"/>
              </a:lnSpc>
              <a:spcAft>
                <a:spcPts val="0"/>
              </a:spcAft>
            </a:pPr>
            <a:r>
              <a:rPr lang="en-US" sz="1765" spc="-35">
                <a:solidFill>
                  <a:srgbClr val="FFFFFF"/>
                </a:solidFill>
                <a:latin typeface="Times New Roman" panose="02020603050405020304" pitchFamily="1"/>
              </a:rPr>
              <a:t>Important information for medical professionals about UnitedHealthcare’s HRA </a:t>
            </a:r>
          </a:p>
        </p:txBody>
      </p:sp>
      <p:sp>
        <p:nvSpPr>
          <p:cNvPr id="5" name="Text Placeholder 4"/>
          <p:cNvSpPr>
            <a:spLocks noGrp="1"/>
          </p:cNvSpPr>
          <p:nvPr>
            <p:ph type="body" idx="10"/>
          </p:nvPr>
        </p:nvSpPr>
        <p:spPr>
          <a:xfrm>
            <a:off x="403412" y="2208069"/>
            <a:ext cx="4034118" cy="6063095"/>
          </a:xfrm>
          <a:prstGeom prst="rect">
            <a:avLst/>
          </a:prstGeom>
          <a:noFill/>
          <a:ln w="0" cmpd="sng">
            <a:noFill/>
            <a:prstDash val="solid"/>
          </a:ln>
        </p:spPr>
        <p:txBody>
          <a:bodyPr vert="horz" lIns="0" tIns="0" rIns="0" bIns="0" anchor="t"/>
          <a:lstStyle>
            <a:lvl1pPr marL="0" marR="242060" indent="0" algn="l">
              <a:lnSpc>
                <a:spcPts val="1147"/>
              </a:lnSpc>
              <a:spcBef>
                <a:spcPts val="781"/>
              </a:spcBef>
              <a:spcAft>
                <a:spcPts val="11286"/>
              </a:spcAft>
              <a:buFont typeface="Tahoma"/>
              <a:buAutoNum type="arabicPeriod"/>
              <a:defRPr/>
            </a:lvl1pPr>
          </a:lstStyle>
          <a:p>
            <a:pPr marL="0" marR="731520" indent="0" algn="l">
              <a:lnSpc>
                <a:spcPts val="1500"/>
              </a:lnSpc>
              <a:spcAft>
                <a:spcPts val="0"/>
              </a:spcAft>
            </a:pPr>
            <a:r>
              <a:rPr lang="en-US" sz="1103" b="1" spc="-18">
                <a:solidFill>
                  <a:srgbClr val="283681"/>
                </a:solidFill>
                <a:latin typeface="Arial" panose="02020603050405020304" pitchFamily="2"/>
              </a:rPr>
              <a:t>Attention: Doctors, hospital staff and all appropriate billing and administrative personnel </a:t>
            </a:r>
          </a:p>
          <a:p>
            <a:pPr marL="0" marR="0" indent="0" algn="l">
              <a:lnSpc>
                <a:spcPts val="1100"/>
              </a:lnSpc>
              <a:spcBef>
                <a:spcPts val="580"/>
              </a:spcBef>
              <a:spcAft>
                <a:spcPts val="0"/>
              </a:spcAft>
            </a:pPr>
            <a:r>
              <a:rPr lang="en-US" sz="838" spc="9">
                <a:solidFill>
                  <a:srgbClr val="283681"/>
                </a:solidFill>
                <a:latin typeface="Tahoma" panose="02020603050405020304" pitchFamily="2"/>
              </a:rPr>
              <a:t>Re: Billing procedures for UnitedHealthcare HRA members </a:t>
            </a:r>
          </a:p>
          <a:p>
            <a:pPr marL="0" marR="365760" indent="0" algn="l">
              <a:lnSpc>
                <a:spcPts val="1300"/>
              </a:lnSpc>
              <a:spcBef>
                <a:spcPts val="450"/>
              </a:spcBef>
              <a:spcAft>
                <a:spcPts val="0"/>
              </a:spcAft>
            </a:pPr>
            <a:r>
              <a:rPr lang="en-US" sz="838" spc="0">
                <a:solidFill>
                  <a:srgbClr val="283681"/>
                </a:solidFill>
                <a:latin typeface="Tahoma" panose="02020603050405020304" pitchFamily="2"/>
              </a:rPr>
              <a:t>UnitedHealthcare is committed to improving the health care experience for everyone involved: the employers who purchase it, the doctors who deliver it, and most of all, the people who receive it. Our consumer-driven health plans (CDHPs) put more decision-making power in the hands of consumers. UnitedHealthcare’s HRA is an example of a CDHP in that it pairs a dedicated account for qualified health expenses with “first dollar” coverage for all eligible member responsibility. </a:t>
            </a:r>
          </a:p>
          <a:p>
            <a:pPr marL="0" marR="0" indent="0" algn="l">
              <a:lnSpc>
                <a:spcPts val="1300"/>
              </a:lnSpc>
              <a:spcBef>
                <a:spcPts val="910"/>
              </a:spcBef>
              <a:spcAft>
                <a:spcPts val="0"/>
              </a:spcAft>
            </a:pPr>
            <a:r>
              <a:rPr lang="en-US" sz="838" b="1" spc="0">
                <a:solidFill>
                  <a:srgbClr val="283681"/>
                </a:solidFill>
                <a:latin typeface="Arial" panose="02020603050405020304" pitchFamily="2"/>
              </a:rPr>
              <a:t>Please follow these steps concerning claims processing for </a:t>
            </a:r>
            <a:br/>
            <a:r>
              <a:rPr lang="en-US" sz="838" b="1" spc="0">
                <a:solidFill>
                  <a:srgbClr val="283681"/>
                </a:solidFill>
                <a:latin typeface="Arial" panose="02020603050405020304" pitchFamily="2"/>
              </a:rPr>
              <a:t>UnitedHealthcare HRA members: </a:t>
            </a:r>
          </a:p>
          <a:p>
            <a:pPr marL="182880" marR="640080" indent="182880" algn="l">
              <a:lnSpc>
                <a:spcPts val="1300"/>
              </a:lnSpc>
              <a:spcBef>
                <a:spcPts val="425"/>
              </a:spcBef>
              <a:spcAft>
                <a:spcPts val="0"/>
              </a:spcAft>
              <a:buFont typeface="Tahoma"/>
              <a:buAutoNum type="arabicPeriod"/>
            </a:pPr>
            <a:r>
              <a:rPr lang="en-US" sz="838" spc="0">
                <a:solidFill>
                  <a:srgbClr val="283681"/>
                </a:solidFill>
                <a:latin typeface="Tahoma" panose="02020603050405020304" pitchFamily="2"/>
              </a:rPr>
              <a:t>Ask the member to show his or her UnitedHealthcare medical ID card. Contract numbers appear on the front of the card. </a:t>
            </a:r>
          </a:p>
          <a:p>
            <a:pPr marL="182880" marR="182880" indent="182880" algn="l">
              <a:lnSpc>
                <a:spcPts val="1300"/>
              </a:lnSpc>
              <a:spcBef>
                <a:spcPts val="250"/>
              </a:spcBef>
              <a:spcAft>
                <a:spcPts val="0"/>
              </a:spcAft>
              <a:buFont typeface="Tahoma"/>
              <a:buAutoNum type="arabicPeriod"/>
            </a:pPr>
            <a:r>
              <a:rPr lang="en-US" sz="838" spc="0">
                <a:solidFill>
                  <a:srgbClr val="283681"/>
                </a:solidFill>
                <a:latin typeface="Tahoma" panose="02020603050405020304" pitchFamily="2"/>
              </a:rPr>
              <a:t>Please do not ask members to pay any deductible or other cost of care, except indicated copays, at the time of service. </a:t>
            </a:r>
          </a:p>
          <a:p>
            <a:pPr marL="182880" marR="91440" indent="182880" algn="l">
              <a:lnSpc>
                <a:spcPts val="1300"/>
              </a:lnSpc>
              <a:spcBef>
                <a:spcPts val="220"/>
              </a:spcBef>
              <a:spcAft>
                <a:spcPts val="0"/>
              </a:spcAft>
              <a:buFont typeface="Tahoma"/>
              <a:buAutoNum type="arabicPeriod"/>
            </a:pPr>
            <a:r>
              <a:rPr lang="en-US" sz="838" spc="-9">
                <a:solidFill>
                  <a:srgbClr val="283681"/>
                </a:solidFill>
                <a:latin typeface="Tahoma" panose="02020603050405020304" pitchFamily="2"/>
              </a:rPr>
              <a:t>Submit all claims to the mailing address on the back of the member ID card. Claims are paid directly to UnitedHealthcare network providers from the member’s health reimbursement account (HRA). If the member has a remaining balance, UnitedHealthcare will notify you and inform the member of any remaining balance he or she owes to you. You may then bill the member directly. </a:t>
            </a:r>
          </a:p>
          <a:p>
            <a:pPr marL="0" marR="640080" indent="0" algn="l">
              <a:lnSpc>
                <a:spcPts val="1300"/>
              </a:lnSpc>
              <a:spcBef>
                <a:spcPts val="215"/>
              </a:spcBef>
              <a:spcAft>
                <a:spcPts val="0"/>
              </a:spcAft>
            </a:pPr>
            <a:r>
              <a:rPr lang="en-US" sz="838" spc="0">
                <a:solidFill>
                  <a:srgbClr val="283681"/>
                </a:solidFill>
                <a:latin typeface="Tahoma" panose="02020603050405020304" pitchFamily="2"/>
              </a:rPr>
              <a:t>Members should notify UnitedHealthcare of any inpatient admissions and certain other procedures as described in their plan documents. </a:t>
            </a:r>
          </a:p>
          <a:p>
            <a:pPr marL="0" marR="0" indent="0" algn="l">
              <a:lnSpc>
                <a:spcPts val="1100"/>
              </a:lnSpc>
              <a:spcBef>
                <a:spcPts val="655"/>
              </a:spcBef>
              <a:spcAft>
                <a:spcPts val="0"/>
              </a:spcAft>
            </a:pPr>
            <a:r>
              <a:rPr lang="en-US" sz="838" spc="0">
                <a:solidFill>
                  <a:srgbClr val="283681"/>
                </a:solidFill>
                <a:latin typeface="Tahoma" panose="02020603050405020304" pitchFamily="2"/>
              </a:rPr>
              <a:t>Thank you for your attention to this process. </a:t>
            </a:r>
          </a:p>
          <a:p>
            <a:pPr marL="0" marR="274320" indent="0" algn="l">
              <a:lnSpc>
                <a:spcPts val="1300"/>
              </a:lnSpc>
              <a:spcBef>
                <a:spcPts val="885"/>
              </a:spcBef>
              <a:spcAft>
                <a:spcPts val="12790"/>
              </a:spcAft>
            </a:pPr>
            <a:r>
              <a:rPr lang="en-US" sz="838" b="1" spc="0">
                <a:solidFill>
                  <a:srgbClr val="283681"/>
                </a:solidFill>
                <a:latin typeface="Arial" panose="02020603050405020304" pitchFamily="2"/>
              </a:rPr>
              <a:t>For questions and eligibility and benefit verification, call your physician service number. Or call Customer Care at the number indicated on the back of the member’s ID card. </a:t>
            </a:r>
          </a:p>
        </p:txBody>
      </p:sp>
    </p:spTree>
    <p:extLst>
      <p:ext uri="{BB962C8B-B14F-4D97-AF65-F5344CB8AC3E}">
        <p14:creationId xmlns:p14="http://schemas.microsoft.com/office/powerpoint/2010/main" val="2977294464"/>
      </p:ext>
    </p:extLst>
  </p:cSld>
  <p:clrMapOvr>
    <a:masterClrMapping/>
  </p:clrMapOvr>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12" name="Rectangle 11"/>
          <p:cNvSpPr/>
          <p:nvPr userDrawn="1"/>
        </p:nvSpPr>
        <p:spPr>
          <a:xfrm>
            <a:off x="0" y="8613626"/>
            <a:ext cx="6858000" cy="348343"/>
          </a:xfrm>
          <a:prstGeom prst="rect">
            <a:avLst/>
          </a:prstGeom>
          <a:gradFill flip="none" rotWithShape="1">
            <a:gsLst>
              <a:gs pos="0">
                <a:srgbClr val="F9AD56"/>
              </a:gs>
              <a:gs pos="38000">
                <a:srgbClr val="E87D2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p:cNvSpPr/>
          <p:nvPr userDrawn="1"/>
        </p:nvSpPr>
        <p:spPr>
          <a:xfrm rot="10800000">
            <a:off x="0" y="-1"/>
            <a:ext cx="6858000" cy="2293257"/>
          </a:xfrm>
          <a:prstGeom prst="rtTriangle">
            <a:avLst/>
          </a:prstGeom>
          <a:gradFill flip="none" rotWithShape="1">
            <a:gsLst>
              <a:gs pos="0">
                <a:srgbClr val="00A8E6">
                  <a:shade val="30000"/>
                  <a:satMod val="115000"/>
                </a:srgbClr>
              </a:gs>
              <a:gs pos="50000">
                <a:srgbClr val="00A8E6">
                  <a:shade val="67500"/>
                  <a:satMod val="115000"/>
                </a:srgbClr>
              </a:gs>
              <a:gs pos="100000">
                <a:srgbClr val="00A8E6">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userDrawn="1"/>
        </p:nvSpPr>
        <p:spPr>
          <a:xfrm rot="10800000">
            <a:off x="7144" y="17536"/>
            <a:ext cx="6858000" cy="1959429"/>
          </a:xfrm>
          <a:prstGeom prst="rtTriangle">
            <a:avLst/>
          </a:prstGeom>
          <a:solidFill>
            <a:srgbClr val="00A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95717" y="834034"/>
            <a:ext cx="6480854" cy="4314977"/>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942975" y="30837"/>
            <a:ext cx="5915025" cy="549599"/>
          </a:xfrm>
          <a:prstGeom prst="rect">
            <a:avLst/>
          </a:prstGeom>
        </p:spPr>
        <p:txBody>
          <a:bodyPr/>
          <a:lstStyle>
            <a:lvl1pPr algn="r">
              <a:defRPr b="1">
                <a:solidFill>
                  <a:schemeClr val="bg1"/>
                </a:solidFill>
              </a:defRPr>
            </a:lvl1pPr>
          </a:lstStyle>
          <a:p>
            <a:r>
              <a:rPr lang="en-US"/>
              <a:t>Click to edit Master title style</a:t>
            </a:r>
          </a:p>
        </p:txBody>
      </p:sp>
      <p:sp>
        <p:nvSpPr>
          <p:cNvPr id="11" name="Rectangle 10"/>
          <p:cNvSpPr/>
          <p:nvPr userDrawn="1"/>
        </p:nvSpPr>
        <p:spPr>
          <a:xfrm>
            <a:off x="-1" y="8795656"/>
            <a:ext cx="6858000" cy="348343"/>
          </a:xfrm>
          <a:prstGeom prst="rect">
            <a:avLst/>
          </a:prstGeom>
          <a:solidFill>
            <a:srgbClr val="E87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5314950" y="8795656"/>
            <a:ext cx="1543050" cy="304803"/>
          </a:xfrm>
          <a:prstGeom prst="rect">
            <a:avLst/>
          </a:prstGeom>
        </p:spPr>
        <p:txBody>
          <a:bodyPr/>
          <a:lstStyle>
            <a:lvl1pPr algn="r">
              <a:defRPr sz="1200">
                <a:latin typeface="+mj-lt"/>
              </a:defRPr>
            </a:lvl1pPr>
          </a:lstStyle>
          <a:p>
            <a:r>
              <a:rPr lang="en-US" dirty="0"/>
              <a:t>&lt;#&gt;</a:t>
            </a:r>
          </a:p>
        </p:txBody>
      </p:sp>
      <p:sp>
        <p:nvSpPr>
          <p:cNvPr id="5" name="Footer Placeholder 4"/>
          <p:cNvSpPr>
            <a:spLocks noGrp="1"/>
          </p:cNvSpPr>
          <p:nvPr>
            <p:ph type="ftr" sz="quarter" idx="11"/>
          </p:nvPr>
        </p:nvSpPr>
        <p:spPr>
          <a:xfrm>
            <a:off x="2271712" y="8795656"/>
            <a:ext cx="2314575" cy="304803"/>
          </a:xfrm>
          <a:prstGeom prst="rect">
            <a:avLst/>
          </a:prstGeom>
        </p:spPr>
        <p:txBody>
          <a:bodyPr/>
          <a:lstStyle>
            <a:lvl1pPr algn="ctr">
              <a:defRPr/>
            </a:lvl1pPr>
          </a:lstStyle>
          <a:p>
            <a:endParaRPr lang="en-US"/>
          </a:p>
        </p:txBody>
      </p:sp>
      <p:sp>
        <p:nvSpPr>
          <p:cNvPr id="4" name="Date Placeholder 3"/>
          <p:cNvSpPr>
            <a:spLocks noGrp="1"/>
          </p:cNvSpPr>
          <p:nvPr>
            <p:ph type="dt" sz="half" idx="10"/>
          </p:nvPr>
        </p:nvSpPr>
        <p:spPr>
          <a:xfrm>
            <a:off x="7144" y="8795656"/>
            <a:ext cx="1543050" cy="304803"/>
          </a:xfrm>
          <a:prstGeom prst="rect">
            <a:avLst/>
          </a:prstGeom>
        </p:spPr>
        <p:txBody>
          <a:bodyPr/>
          <a:lstStyle/>
          <a:p>
            <a:endParaRPr lang="en-US"/>
          </a:p>
        </p:txBody>
      </p:sp>
      <p:sp>
        <p:nvSpPr>
          <p:cNvPr id="13" name="Rectangle 12"/>
          <p:cNvSpPr/>
          <p:nvPr userDrawn="1"/>
        </p:nvSpPr>
        <p:spPr>
          <a:xfrm>
            <a:off x="0" y="0"/>
            <a:ext cx="6858000" cy="9144000"/>
          </a:xfrm>
          <a:prstGeom prst="rect">
            <a:avLst/>
          </a:prstGeom>
          <a:noFill/>
          <a:ln w="31750">
            <a:solidFill>
              <a:srgbClr val="282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6790431"/>
      </p:ext>
    </p:extLst>
  </p:cSld>
  <p:clrMapOvr>
    <a:masterClrMapping/>
  </p:clrMapOvr>
  <p:transition/>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ight Triangle 7"/>
          <p:cNvSpPr/>
          <p:nvPr userDrawn="1"/>
        </p:nvSpPr>
        <p:spPr>
          <a:xfrm>
            <a:off x="0" y="6850743"/>
            <a:ext cx="6858000" cy="2293257"/>
          </a:xfrm>
          <a:prstGeom prst="rtTriangle">
            <a:avLst/>
          </a:prstGeom>
          <a:gradFill>
            <a:gsLst>
              <a:gs pos="0">
                <a:srgbClr val="F9AD56"/>
              </a:gs>
              <a:gs pos="69000">
                <a:srgbClr val="F5A24A"/>
              </a:gs>
              <a:gs pos="100000">
                <a:srgbClr val="E87D2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userDrawn="1"/>
        </p:nvSpPr>
        <p:spPr>
          <a:xfrm>
            <a:off x="0" y="7184571"/>
            <a:ext cx="6858000" cy="1959429"/>
          </a:xfrm>
          <a:prstGeom prst="rtTriangle">
            <a:avLst/>
          </a:prstGeom>
          <a:solidFill>
            <a:srgbClr val="E87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 name="Text Placeholder 2"/>
          <p:cNvSpPr>
            <a:spLocks noGrp="1"/>
          </p:cNvSpPr>
          <p:nvPr>
            <p:ph type="body" idx="1"/>
          </p:nvPr>
        </p:nvSpPr>
        <p:spPr>
          <a:xfrm>
            <a:off x="168977" y="783422"/>
            <a:ext cx="6513177" cy="5283270"/>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71488" y="8475136"/>
            <a:ext cx="1543050" cy="486833"/>
          </a:xfrm>
          <a:prstGeom prst="rect">
            <a:avLst/>
          </a:prstGeom>
        </p:spPr>
        <p:txBody>
          <a:bodyPr/>
          <a:lstStyle/>
          <a:p>
            <a:endParaRPr lang="en-US"/>
          </a:p>
        </p:txBody>
      </p:sp>
      <p:sp>
        <p:nvSpPr>
          <p:cNvPr id="5" name="Footer Placeholder 4"/>
          <p:cNvSpPr>
            <a:spLocks noGrp="1"/>
          </p:cNvSpPr>
          <p:nvPr>
            <p:ph type="ftr" sz="quarter" idx="11"/>
          </p:nvPr>
        </p:nvSpPr>
        <p:spPr>
          <a:xfrm>
            <a:off x="2271713" y="8475136"/>
            <a:ext cx="2314575" cy="486833"/>
          </a:xfrm>
          <a:prstGeom prst="rect">
            <a:avLst/>
          </a:prstGeom>
        </p:spPr>
        <p:txBody>
          <a:bodyPr/>
          <a:lstStyle/>
          <a:p>
            <a:endParaRPr lang="en-US"/>
          </a:p>
        </p:txBody>
      </p:sp>
      <p:sp>
        <p:nvSpPr>
          <p:cNvPr id="6" name="Slide Number Placeholder 5"/>
          <p:cNvSpPr>
            <a:spLocks noGrp="1"/>
          </p:cNvSpPr>
          <p:nvPr>
            <p:ph type="sldNum" sz="quarter" idx="12"/>
          </p:nvPr>
        </p:nvSpPr>
        <p:spPr>
          <a:xfrm>
            <a:off x="5314950" y="8657167"/>
            <a:ext cx="1543050" cy="486833"/>
          </a:xfrm>
          <a:prstGeom prst="rect">
            <a:avLst/>
          </a:prstGeom>
        </p:spPr>
        <p:txBody>
          <a:bodyPr/>
          <a:lstStyle>
            <a:lvl1pPr algn="r">
              <a:defRPr sz="1200">
                <a:latin typeface="+mj-lt"/>
              </a:defRPr>
            </a:lvl1pPr>
          </a:lstStyle>
          <a:p>
            <a:endParaRPr lang="en-US" dirty="0"/>
          </a:p>
        </p:txBody>
      </p:sp>
      <p:sp>
        <p:nvSpPr>
          <p:cNvPr id="9" name="Rectangle 8"/>
          <p:cNvSpPr/>
          <p:nvPr userDrawn="1"/>
        </p:nvSpPr>
        <p:spPr>
          <a:xfrm>
            <a:off x="0" y="0"/>
            <a:ext cx="6858000" cy="531597"/>
          </a:xfrm>
          <a:prstGeom prst="rect">
            <a:avLst/>
          </a:prstGeom>
          <a:gradFill flip="none" rotWithShape="1">
            <a:gsLst>
              <a:gs pos="0">
                <a:srgbClr val="00A8E6">
                  <a:shade val="30000"/>
                  <a:satMod val="115000"/>
                </a:srgbClr>
              </a:gs>
              <a:gs pos="50000">
                <a:srgbClr val="00A8E6">
                  <a:shade val="67500"/>
                  <a:satMod val="115000"/>
                </a:srgbClr>
              </a:gs>
              <a:gs pos="100000">
                <a:srgbClr val="00A8E6">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6858000" cy="9144000"/>
          </a:xfrm>
          <a:prstGeom prst="rect">
            <a:avLst/>
          </a:prstGeom>
          <a:noFill/>
          <a:ln w="31750">
            <a:solidFill>
              <a:srgbClr val="282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5915025" cy="552451"/>
          </a:xfrm>
          <a:prstGeom prst="rect">
            <a:avLst/>
          </a:prstGeom>
        </p:spPr>
        <p:txBody>
          <a:bodyPr anchor="b"/>
          <a:lstStyle>
            <a:lvl1pPr>
              <a:defRPr sz="3300" b="1">
                <a:solidFill>
                  <a:schemeClr val="bg1"/>
                </a:solidFill>
              </a:defRPr>
            </a:lvl1pPr>
          </a:lstStyle>
          <a:p>
            <a:r>
              <a:rPr lang="en-US"/>
              <a:t>Click to edit Master title style</a:t>
            </a:r>
          </a:p>
        </p:txBody>
      </p:sp>
    </p:spTree>
    <p:extLst>
      <p:ext uri="{BB962C8B-B14F-4D97-AF65-F5344CB8AC3E}">
        <p14:creationId xmlns:p14="http://schemas.microsoft.com/office/powerpoint/2010/main" val="2516977311"/>
      </p:ext>
    </p:extLst>
  </p:cSld>
  <p:clrMapOvr>
    <a:masterClrMapping/>
  </p:clrMapOvr>
  <p:transition/>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11" name="Rectangle 10"/>
          <p:cNvSpPr/>
          <p:nvPr userDrawn="1"/>
        </p:nvSpPr>
        <p:spPr>
          <a:xfrm rot="10800000">
            <a:off x="0" y="8612403"/>
            <a:ext cx="6858000" cy="531597"/>
          </a:xfrm>
          <a:prstGeom prst="rect">
            <a:avLst/>
          </a:prstGeom>
          <a:gradFill flip="none" rotWithShape="1">
            <a:gsLst>
              <a:gs pos="1000">
                <a:srgbClr val="F9AD56"/>
              </a:gs>
              <a:gs pos="44000">
                <a:srgbClr val="F5A24A"/>
              </a:gs>
              <a:gs pos="78000">
                <a:srgbClr val="E87D2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6858000" cy="531597"/>
          </a:xfrm>
          <a:prstGeom prst="rect">
            <a:avLst/>
          </a:prstGeom>
          <a:gradFill flip="none" rotWithShape="1">
            <a:gsLst>
              <a:gs pos="0">
                <a:srgbClr val="00A8E6">
                  <a:shade val="30000"/>
                  <a:satMod val="115000"/>
                </a:srgbClr>
              </a:gs>
              <a:gs pos="50000">
                <a:srgbClr val="00A8E6">
                  <a:shade val="67500"/>
                  <a:satMod val="115000"/>
                </a:srgbClr>
              </a:gs>
              <a:gs pos="100000">
                <a:srgbClr val="00A8E6">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0" y="8639020"/>
            <a:ext cx="1543050" cy="486833"/>
          </a:xfrm>
          <a:prstGeom prst="rect">
            <a:avLst/>
          </a:prstGeom>
        </p:spPr>
        <p:txBody>
          <a:bodyPr/>
          <a:lstStyle/>
          <a:p>
            <a:endParaRPr lang="en-US"/>
          </a:p>
        </p:txBody>
      </p:sp>
      <p:sp>
        <p:nvSpPr>
          <p:cNvPr id="6" name="Footer Placeholder 5"/>
          <p:cNvSpPr>
            <a:spLocks noGrp="1"/>
          </p:cNvSpPr>
          <p:nvPr>
            <p:ph type="ftr" sz="quarter" idx="11"/>
          </p:nvPr>
        </p:nvSpPr>
        <p:spPr>
          <a:xfrm>
            <a:off x="2486026" y="8612403"/>
            <a:ext cx="2314575" cy="486833"/>
          </a:xfrm>
          <a:prstGeom prst="rect">
            <a:avLst/>
          </a:prstGeom>
        </p:spPr>
        <p:txBody>
          <a:bodyPr/>
          <a:lstStyle/>
          <a:p>
            <a:endParaRPr lang="en-US"/>
          </a:p>
        </p:txBody>
      </p:sp>
      <p:sp>
        <p:nvSpPr>
          <p:cNvPr id="9" name="Rectangle 8"/>
          <p:cNvSpPr/>
          <p:nvPr userDrawn="1"/>
        </p:nvSpPr>
        <p:spPr>
          <a:xfrm>
            <a:off x="0" y="0"/>
            <a:ext cx="6858000" cy="9144000"/>
          </a:xfrm>
          <a:prstGeom prst="rect">
            <a:avLst/>
          </a:prstGeom>
          <a:noFill/>
          <a:ln w="31750">
            <a:solidFill>
              <a:srgbClr val="282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3244022"/>
      </p:ext>
    </p:extLst>
  </p:cSld>
  <p:clrMapOvr>
    <a:masterClrMapping/>
  </p:clrMapOvr>
  <p:transition/>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71488" y="8475136"/>
            <a:ext cx="1543050" cy="486833"/>
          </a:xfrm>
          <a:prstGeom prst="rect">
            <a:avLst/>
          </a:prstGeom>
        </p:spPr>
        <p:txBody>
          <a:bodyPr/>
          <a:lstStyle/>
          <a:p>
            <a:endParaRPr lang="en-US"/>
          </a:p>
        </p:txBody>
      </p:sp>
      <p:sp>
        <p:nvSpPr>
          <p:cNvPr id="8" name="Footer Placeholder 7"/>
          <p:cNvSpPr>
            <a:spLocks noGrp="1"/>
          </p:cNvSpPr>
          <p:nvPr>
            <p:ph type="ftr" sz="quarter" idx="11"/>
          </p:nvPr>
        </p:nvSpPr>
        <p:spPr>
          <a:xfrm>
            <a:off x="2271713" y="8475136"/>
            <a:ext cx="2314575" cy="486833"/>
          </a:xfrm>
          <a:prstGeom prst="rect">
            <a:avLst/>
          </a:prstGeom>
        </p:spPr>
        <p:txBody>
          <a:bodyPr/>
          <a:lstStyle/>
          <a:p>
            <a:endParaRPr lang="en-US"/>
          </a:p>
        </p:txBody>
      </p:sp>
    </p:spTree>
    <p:extLst>
      <p:ext uri="{BB962C8B-B14F-4D97-AF65-F5344CB8AC3E}">
        <p14:creationId xmlns:p14="http://schemas.microsoft.com/office/powerpoint/2010/main" val="4197838157"/>
      </p:ext>
    </p:extLst>
  </p:cSld>
  <p:clrMapOvr>
    <a:masterClrMapping/>
  </p:clrMapOvr>
  <p:transition/>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1767417"/>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71488" y="8475136"/>
            <a:ext cx="1543050" cy="486833"/>
          </a:xfrm>
          <a:prstGeom prst="rect">
            <a:avLst/>
          </a:prstGeom>
        </p:spPr>
        <p:txBody>
          <a:bodyPr/>
          <a:lstStyle/>
          <a:p>
            <a:endParaRPr lang="en-US"/>
          </a:p>
        </p:txBody>
      </p:sp>
      <p:sp>
        <p:nvSpPr>
          <p:cNvPr id="4" name="Footer Placeholder 3"/>
          <p:cNvSpPr>
            <a:spLocks noGrp="1"/>
          </p:cNvSpPr>
          <p:nvPr>
            <p:ph type="ftr" sz="quarter" idx="11"/>
          </p:nvPr>
        </p:nvSpPr>
        <p:spPr>
          <a:xfrm>
            <a:off x="2271713" y="8475136"/>
            <a:ext cx="2314575" cy="486833"/>
          </a:xfrm>
          <a:prstGeom prst="rect">
            <a:avLst/>
          </a:prstGeom>
        </p:spPr>
        <p:txBody>
          <a:bodyPr/>
          <a:lstStyle/>
          <a:p>
            <a:endParaRPr lang="en-US"/>
          </a:p>
        </p:txBody>
      </p:sp>
    </p:spTree>
    <p:extLst>
      <p:ext uri="{BB962C8B-B14F-4D97-AF65-F5344CB8AC3E}">
        <p14:creationId xmlns:p14="http://schemas.microsoft.com/office/powerpoint/2010/main" val="2395563576"/>
      </p:ext>
    </p:extLst>
  </p:cSld>
  <p:clrMapOvr>
    <a:masterClrMapping/>
  </p:clrMapOvr>
  <p:transition/>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8475136"/>
            <a:ext cx="1543050" cy="486833"/>
          </a:xfrm>
          <a:prstGeom prst="rect">
            <a:avLst/>
          </a:prstGeom>
        </p:spPr>
        <p:txBody>
          <a:bodyPr/>
          <a:lstStyle/>
          <a:p>
            <a:endParaRPr lang="en-US"/>
          </a:p>
        </p:txBody>
      </p:sp>
      <p:sp>
        <p:nvSpPr>
          <p:cNvPr id="3" name="Footer Placeholder 2"/>
          <p:cNvSpPr>
            <a:spLocks noGrp="1"/>
          </p:cNvSpPr>
          <p:nvPr>
            <p:ph type="ftr" sz="quarter" idx="11"/>
          </p:nvPr>
        </p:nvSpPr>
        <p:spPr>
          <a:xfrm>
            <a:off x="2271713" y="8475136"/>
            <a:ext cx="2314575" cy="486833"/>
          </a:xfrm>
          <a:prstGeom prst="rect">
            <a:avLst/>
          </a:prstGeom>
        </p:spPr>
        <p:txBody>
          <a:bodyPr/>
          <a:lstStyle/>
          <a:p>
            <a:endParaRPr lang="en-US"/>
          </a:p>
        </p:txBody>
      </p:sp>
      <p:sp>
        <p:nvSpPr>
          <p:cNvPr id="5" name="Right Triangle 4"/>
          <p:cNvSpPr/>
          <p:nvPr userDrawn="1"/>
        </p:nvSpPr>
        <p:spPr>
          <a:xfrm rot="10800000">
            <a:off x="7144" y="17536"/>
            <a:ext cx="6858000" cy="1959429"/>
          </a:xfrm>
          <a:prstGeom prst="rtTriangle">
            <a:avLst/>
          </a:prstGeom>
          <a:solidFill>
            <a:srgbClr val="303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userDrawn="1"/>
        </p:nvSpPr>
        <p:spPr>
          <a:xfrm rot="10800000">
            <a:off x="0" y="-1"/>
            <a:ext cx="6858000" cy="2293257"/>
          </a:xfrm>
          <a:prstGeom prst="rtTriangle">
            <a:avLst/>
          </a:prstGeom>
          <a:gradFill flip="none" rotWithShape="1">
            <a:gsLst>
              <a:gs pos="0">
                <a:srgbClr val="00A8E6">
                  <a:shade val="30000"/>
                  <a:satMod val="115000"/>
                </a:srgbClr>
              </a:gs>
              <a:gs pos="50000">
                <a:srgbClr val="00A8E6">
                  <a:shade val="67500"/>
                  <a:satMod val="115000"/>
                </a:srgbClr>
              </a:gs>
              <a:gs pos="100000">
                <a:srgbClr val="00A8E6">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6832408"/>
      </p:ext>
    </p:extLst>
  </p:cSld>
  <p:clrMapOvr>
    <a:masterClrMapping/>
  </p:clrMapOvr>
  <p:transition/>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a:prstGeom prst="rect">
            <a:avLst/>
          </a:prstGeo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316569"/>
            <a:ext cx="3471863" cy="6498167"/>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4" cy="508211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471488" y="8475136"/>
            <a:ext cx="1543050" cy="486833"/>
          </a:xfrm>
          <a:prstGeom prst="rect">
            <a:avLst/>
          </a:prstGeom>
        </p:spPr>
        <p:txBody>
          <a:bodyPr/>
          <a:lstStyle/>
          <a:p>
            <a:endParaRPr lang="en-US"/>
          </a:p>
        </p:txBody>
      </p:sp>
      <p:sp>
        <p:nvSpPr>
          <p:cNvPr id="6" name="Footer Placeholder 5"/>
          <p:cNvSpPr>
            <a:spLocks noGrp="1"/>
          </p:cNvSpPr>
          <p:nvPr>
            <p:ph type="ftr" sz="quarter" idx="11"/>
          </p:nvPr>
        </p:nvSpPr>
        <p:spPr>
          <a:xfrm>
            <a:off x="2271713" y="8475136"/>
            <a:ext cx="2314575" cy="486833"/>
          </a:xfrm>
          <a:prstGeom prst="rect">
            <a:avLst/>
          </a:prstGeom>
        </p:spPr>
        <p:txBody>
          <a:bodyPr/>
          <a:lstStyle/>
          <a:p>
            <a:endParaRPr lang="en-US"/>
          </a:p>
        </p:txBody>
      </p:sp>
    </p:spTree>
    <p:extLst>
      <p:ext uri="{BB962C8B-B14F-4D97-AF65-F5344CB8AC3E}">
        <p14:creationId xmlns:p14="http://schemas.microsoft.com/office/powerpoint/2010/main" val="3356405725"/>
      </p:ext>
    </p:extLst>
  </p:cSld>
  <p:clrMapOvr>
    <a:masterClrMapping/>
  </p:clrMapOvr>
  <p:transition/>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a:prstGeom prst="rect">
            <a:avLst/>
          </a:prstGeo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316569"/>
            <a:ext cx="3471863" cy="6498167"/>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743200"/>
            <a:ext cx="2211884" cy="508211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471488" y="8475136"/>
            <a:ext cx="1543050" cy="486833"/>
          </a:xfrm>
          <a:prstGeom prst="rect">
            <a:avLst/>
          </a:prstGeom>
        </p:spPr>
        <p:txBody>
          <a:bodyPr/>
          <a:lstStyle/>
          <a:p>
            <a:endParaRPr lang="en-US"/>
          </a:p>
        </p:txBody>
      </p:sp>
      <p:sp>
        <p:nvSpPr>
          <p:cNvPr id="6" name="Footer Placeholder 5"/>
          <p:cNvSpPr>
            <a:spLocks noGrp="1"/>
          </p:cNvSpPr>
          <p:nvPr>
            <p:ph type="ftr" sz="quarter" idx="11"/>
          </p:nvPr>
        </p:nvSpPr>
        <p:spPr>
          <a:xfrm>
            <a:off x="2271713" y="8475136"/>
            <a:ext cx="2314575" cy="486833"/>
          </a:xfrm>
          <a:prstGeom prst="rect">
            <a:avLst/>
          </a:prstGeom>
        </p:spPr>
        <p:txBody>
          <a:bodyPr/>
          <a:lstStyle/>
          <a:p>
            <a:endParaRPr lang="en-US"/>
          </a:p>
        </p:txBody>
      </p:sp>
    </p:spTree>
    <p:extLst>
      <p:ext uri="{BB962C8B-B14F-4D97-AF65-F5344CB8AC3E}">
        <p14:creationId xmlns:p14="http://schemas.microsoft.com/office/powerpoint/2010/main" val="746915389"/>
      </p:ext>
    </p:extLst>
  </p:cSld>
  <p:clrMapOvr>
    <a:masterClrMapping/>
  </p:clrMapOvr>
  <p:transition/>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6858000" cy="9144000"/>
          </a:xfrm>
          <a:prstGeom prst="rect">
            <a:avLst/>
          </a:prstGeom>
          <a:noFill/>
          <a:ln w="31750">
            <a:solidFill>
              <a:srgbClr val="282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userDrawn="1"/>
        </p:nvSpPr>
        <p:spPr>
          <a:xfrm rot="18345368">
            <a:off x="-399927" y="3150255"/>
            <a:ext cx="7657854" cy="3323987"/>
          </a:xfrm>
          <a:prstGeom prst="rect">
            <a:avLst/>
          </a:prstGeom>
          <a:noFill/>
        </p:spPr>
        <p:txBody>
          <a:bodyPr wrap="square" rtlCol="0">
            <a:spAutoFit/>
          </a:bodyPr>
          <a:lstStyle/>
          <a:p>
            <a:r>
              <a:rPr lang="en-US" sz="21000">
                <a:solidFill>
                  <a:schemeClr val="accent2">
                    <a:lumMod val="20000"/>
                    <a:lumOff val="80000"/>
                    <a:alpha val="10000"/>
                  </a:schemeClr>
                </a:solidFill>
              </a:rPr>
              <a:t>DRAFT</a:t>
            </a:r>
          </a:p>
        </p:txBody>
      </p:sp>
    </p:spTree>
    <p:extLst>
      <p:ext uri="{BB962C8B-B14F-4D97-AF65-F5344CB8AC3E}">
        <p14:creationId xmlns:p14="http://schemas.microsoft.com/office/powerpoint/2010/main" val="41704276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myuhc.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myuhc.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4829926"/>
            <a:ext cx="6858000" cy="892552"/>
          </a:xfrm>
          <a:prstGeom prst="rect">
            <a:avLst/>
          </a:prstGeom>
          <a:noFill/>
        </p:spPr>
        <p:txBody>
          <a:bodyPr wrap="square" rtlCol="0">
            <a:spAutoFit/>
          </a:bodyPr>
          <a:lstStyle/>
          <a:p>
            <a:pPr algn="ctr"/>
            <a:r>
              <a:rPr lang="en-US" sz="2600" b="1" dirty="0">
                <a:latin typeface="+mj-lt"/>
              </a:rPr>
              <a:t>2024-2025 Employee Benefits Guide</a:t>
            </a:r>
          </a:p>
          <a:p>
            <a:pPr algn="ctr"/>
            <a:r>
              <a:rPr lang="en-US" sz="2600" b="1" dirty="0">
                <a:latin typeface="+mj-lt"/>
              </a:rPr>
              <a:t>Florida</a:t>
            </a:r>
          </a:p>
        </p:txBody>
      </p:sp>
      <p:sp>
        <p:nvSpPr>
          <p:cNvPr id="19" name="Rectangle 18"/>
          <p:cNvSpPr/>
          <p:nvPr/>
        </p:nvSpPr>
        <p:spPr>
          <a:xfrm>
            <a:off x="220980" y="4204972"/>
            <a:ext cx="6225540" cy="280572"/>
          </a:xfrm>
          <a:prstGeom prst="rect">
            <a:avLst/>
          </a:prstGeom>
          <a:solidFill>
            <a:srgbClr val="282E71"/>
          </a:solidFill>
          <a:ln>
            <a:solidFill>
              <a:srgbClr val="282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56210" y="4019560"/>
            <a:ext cx="6545579" cy="65912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10" y="2340401"/>
            <a:ext cx="4959566" cy="1528889"/>
          </a:xfrm>
          <a:prstGeom prst="rect">
            <a:avLst/>
          </a:prstGeom>
        </p:spPr>
      </p:pic>
    </p:spTree>
    <p:extLst>
      <p:ext uri="{BB962C8B-B14F-4D97-AF65-F5344CB8AC3E}">
        <p14:creationId xmlns:p14="http://schemas.microsoft.com/office/powerpoint/2010/main" val="240124096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7138" y="269632"/>
            <a:ext cx="5400293" cy="2698652"/>
          </a:xfrm>
        </p:spPr>
        <p:txBody>
          <a:bodyPr/>
          <a:lstStyle/>
          <a:p>
            <a:pPr marL="0" indent="0">
              <a:buNone/>
            </a:pPr>
            <a:endParaRPr lang="en-US" sz="1100" dirty="0"/>
          </a:p>
          <a:p>
            <a:pPr marL="0" indent="0">
              <a:buNone/>
            </a:pPr>
            <a:endParaRPr lang="en-US" sz="1100" dirty="0"/>
          </a:p>
          <a:p>
            <a:pPr marL="0" indent="0">
              <a:buNone/>
            </a:pPr>
            <a:endParaRPr lang="en-US" sz="1100" dirty="0"/>
          </a:p>
          <a:p>
            <a:pPr marL="0" indent="0">
              <a:buNone/>
            </a:pPr>
            <a:endParaRPr lang="en-US" sz="1100" dirty="0"/>
          </a:p>
          <a:p>
            <a:pPr marL="0" indent="0">
              <a:buNone/>
            </a:pPr>
            <a:endParaRPr lang="en-US" sz="1050" dirty="0"/>
          </a:p>
          <a:p>
            <a:pPr marL="0" indent="0">
              <a:lnSpc>
                <a:spcPct val="100000"/>
              </a:lnSpc>
              <a:spcBef>
                <a:spcPts val="0"/>
              </a:spcBef>
              <a:buNone/>
            </a:pPr>
            <a:r>
              <a:rPr lang="en-US" sz="1050" dirty="0"/>
              <a:t>You and your eligible dependents can enroll in the Delta Dental PPO dental plan. </a:t>
            </a:r>
          </a:p>
          <a:p>
            <a:pPr marL="0" indent="0">
              <a:lnSpc>
                <a:spcPct val="100000"/>
              </a:lnSpc>
              <a:spcBef>
                <a:spcPts val="0"/>
              </a:spcBef>
              <a:buNone/>
            </a:pPr>
            <a:r>
              <a:rPr lang="en-US" sz="1050" dirty="0"/>
              <a:t>In the PPO, you are free to use any dentist at any time, but using an In-Network Delta </a:t>
            </a:r>
          </a:p>
          <a:p>
            <a:pPr marL="0" indent="0">
              <a:lnSpc>
                <a:spcPct val="100000"/>
              </a:lnSpc>
              <a:spcBef>
                <a:spcPts val="0"/>
              </a:spcBef>
              <a:buNone/>
            </a:pPr>
            <a:r>
              <a:rPr lang="en-US" sz="1050" dirty="0"/>
              <a:t>Dental PPO provider you will receive the greatest discount and your annual maximum will go further.  The Premier Network also uses In-Network dentists, but you will receive a lesser discount than the PPO Network. </a:t>
            </a:r>
            <a:r>
              <a:rPr lang="en-US" sz="1050" b="1" dirty="0"/>
              <a:t>You will maximize your benefit by receiving care from a Delta PPO network dentist. </a:t>
            </a:r>
            <a:r>
              <a:rPr lang="en-US" sz="1050" dirty="0"/>
              <a:t>Network providers offer discounted fees to Delta Dental, and you share in the savings. </a:t>
            </a:r>
          </a:p>
          <a:p>
            <a:pPr marL="0" indent="0">
              <a:lnSpc>
                <a:spcPct val="100000"/>
              </a:lnSpc>
              <a:spcBef>
                <a:spcPts val="0"/>
              </a:spcBef>
              <a:buNone/>
            </a:pPr>
            <a:endParaRPr lang="en-US" sz="1050" dirty="0"/>
          </a:p>
          <a:p>
            <a:pPr marL="0" indent="0">
              <a:lnSpc>
                <a:spcPct val="100000"/>
              </a:lnSpc>
              <a:spcBef>
                <a:spcPts val="0"/>
              </a:spcBef>
              <a:buNone/>
            </a:pPr>
            <a:r>
              <a:rPr lang="en-US" sz="1050" dirty="0"/>
              <a:t>*Out of Network dentists can result in balance billing from your provider. </a:t>
            </a:r>
            <a:br>
              <a:rPr lang="en-US" sz="1200" dirty="0"/>
            </a:br>
            <a:br>
              <a:rPr lang="en-US" sz="1200" dirty="0"/>
            </a:br>
            <a:endParaRPr lang="en-US" sz="1200" dirty="0"/>
          </a:p>
        </p:txBody>
      </p:sp>
      <p:sp>
        <p:nvSpPr>
          <p:cNvPr id="3" name="Title 2"/>
          <p:cNvSpPr>
            <a:spLocks noGrp="1"/>
          </p:cNvSpPr>
          <p:nvPr>
            <p:ph type="title"/>
          </p:nvPr>
        </p:nvSpPr>
        <p:spPr>
          <a:xfrm>
            <a:off x="3934326" y="30837"/>
            <a:ext cx="2923674" cy="549599"/>
          </a:xfrm>
        </p:spPr>
        <p:txBody>
          <a:bodyPr/>
          <a:lstStyle/>
          <a:p>
            <a:r>
              <a:rPr lang="en-US" dirty="0"/>
              <a:t>Dental</a:t>
            </a:r>
            <a:br>
              <a:rPr lang="en-US" dirty="0"/>
            </a:br>
            <a:endParaRPr lang="en-US" sz="1600" b="0" i="1" dirty="0"/>
          </a:p>
        </p:txBody>
      </p:sp>
      <p:graphicFrame>
        <p:nvGraphicFramePr>
          <p:cNvPr id="4" name="Table 3"/>
          <p:cNvGraphicFramePr>
            <a:graphicFrameLocks noGrp="1"/>
          </p:cNvGraphicFramePr>
          <p:nvPr/>
        </p:nvGraphicFramePr>
        <p:xfrm>
          <a:off x="163966" y="3062437"/>
          <a:ext cx="6444026" cy="3506805"/>
        </p:xfrm>
        <a:graphic>
          <a:graphicData uri="http://schemas.openxmlformats.org/drawingml/2006/table">
            <a:tbl>
              <a:tblPr firstRow="1" bandRow="1">
                <a:tableStyleId>{F5AB1C69-6EDB-4FF4-983F-18BD219EF322}</a:tableStyleId>
              </a:tblPr>
              <a:tblGrid>
                <a:gridCol w="2354213">
                  <a:extLst>
                    <a:ext uri="{9D8B030D-6E8A-4147-A177-3AD203B41FA5}">
                      <a16:colId xmlns:a16="http://schemas.microsoft.com/office/drawing/2014/main" val="20000"/>
                    </a:ext>
                  </a:extLst>
                </a:gridCol>
                <a:gridCol w="1319222">
                  <a:extLst>
                    <a:ext uri="{9D8B030D-6E8A-4147-A177-3AD203B41FA5}">
                      <a16:colId xmlns:a16="http://schemas.microsoft.com/office/drawing/2014/main" val="20001"/>
                    </a:ext>
                  </a:extLst>
                </a:gridCol>
                <a:gridCol w="1319222">
                  <a:extLst>
                    <a:ext uri="{9D8B030D-6E8A-4147-A177-3AD203B41FA5}">
                      <a16:colId xmlns:a16="http://schemas.microsoft.com/office/drawing/2014/main" val="397961870"/>
                    </a:ext>
                  </a:extLst>
                </a:gridCol>
                <a:gridCol w="1451369">
                  <a:extLst>
                    <a:ext uri="{9D8B030D-6E8A-4147-A177-3AD203B41FA5}">
                      <a16:colId xmlns:a16="http://schemas.microsoft.com/office/drawing/2014/main" val="1166444118"/>
                    </a:ext>
                  </a:extLst>
                </a:gridCol>
              </a:tblGrid>
              <a:tr h="306405">
                <a:tc gridSpan="4">
                  <a:txBody>
                    <a:bodyPr/>
                    <a:lstStyle/>
                    <a:p>
                      <a:r>
                        <a:rPr lang="en-US" sz="1200" dirty="0">
                          <a:latin typeface="+mj-lt"/>
                        </a:rPr>
                        <a:t>Delta</a:t>
                      </a:r>
                      <a:r>
                        <a:rPr lang="en-US" sz="1200" baseline="0" dirty="0">
                          <a:latin typeface="+mj-lt"/>
                        </a:rPr>
                        <a:t> </a:t>
                      </a:r>
                      <a:r>
                        <a:rPr lang="en-US" sz="1200" dirty="0">
                          <a:latin typeface="+mj-lt"/>
                        </a:rPr>
                        <a:t>Dental PPO</a:t>
                      </a:r>
                    </a:p>
                  </a:txBody>
                  <a:tcPr anchor="ctr">
                    <a:solidFill>
                      <a:srgbClr val="E87D27"/>
                    </a:solidFill>
                  </a:tcPr>
                </a:tc>
                <a:tc hMerge="1">
                  <a:txBody>
                    <a:bodyPr/>
                    <a:lstStyle/>
                    <a:p>
                      <a:endParaRPr lang="en-US"/>
                    </a:p>
                  </a:txBody>
                  <a:tcPr>
                    <a:solidFill>
                      <a:srgbClr val="A60000"/>
                    </a:solidFill>
                  </a:tcPr>
                </a:tc>
                <a:tc hMerge="1">
                  <a:txBody>
                    <a:bodyPr/>
                    <a:lstStyle/>
                    <a:p>
                      <a:endParaRPr lang="en-US"/>
                    </a:p>
                  </a:txBody>
                  <a:tcPr/>
                </a:tc>
                <a:tc hMerge="1">
                  <a:txBody>
                    <a:bodyPr/>
                    <a:lstStyle/>
                    <a:p>
                      <a:endParaRPr lang="en-US" sz="1200">
                        <a:latin typeface="+mj-lt"/>
                      </a:endParaRPr>
                    </a:p>
                  </a:txBody>
                  <a:tcPr anchor="ctr">
                    <a:solidFill>
                      <a:srgbClr val="E87D27"/>
                    </a:solidFill>
                  </a:tcPr>
                </a:tc>
                <a:extLst>
                  <a:ext uri="{0D108BD9-81ED-4DB2-BD59-A6C34878D82A}">
                    <a16:rowId xmlns:a16="http://schemas.microsoft.com/office/drawing/2014/main" val="10000"/>
                  </a:ext>
                </a:extLst>
              </a:tr>
              <a:tr h="0">
                <a:tc>
                  <a:txBody>
                    <a:bodyPr/>
                    <a:lstStyle/>
                    <a:p>
                      <a:r>
                        <a:rPr lang="en-US" sz="1000" dirty="0">
                          <a:solidFill>
                            <a:schemeClr val="bg1"/>
                          </a:solidFill>
                          <a:latin typeface="+mj-lt"/>
                        </a:rPr>
                        <a:t>Plan Features</a:t>
                      </a:r>
                    </a:p>
                  </a:txBody>
                  <a:tcPr anchor="ctr">
                    <a:solidFill>
                      <a:srgbClr val="E87D27"/>
                    </a:solidFill>
                  </a:tcPr>
                </a:tc>
                <a:tc>
                  <a:txBody>
                    <a:bodyPr/>
                    <a:lstStyle/>
                    <a:p>
                      <a:pPr algn="ctr"/>
                      <a:r>
                        <a:rPr lang="en-US" sz="1000" dirty="0">
                          <a:solidFill>
                            <a:schemeClr val="bg1"/>
                          </a:solidFill>
                          <a:latin typeface="+mj-lt"/>
                        </a:rPr>
                        <a:t>Delta Dental PPO Network</a:t>
                      </a:r>
                      <a:br>
                        <a:rPr lang="en-US" sz="1000" dirty="0">
                          <a:solidFill>
                            <a:schemeClr val="bg1"/>
                          </a:solidFill>
                          <a:latin typeface="+mj-lt"/>
                        </a:rPr>
                      </a:br>
                      <a:r>
                        <a:rPr lang="en-US" sz="1000" i="1" dirty="0">
                          <a:solidFill>
                            <a:schemeClr val="bg1"/>
                          </a:solidFill>
                          <a:latin typeface="+mj-lt"/>
                        </a:rPr>
                        <a:t>(You Pay)</a:t>
                      </a:r>
                    </a:p>
                  </a:txBody>
                  <a:tcPr anchor="ctr">
                    <a:solidFill>
                      <a:srgbClr val="E87D27"/>
                    </a:solidFill>
                  </a:tcPr>
                </a:tc>
                <a:tc>
                  <a:txBody>
                    <a:bodyPr/>
                    <a:lstStyle/>
                    <a:p>
                      <a:pPr algn="ctr"/>
                      <a:r>
                        <a:rPr lang="en-US" sz="1000" i="0" dirty="0">
                          <a:solidFill>
                            <a:schemeClr val="bg1"/>
                          </a:solidFill>
                          <a:latin typeface="+mj-lt"/>
                        </a:rPr>
                        <a:t>Delta Dental Premier Network Dentist</a:t>
                      </a:r>
                    </a:p>
                    <a:p>
                      <a:pPr algn="ctr"/>
                      <a:r>
                        <a:rPr lang="en-US" sz="1000" i="0" dirty="0">
                          <a:solidFill>
                            <a:schemeClr val="bg1"/>
                          </a:solidFill>
                          <a:latin typeface="+mj-lt"/>
                        </a:rPr>
                        <a:t>(You Pay)</a:t>
                      </a:r>
                    </a:p>
                  </a:txBody>
                  <a:tcPr anchor="ctr">
                    <a:solidFill>
                      <a:srgbClr val="E87D27"/>
                    </a:solidFill>
                  </a:tcPr>
                </a:tc>
                <a:tc>
                  <a:txBody>
                    <a:bodyPr/>
                    <a:lstStyle/>
                    <a:p>
                      <a:pPr algn="ctr"/>
                      <a:r>
                        <a:rPr lang="en-US" sz="1000" b="0" i="0" dirty="0">
                          <a:solidFill>
                            <a:schemeClr val="bg1"/>
                          </a:solidFill>
                          <a:latin typeface="+mj-lt"/>
                        </a:rPr>
                        <a:t>Out-of-Network*</a:t>
                      </a:r>
                      <a:br>
                        <a:rPr lang="en-US" sz="1000" b="0" i="0" dirty="0">
                          <a:solidFill>
                            <a:schemeClr val="bg1"/>
                          </a:solidFill>
                          <a:latin typeface="+mj-lt"/>
                        </a:rPr>
                      </a:br>
                      <a:r>
                        <a:rPr lang="en-US" sz="1000" b="0" i="1" dirty="0">
                          <a:solidFill>
                            <a:schemeClr val="bg1"/>
                          </a:solidFill>
                          <a:latin typeface="+mj-lt"/>
                        </a:rPr>
                        <a:t>(You</a:t>
                      </a:r>
                      <a:r>
                        <a:rPr lang="en-US" sz="1000" b="0" i="1" baseline="0" dirty="0">
                          <a:solidFill>
                            <a:schemeClr val="bg1"/>
                          </a:solidFill>
                          <a:latin typeface="+mj-lt"/>
                        </a:rPr>
                        <a:t> Pay)</a:t>
                      </a:r>
                      <a:endParaRPr lang="en-US" sz="1000" b="0" i="0" dirty="0">
                        <a:solidFill>
                          <a:schemeClr val="bg1"/>
                        </a:solidFill>
                        <a:latin typeface="+mj-lt"/>
                      </a:endParaRPr>
                    </a:p>
                  </a:txBody>
                  <a:tcPr anchor="ctr">
                    <a:solidFill>
                      <a:srgbClr val="E87D27"/>
                    </a:solidFill>
                  </a:tcPr>
                </a:tc>
                <a:extLst>
                  <a:ext uri="{0D108BD9-81ED-4DB2-BD59-A6C34878D82A}">
                    <a16:rowId xmlns:a16="http://schemas.microsoft.com/office/drawing/2014/main" val="10001"/>
                  </a:ext>
                </a:extLst>
              </a:tr>
              <a:tr h="0">
                <a:tc>
                  <a:txBody>
                    <a:bodyPr/>
                    <a:lstStyle/>
                    <a:p>
                      <a:r>
                        <a:rPr lang="en-US" sz="1100" dirty="0">
                          <a:latin typeface="+mj-lt"/>
                        </a:rPr>
                        <a:t>Annual Maximum</a:t>
                      </a:r>
                    </a:p>
                  </a:txBody>
                  <a:tcPr anchor="ctr"/>
                </a:tc>
                <a:tc gridSpan="3">
                  <a:txBody>
                    <a:bodyPr/>
                    <a:lstStyle/>
                    <a:p>
                      <a:pPr marL="0" marR="0" indent="0" algn="ctr" defTabSz="685800" rtl="0" eaLnBrk="1" fontAlgn="auto" latinLnBrk="0" hangingPunct="1">
                        <a:lnSpc>
                          <a:spcPct val="100000"/>
                        </a:lnSpc>
                        <a:spcBef>
                          <a:spcPct val="0"/>
                        </a:spcBef>
                        <a:spcAft>
                          <a:spcPct val="0"/>
                        </a:spcAft>
                        <a:buClrTx/>
                        <a:buSzTx/>
                        <a:buFontTx/>
                        <a:buNone/>
                        <a:defRPr/>
                      </a:pPr>
                      <a:r>
                        <a:rPr lang="en-US" sz="1100" b="0" dirty="0">
                          <a:solidFill>
                            <a:schemeClr val="tx1"/>
                          </a:solidFill>
                          <a:effectLst/>
                          <a:latin typeface="+mj-lt"/>
                        </a:rPr>
                        <a:t>$1,000 per person</a:t>
                      </a:r>
                      <a:endParaRPr lang="en-US" sz="1100" b="0" dirty="0">
                        <a:solidFill>
                          <a:schemeClr val="tx1"/>
                        </a:solidFill>
                        <a:effectLst/>
                        <a:latin typeface="+mj-lt"/>
                        <a:ea typeface="Times New Roman"/>
                        <a:cs typeface="Times New Roman"/>
                      </a:endParaRPr>
                    </a:p>
                  </a:txBody>
                  <a:tcPr anchor="ctr"/>
                </a:tc>
                <a:tc hMerge="1">
                  <a:txBody>
                    <a:bodyPr/>
                    <a:lstStyle/>
                    <a:p>
                      <a:endParaRPr lang="en-US"/>
                    </a:p>
                  </a:txBody>
                  <a:tcPr/>
                </a:tc>
                <a:tc hMerge="1">
                  <a:txBody>
                    <a:bodyPr/>
                    <a:lstStyle/>
                    <a:p>
                      <a:pPr marL="0" marR="0" indent="0" algn="ctr" defTabSz="685800" rtl="0" eaLnBrk="1" fontAlgn="auto" latinLnBrk="0" hangingPunct="1">
                        <a:lnSpc>
                          <a:spcPct val="100000"/>
                        </a:lnSpc>
                        <a:spcBef>
                          <a:spcPct val="0"/>
                        </a:spcBef>
                        <a:spcAft>
                          <a:spcPct val="0"/>
                        </a:spcAft>
                        <a:buClrTx/>
                        <a:buSzTx/>
                        <a:buFontTx/>
                        <a:buNone/>
                        <a:defRPr/>
                      </a:pPr>
                      <a:endParaRPr lang="en-US" sz="1100" b="0">
                        <a:solidFill>
                          <a:schemeClr val="tx1"/>
                        </a:solidFill>
                        <a:effectLst/>
                        <a:latin typeface="+mj-lt"/>
                        <a:ea typeface="Times New Roman"/>
                        <a:cs typeface="Times New Roman"/>
                      </a:endParaRPr>
                    </a:p>
                  </a:txBody>
                  <a:tcPr anchor="ctr"/>
                </a:tc>
                <a:extLst>
                  <a:ext uri="{0D108BD9-81ED-4DB2-BD59-A6C34878D82A}">
                    <a16:rowId xmlns:a16="http://schemas.microsoft.com/office/drawing/2014/main" val="10002"/>
                  </a:ext>
                </a:extLst>
              </a:tr>
              <a:tr h="0">
                <a:tc>
                  <a:txBody>
                    <a:bodyPr/>
                    <a:lstStyle/>
                    <a:p>
                      <a:r>
                        <a:rPr lang="en-US" sz="1100" dirty="0">
                          <a:latin typeface="+mj-lt"/>
                        </a:rPr>
                        <a:t>Deductible</a:t>
                      </a:r>
                    </a:p>
                  </a:txBody>
                  <a:tcPr anchor="ctr"/>
                </a:tc>
                <a:tc gridSpan="3">
                  <a:txBody>
                    <a:bodyPr/>
                    <a:lstStyle/>
                    <a:p>
                      <a:pPr algn="ctr"/>
                      <a:r>
                        <a:rPr lang="en-US" sz="1100" dirty="0">
                          <a:latin typeface="+mj-lt"/>
                        </a:rPr>
                        <a:t>$50</a:t>
                      </a:r>
                      <a:r>
                        <a:rPr lang="en-US" sz="1100" baseline="0" dirty="0">
                          <a:latin typeface="+mj-lt"/>
                        </a:rPr>
                        <a:t> Single / $150 Family</a:t>
                      </a:r>
                      <a:endParaRPr lang="en-US" sz="1100" dirty="0">
                        <a:latin typeface="+mj-lt"/>
                      </a:endParaRPr>
                    </a:p>
                  </a:txBody>
                  <a:tcPr anchor="ctr"/>
                </a:tc>
                <a:tc hMerge="1">
                  <a:txBody>
                    <a:bodyPr/>
                    <a:lstStyle/>
                    <a:p>
                      <a:endParaRPr lang="en-US"/>
                    </a:p>
                  </a:txBody>
                  <a:tcPr/>
                </a:tc>
                <a:tc hMerge="1">
                  <a:txBody>
                    <a:bodyPr/>
                    <a:lstStyle/>
                    <a:p>
                      <a:pPr algn="ctr"/>
                      <a:endParaRPr lang="en-US" sz="1100">
                        <a:latin typeface="+mj-lt"/>
                      </a:endParaRPr>
                    </a:p>
                  </a:txBody>
                  <a:tcPr anchor="ctr"/>
                </a:tc>
                <a:extLst>
                  <a:ext uri="{0D108BD9-81ED-4DB2-BD59-A6C34878D82A}">
                    <a16:rowId xmlns:a16="http://schemas.microsoft.com/office/drawing/2014/main" val="10003"/>
                  </a:ext>
                </a:extLst>
              </a:tr>
              <a:tr h="376837">
                <a:tc>
                  <a:txBody>
                    <a:bodyPr/>
                    <a:lstStyle/>
                    <a:p>
                      <a:r>
                        <a:rPr lang="en-US" sz="1100" dirty="0">
                          <a:latin typeface="+mj-lt"/>
                        </a:rPr>
                        <a:t>Preventive </a:t>
                      </a:r>
                      <a:r>
                        <a:rPr lang="en-US" sz="1100" i="1" dirty="0">
                          <a:solidFill>
                            <a:schemeClr val="tx1"/>
                          </a:solidFill>
                          <a:latin typeface="+mj-lt"/>
                        </a:rPr>
                        <a:t>(Exams, Bitewing</a:t>
                      </a:r>
                      <a:r>
                        <a:rPr lang="en-US" sz="1100" i="1" baseline="0" dirty="0">
                          <a:solidFill>
                            <a:schemeClr val="tx1"/>
                          </a:solidFill>
                          <a:latin typeface="+mj-lt"/>
                        </a:rPr>
                        <a:t> X-rays, Cleanings, Fluoride, Space Maintainers, Sealants)</a:t>
                      </a:r>
                    </a:p>
                  </a:txBody>
                  <a:tcPr anchor="ctr"/>
                </a:tc>
                <a:tc>
                  <a:txBody>
                    <a:bodyPr/>
                    <a:lstStyle/>
                    <a:p>
                      <a:pPr algn="ctr"/>
                      <a:r>
                        <a:rPr lang="en-US" sz="1100" dirty="0">
                          <a:latin typeface="+mj-lt"/>
                        </a:rPr>
                        <a:t>0%</a:t>
                      </a:r>
                    </a:p>
                    <a:p>
                      <a:pPr algn="ctr"/>
                      <a:r>
                        <a:rPr lang="en-US" sz="1100" dirty="0">
                          <a:latin typeface="+mj-lt"/>
                        </a:rPr>
                        <a:t>Deductible waived</a:t>
                      </a:r>
                    </a:p>
                  </a:txBody>
                  <a:tcPr anchor="ctr"/>
                </a:tc>
                <a:tc>
                  <a:txBody>
                    <a:bodyPr/>
                    <a:lstStyle/>
                    <a:p>
                      <a:pPr algn="ctr"/>
                      <a:r>
                        <a:rPr lang="en-US" sz="1100" dirty="0">
                          <a:latin typeface="+mj-lt"/>
                        </a:rPr>
                        <a:t>0%</a:t>
                      </a:r>
                    </a:p>
                    <a:p>
                      <a:pPr algn="ctr"/>
                      <a:r>
                        <a:rPr lang="en-US" sz="1100" dirty="0">
                          <a:latin typeface="+mj-lt"/>
                        </a:rPr>
                        <a:t>Deductible waived</a:t>
                      </a:r>
                    </a:p>
                  </a:txBody>
                  <a:tcPr anchor="ctr"/>
                </a:tc>
                <a:tc>
                  <a:txBody>
                    <a:bodyPr/>
                    <a:lstStyle/>
                    <a:p>
                      <a:pPr algn="ctr"/>
                      <a:r>
                        <a:rPr lang="en-US" sz="1100" dirty="0">
                          <a:latin typeface="+mj-lt"/>
                        </a:rPr>
                        <a:t>0%</a:t>
                      </a:r>
                    </a:p>
                    <a:p>
                      <a:pPr algn="ctr"/>
                      <a:r>
                        <a:rPr lang="en-US" sz="1100" dirty="0">
                          <a:latin typeface="+mj-lt"/>
                        </a:rPr>
                        <a:t>Deductible waived</a:t>
                      </a:r>
                    </a:p>
                  </a:txBody>
                  <a:tcPr anchor="ctr"/>
                </a:tc>
                <a:extLst>
                  <a:ext uri="{0D108BD9-81ED-4DB2-BD59-A6C34878D82A}">
                    <a16:rowId xmlns:a16="http://schemas.microsoft.com/office/drawing/2014/main" val="10004"/>
                  </a:ext>
                </a:extLst>
              </a:tr>
              <a:tr h="342840">
                <a:tc>
                  <a:txBody>
                    <a:bodyPr/>
                    <a:lstStyle/>
                    <a:p>
                      <a:r>
                        <a:rPr lang="en-US" sz="1100" dirty="0">
                          <a:latin typeface="+mj-lt"/>
                        </a:rPr>
                        <a:t>Basic Services </a:t>
                      </a:r>
                      <a:r>
                        <a:rPr lang="en-US" sz="1100" i="1" dirty="0">
                          <a:solidFill>
                            <a:schemeClr val="tx1"/>
                          </a:solidFill>
                          <a:latin typeface="+mj-lt"/>
                        </a:rPr>
                        <a:t>(Periodontics,</a:t>
                      </a:r>
                      <a:r>
                        <a:rPr lang="en-US" sz="1100" i="1" baseline="0" dirty="0">
                          <a:solidFill>
                            <a:schemeClr val="tx1"/>
                          </a:solidFill>
                          <a:latin typeface="+mj-lt"/>
                        </a:rPr>
                        <a:t>  Fillings, Simple Extractions, Endodontics, Oral Surgery)</a:t>
                      </a:r>
                      <a:endParaRPr lang="en-US" sz="1100" i="1" dirty="0">
                        <a:solidFill>
                          <a:schemeClr val="tx1"/>
                        </a:solidFill>
                        <a:latin typeface="+mj-lt"/>
                      </a:endParaRPr>
                    </a:p>
                  </a:txBody>
                  <a:tcPr anchor="ctr"/>
                </a:tc>
                <a:tc>
                  <a:txBody>
                    <a:bodyPr/>
                    <a:lstStyle/>
                    <a:p>
                      <a:pPr algn="ctr"/>
                      <a:r>
                        <a:rPr lang="en-US" sz="1100" dirty="0">
                          <a:latin typeface="+mj-lt"/>
                        </a:rPr>
                        <a:t>20%</a:t>
                      </a:r>
                    </a:p>
                    <a:p>
                      <a:pPr algn="ctr"/>
                      <a:r>
                        <a:rPr lang="en-US" sz="1100" dirty="0">
                          <a:latin typeface="+mj-lt"/>
                        </a:rPr>
                        <a:t>Deductible applies</a:t>
                      </a:r>
                    </a:p>
                  </a:txBody>
                  <a:tcPr anchor="ctr"/>
                </a:tc>
                <a:tc>
                  <a:txBody>
                    <a:bodyPr/>
                    <a:lstStyle/>
                    <a:p>
                      <a:pPr algn="ctr"/>
                      <a:r>
                        <a:rPr lang="en-US" sz="1100" dirty="0">
                          <a:latin typeface="+mj-lt"/>
                        </a:rPr>
                        <a:t>20%</a:t>
                      </a:r>
                    </a:p>
                    <a:p>
                      <a:pPr algn="ctr"/>
                      <a:r>
                        <a:rPr lang="en-US" sz="1100" dirty="0">
                          <a:latin typeface="+mj-lt"/>
                        </a:rPr>
                        <a:t>Deductible applies</a:t>
                      </a:r>
                    </a:p>
                  </a:txBody>
                  <a:tcPr anchor="ctr"/>
                </a:tc>
                <a:tc>
                  <a:txBody>
                    <a:bodyPr/>
                    <a:lstStyle/>
                    <a:p>
                      <a:pPr algn="ctr"/>
                      <a:r>
                        <a:rPr lang="en-US" sz="1100" dirty="0">
                          <a:latin typeface="+mj-lt"/>
                        </a:rPr>
                        <a:t>20%</a:t>
                      </a:r>
                    </a:p>
                    <a:p>
                      <a:pPr algn="ctr"/>
                      <a:r>
                        <a:rPr lang="en-US" sz="1100" dirty="0">
                          <a:latin typeface="+mj-lt"/>
                        </a:rPr>
                        <a:t>Deductible</a:t>
                      </a:r>
                      <a:r>
                        <a:rPr lang="en-US" sz="1100" baseline="0" dirty="0">
                          <a:latin typeface="+mj-lt"/>
                        </a:rPr>
                        <a:t> applies</a:t>
                      </a:r>
                      <a:endParaRPr lang="en-US" sz="1100" dirty="0">
                        <a:latin typeface="+mj-lt"/>
                      </a:endParaRPr>
                    </a:p>
                  </a:txBody>
                  <a:tcPr anchor="ctr"/>
                </a:tc>
                <a:extLst>
                  <a:ext uri="{0D108BD9-81ED-4DB2-BD59-A6C34878D82A}">
                    <a16:rowId xmlns:a16="http://schemas.microsoft.com/office/drawing/2014/main" val="10005"/>
                  </a:ext>
                </a:extLst>
              </a:tr>
              <a:tr h="199065">
                <a:tc>
                  <a:txBody>
                    <a:bodyPr/>
                    <a:lstStyle/>
                    <a:p>
                      <a:r>
                        <a:rPr lang="en-US" sz="1100" dirty="0">
                          <a:latin typeface="+mj-lt"/>
                        </a:rPr>
                        <a:t>Major Services </a:t>
                      </a:r>
                      <a:r>
                        <a:rPr lang="en-US" sz="1100" i="1" dirty="0">
                          <a:latin typeface="+mj-lt"/>
                        </a:rPr>
                        <a:t>(</a:t>
                      </a:r>
                      <a:r>
                        <a:rPr lang="en-US" sz="1100" i="1" dirty="0">
                          <a:solidFill>
                            <a:schemeClr val="tx1"/>
                          </a:solidFill>
                          <a:latin typeface="+mj-lt"/>
                        </a:rPr>
                        <a:t>Crowns, Bridges, Dentures</a:t>
                      </a:r>
                      <a:r>
                        <a:rPr lang="en-US" sz="1100" i="1" baseline="0" dirty="0">
                          <a:solidFill>
                            <a:schemeClr val="tx1"/>
                          </a:solidFill>
                          <a:latin typeface="+mj-lt"/>
                        </a:rPr>
                        <a:t>)</a:t>
                      </a:r>
                      <a:endParaRPr lang="en-US" sz="1100" i="1" dirty="0">
                        <a:solidFill>
                          <a:schemeClr val="tx1"/>
                        </a:solidFill>
                        <a:latin typeface="+mj-lt"/>
                      </a:endParaRPr>
                    </a:p>
                  </a:txBody>
                  <a:tcPr anchor="ctr"/>
                </a:tc>
                <a:tc>
                  <a:txBody>
                    <a:bodyPr/>
                    <a:lstStyle/>
                    <a:p>
                      <a:pPr algn="ctr"/>
                      <a:r>
                        <a:rPr lang="en-US" sz="1100" dirty="0">
                          <a:latin typeface="+mj-lt"/>
                        </a:rPr>
                        <a:t>50%</a:t>
                      </a:r>
                    </a:p>
                    <a:p>
                      <a:pPr algn="ctr"/>
                      <a:r>
                        <a:rPr lang="en-US" sz="1100" dirty="0">
                          <a:latin typeface="+mj-lt"/>
                        </a:rPr>
                        <a:t>Deductible</a:t>
                      </a:r>
                      <a:r>
                        <a:rPr lang="en-US" sz="1100" baseline="0" dirty="0">
                          <a:latin typeface="+mj-lt"/>
                        </a:rPr>
                        <a:t> applies</a:t>
                      </a:r>
                      <a:endParaRPr lang="en-US" sz="1100" dirty="0">
                        <a:latin typeface="+mj-lt"/>
                      </a:endParaRPr>
                    </a:p>
                  </a:txBody>
                  <a:tcPr anchor="ctr"/>
                </a:tc>
                <a:tc>
                  <a:txBody>
                    <a:bodyPr/>
                    <a:lstStyle/>
                    <a:p>
                      <a:pPr algn="ctr"/>
                      <a:r>
                        <a:rPr lang="en-US" sz="1100" dirty="0">
                          <a:latin typeface="+mj-lt"/>
                        </a:rPr>
                        <a:t>50%</a:t>
                      </a:r>
                    </a:p>
                    <a:p>
                      <a:pPr algn="ctr"/>
                      <a:r>
                        <a:rPr lang="en-US" sz="1100" dirty="0">
                          <a:latin typeface="+mj-lt"/>
                        </a:rPr>
                        <a:t>Deductible</a:t>
                      </a:r>
                      <a:r>
                        <a:rPr lang="en-US" sz="1100" baseline="0" dirty="0">
                          <a:latin typeface="+mj-lt"/>
                        </a:rPr>
                        <a:t> applies</a:t>
                      </a:r>
                      <a:endParaRPr lang="en-US" sz="1100" dirty="0">
                        <a:latin typeface="+mj-lt"/>
                      </a:endParaRPr>
                    </a:p>
                  </a:txBody>
                  <a:tcPr anchor="ctr"/>
                </a:tc>
                <a:tc>
                  <a:txBody>
                    <a:bodyPr/>
                    <a:lstStyle/>
                    <a:p>
                      <a:pPr algn="ctr"/>
                      <a:r>
                        <a:rPr lang="en-US" sz="1100" dirty="0">
                          <a:latin typeface="+mj-lt"/>
                        </a:rPr>
                        <a:t>50%</a:t>
                      </a:r>
                    </a:p>
                    <a:p>
                      <a:pPr algn="ctr"/>
                      <a:r>
                        <a:rPr lang="en-US" sz="1100" dirty="0">
                          <a:latin typeface="+mj-lt"/>
                        </a:rPr>
                        <a:t>Deductible applies</a:t>
                      </a:r>
                    </a:p>
                  </a:txBody>
                  <a:tcPr anchor="ctr"/>
                </a:tc>
                <a:extLst>
                  <a:ext uri="{0D108BD9-81ED-4DB2-BD59-A6C34878D82A}">
                    <a16:rowId xmlns:a16="http://schemas.microsoft.com/office/drawing/2014/main" val="10006"/>
                  </a:ext>
                </a:extLst>
              </a:tr>
              <a:tr h="0">
                <a:tc>
                  <a:txBody>
                    <a:bodyPr/>
                    <a:lstStyle/>
                    <a:p>
                      <a:r>
                        <a:rPr lang="en-US" sz="1100" dirty="0">
                          <a:latin typeface="+mj-lt"/>
                        </a:rPr>
                        <a:t>Orthodontia </a:t>
                      </a:r>
                      <a:r>
                        <a:rPr lang="en-US" sz="1100" i="1" dirty="0">
                          <a:solidFill>
                            <a:schemeClr val="tx1"/>
                          </a:solidFill>
                          <a:latin typeface="+mj-lt"/>
                        </a:rPr>
                        <a:t>(to age 19)</a:t>
                      </a:r>
                    </a:p>
                  </a:txBody>
                  <a:tcPr anchor="ctr"/>
                </a:tc>
                <a:tc>
                  <a:txBody>
                    <a:bodyPr/>
                    <a:lstStyle/>
                    <a:p>
                      <a:pPr algn="ctr"/>
                      <a:r>
                        <a:rPr lang="en-US" sz="1100" dirty="0">
                          <a:latin typeface="+mj-lt"/>
                        </a:rPr>
                        <a:t>50%</a:t>
                      </a:r>
                    </a:p>
                  </a:txBody>
                  <a:tcPr anchor="ctr"/>
                </a:tc>
                <a:tc>
                  <a:txBody>
                    <a:bodyPr/>
                    <a:lstStyle/>
                    <a:p>
                      <a:pPr algn="ctr"/>
                      <a:r>
                        <a:rPr lang="en-US" sz="1100" dirty="0">
                          <a:latin typeface="+mj-lt"/>
                        </a:rPr>
                        <a:t>50%</a:t>
                      </a:r>
                    </a:p>
                  </a:txBody>
                  <a:tcPr anchor="ctr"/>
                </a:tc>
                <a:tc>
                  <a:txBody>
                    <a:bodyPr/>
                    <a:lstStyle/>
                    <a:p>
                      <a:pPr algn="ctr"/>
                      <a:r>
                        <a:rPr lang="en-US" sz="1100" dirty="0">
                          <a:latin typeface="+mj-lt"/>
                        </a:rPr>
                        <a:t>50%</a:t>
                      </a:r>
                    </a:p>
                  </a:txBody>
                  <a:tcPr anchor="ctr"/>
                </a:tc>
                <a:extLst>
                  <a:ext uri="{0D108BD9-81ED-4DB2-BD59-A6C34878D82A}">
                    <a16:rowId xmlns:a16="http://schemas.microsoft.com/office/drawing/2014/main" val="10007"/>
                  </a:ext>
                </a:extLst>
              </a:tr>
              <a:tr h="0">
                <a:tc>
                  <a:txBody>
                    <a:bodyPr/>
                    <a:lstStyle/>
                    <a:p>
                      <a:r>
                        <a:rPr lang="en-US" sz="1100" dirty="0">
                          <a:latin typeface="+mj-lt"/>
                        </a:rPr>
                        <a:t>Orthodontia</a:t>
                      </a:r>
                      <a:r>
                        <a:rPr lang="en-US" sz="1100" baseline="0" dirty="0">
                          <a:latin typeface="+mj-lt"/>
                        </a:rPr>
                        <a:t> Lifetime Maximum</a:t>
                      </a:r>
                      <a:endParaRPr lang="en-US" sz="1100" dirty="0">
                        <a:latin typeface="+mj-lt"/>
                      </a:endParaRPr>
                    </a:p>
                  </a:txBody>
                  <a:tcPr anchor="ctr"/>
                </a:tc>
                <a:tc gridSpan="3">
                  <a:txBody>
                    <a:bodyPr/>
                    <a:lstStyle/>
                    <a:p>
                      <a:pPr algn="ctr"/>
                      <a:r>
                        <a:rPr lang="en-US" sz="1100" dirty="0">
                          <a:latin typeface="+mj-lt"/>
                        </a:rPr>
                        <a:t>$1,500 per person</a:t>
                      </a:r>
                    </a:p>
                  </a:txBody>
                  <a:tcPr anchor="ctr"/>
                </a:tc>
                <a:tc hMerge="1">
                  <a:txBody>
                    <a:bodyPr/>
                    <a:lstStyle/>
                    <a:p>
                      <a:endParaRPr lang="en-US"/>
                    </a:p>
                  </a:txBody>
                  <a:tcPr/>
                </a:tc>
                <a:tc hMerge="1">
                  <a:txBody>
                    <a:bodyPr/>
                    <a:lstStyle/>
                    <a:p>
                      <a:pPr algn="ctr"/>
                      <a:endParaRPr lang="en-US" sz="1100">
                        <a:latin typeface="+mj-lt"/>
                      </a:endParaRPr>
                    </a:p>
                  </a:txBody>
                  <a:tcPr anchor="ctr"/>
                </a:tc>
                <a:extLst>
                  <a:ext uri="{0D108BD9-81ED-4DB2-BD59-A6C34878D82A}">
                    <a16:rowId xmlns:a16="http://schemas.microsoft.com/office/drawing/2014/main" val="10008"/>
                  </a:ext>
                </a:extLst>
              </a:tr>
            </a:tbl>
          </a:graphicData>
        </a:graphic>
      </p:graphicFrame>
      <p:pic>
        <p:nvPicPr>
          <p:cNvPr id="9" name="Picture 4" descr="https://www.deltadental.com/images/DD_Logo_361C_RGB.jpg">
            <a:extLst>
              <a:ext uri="{FF2B5EF4-FFF2-40B4-BE49-F238E27FC236}">
                <a16:creationId xmlns:a16="http://schemas.microsoft.com/office/drawing/2014/main" id="{92AF70BF-B84E-E6FB-53D1-7261E878DED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7452" y="687176"/>
            <a:ext cx="1363732" cy="4812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44D4C59-3F80-C113-A73A-B1B257A72EDA}"/>
              </a:ext>
            </a:extLst>
          </p:cNvPr>
          <p:cNvSpPr txBox="1"/>
          <p:nvPr/>
        </p:nvSpPr>
        <p:spPr>
          <a:xfrm>
            <a:off x="277451" y="6900074"/>
            <a:ext cx="5915785" cy="369332"/>
          </a:xfrm>
          <a:prstGeom prst="rect">
            <a:avLst/>
          </a:prstGeom>
          <a:noFill/>
        </p:spPr>
        <p:txBody>
          <a:bodyPr wrap="square" rtlCol="0">
            <a:spAutoFit/>
          </a:bodyPr>
          <a:lstStyle/>
          <a:p>
            <a:pPr algn="ctr"/>
            <a:r>
              <a:rPr lang="en-US" sz="1800" dirty="0"/>
              <a:t>To find an In-Network dentist visit www.deltadentalil.com</a:t>
            </a:r>
            <a:endParaRPr lang="en-US" dirty="0"/>
          </a:p>
        </p:txBody>
      </p:sp>
      <p:sp>
        <p:nvSpPr>
          <p:cNvPr id="8" name="Slide Number Placeholder 7">
            <a:extLst>
              <a:ext uri="{FF2B5EF4-FFF2-40B4-BE49-F238E27FC236}">
                <a16:creationId xmlns:a16="http://schemas.microsoft.com/office/drawing/2014/main" id="{B0FFB68F-E5B2-B75A-A432-8D1FA7C48E9D}"/>
              </a:ext>
            </a:extLst>
          </p:cNvPr>
          <p:cNvSpPr>
            <a:spLocks noGrp="1"/>
          </p:cNvSpPr>
          <p:nvPr>
            <p:ph type="sldNum" sz="quarter" idx="12"/>
          </p:nvPr>
        </p:nvSpPr>
        <p:spPr>
          <a:xfrm>
            <a:off x="5171450" y="8744426"/>
            <a:ext cx="1543050" cy="304803"/>
          </a:xfrm>
        </p:spPr>
        <p:txBody>
          <a:bodyPr/>
          <a:lstStyle/>
          <a:p>
            <a:r>
              <a:rPr lang="en-US" dirty="0"/>
              <a:t>10</a:t>
            </a:r>
          </a:p>
        </p:txBody>
      </p:sp>
    </p:spTree>
    <p:extLst>
      <p:ext uri="{BB962C8B-B14F-4D97-AF65-F5344CB8AC3E}">
        <p14:creationId xmlns:p14="http://schemas.microsoft.com/office/powerpoint/2010/main" val="128160238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008" y="892940"/>
            <a:ext cx="6480854" cy="4314977"/>
          </a:xfrm>
        </p:spPr>
        <p:txBody>
          <a:bodyPr/>
          <a:lstStyle/>
          <a:p>
            <a:pPr marL="0" indent="0">
              <a:buNone/>
            </a:pPr>
            <a:endParaRPr lang="en-US" sz="1200" dirty="0"/>
          </a:p>
          <a:p>
            <a:pPr marL="0" indent="0">
              <a:buNone/>
            </a:pPr>
            <a:endParaRPr lang="en-US" sz="1200" dirty="0"/>
          </a:p>
          <a:p>
            <a:pPr marL="0" indent="0">
              <a:buNone/>
            </a:pPr>
            <a:r>
              <a:rPr lang="en-US" sz="1200" dirty="0"/>
              <a:t>You and your eligible dependents can enroll </a:t>
            </a:r>
            <a:br>
              <a:rPr lang="en-US" sz="1200" dirty="0"/>
            </a:br>
            <a:r>
              <a:rPr lang="en-US" sz="1200" dirty="0"/>
              <a:t>in vision coverage through UHC. This plan offers </a:t>
            </a:r>
            <a:br>
              <a:rPr lang="en-US" sz="1200" dirty="0"/>
            </a:br>
            <a:r>
              <a:rPr lang="en-US" sz="1200" dirty="0"/>
              <a:t>network benefits for eye exams, prescription eyeglasses, </a:t>
            </a:r>
            <a:br>
              <a:rPr lang="en-US" sz="1200" dirty="0"/>
            </a:br>
            <a:r>
              <a:rPr lang="en-US" sz="1200" dirty="0"/>
              <a:t>frames, and contact lenses. You can also take advantage of special </a:t>
            </a:r>
            <a:br>
              <a:rPr lang="en-US" sz="1200" dirty="0"/>
            </a:br>
            <a:r>
              <a:rPr lang="en-US" sz="1200" dirty="0"/>
              <a:t>discounts on eyeglass frames, sunglasses, and even laser vision correction. </a:t>
            </a:r>
            <a:br>
              <a:rPr lang="en-US" sz="1200" dirty="0"/>
            </a:br>
            <a:r>
              <a:rPr lang="en-US" sz="1200" dirty="0"/>
              <a:t>The vision plan gives you access to an extensive network of UHC providers. They have an exclusive agreement with </a:t>
            </a:r>
            <a:r>
              <a:rPr lang="en-US" sz="1200" dirty="0" err="1"/>
              <a:t>Warby</a:t>
            </a:r>
            <a:r>
              <a:rPr lang="en-US" sz="1200" dirty="0"/>
              <a:t> Parker.  </a:t>
            </a:r>
          </a:p>
        </p:txBody>
      </p:sp>
      <p:sp>
        <p:nvSpPr>
          <p:cNvPr id="3" name="Title 2"/>
          <p:cNvSpPr>
            <a:spLocks noGrp="1"/>
          </p:cNvSpPr>
          <p:nvPr>
            <p:ph type="title"/>
          </p:nvPr>
        </p:nvSpPr>
        <p:spPr/>
        <p:txBody>
          <a:bodyPr/>
          <a:lstStyle/>
          <a:p>
            <a:r>
              <a:rPr lang="en-US"/>
              <a:t>Vision</a:t>
            </a:r>
          </a:p>
        </p:txBody>
      </p:sp>
      <p:pic>
        <p:nvPicPr>
          <p:cNvPr id="8" name="Picture 2" descr="Image result for united healthcare">
            <a:extLst>
              <a:ext uri="{FF2B5EF4-FFF2-40B4-BE49-F238E27FC236}">
                <a16:creationId xmlns:a16="http://schemas.microsoft.com/office/drawing/2014/main" id="{F203CE26-5DDC-4CD9-A0C1-8E4F9B1BE9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758" t="15409" r="8399" b="17718"/>
          <a:stretch>
            <a:fillRect/>
          </a:stretch>
        </p:blipFill>
        <p:spPr bwMode="auto">
          <a:xfrm>
            <a:off x="337426" y="580436"/>
            <a:ext cx="981271" cy="5519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Object 9">
            <a:extLst>
              <a:ext uri="{FF2B5EF4-FFF2-40B4-BE49-F238E27FC236}">
                <a16:creationId xmlns:a16="http://schemas.microsoft.com/office/drawing/2014/main" id="{88F24BC8-84FF-BF36-56C1-7C509DCE2301}"/>
              </a:ext>
            </a:extLst>
          </p:cNvPr>
          <p:cNvGraphicFramePr>
            <a:graphicFrameLocks noChangeAspect="1"/>
          </p:cNvGraphicFramePr>
          <p:nvPr/>
        </p:nvGraphicFramePr>
        <p:xfrm>
          <a:off x="347762" y="2694785"/>
          <a:ext cx="6075071" cy="5837812"/>
        </p:xfrm>
        <a:graphic>
          <a:graphicData uri="http://schemas.openxmlformats.org/presentationml/2006/ole">
            <mc:AlternateContent xmlns:mc="http://schemas.openxmlformats.org/markup-compatibility/2006">
              <mc:Choice xmlns:v="urn:schemas-microsoft-com:vml" Requires="v">
                <p:oleObj name="Worksheet" r:id="rId3" imgW="7406640" imgH="7116907" progId="Excel.Sheet.12">
                  <p:embed/>
                </p:oleObj>
              </mc:Choice>
              <mc:Fallback>
                <p:oleObj name="Worksheet" r:id="rId3" imgW="7406640" imgH="7116907" progId="Excel.Sheet.12">
                  <p:embed/>
                  <p:pic>
                    <p:nvPicPr>
                      <p:cNvPr id="10" name="Object 9">
                        <a:extLst>
                          <a:ext uri="{FF2B5EF4-FFF2-40B4-BE49-F238E27FC236}">
                            <a16:creationId xmlns:a16="http://schemas.microsoft.com/office/drawing/2014/main" id="{88F24BC8-84FF-BF36-56C1-7C509DCE2301}"/>
                          </a:ext>
                        </a:extLst>
                      </p:cNvPr>
                      <p:cNvPicPr/>
                      <p:nvPr/>
                    </p:nvPicPr>
                    <p:blipFill>
                      <a:blip r:embed="rId4"/>
                      <a:stretch>
                        <a:fillRect/>
                      </a:stretch>
                    </p:blipFill>
                    <p:spPr>
                      <a:xfrm>
                        <a:off x="347762" y="2694785"/>
                        <a:ext cx="6075071" cy="5837812"/>
                      </a:xfrm>
                      <a:prstGeom prst="rect">
                        <a:avLst/>
                      </a:prstGeom>
                    </p:spPr>
                  </p:pic>
                </p:oleObj>
              </mc:Fallback>
            </mc:AlternateContent>
          </a:graphicData>
        </a:graphic>
      </p:graphicFrame>
      <p:sp>
        <p:nvSpPr>
          <p:cNvPr id="6" name="Slide Number Placeholder 7">
            <a:extLst>
              <a:ext uri="{FF2B5EF4-FFF2-40B4-BE49-F238E27FC236}">
                <a16:creationId xmlns:a16="http://schemas.microsoft.com/office/drawing/2014/main" id="{5B7F6F88-62E7-5386-1FC4-C3DD372D5B48}"/>
              </a:ext>
            </a:extLst>
          </p:cNvPr>
          <p:cNvSpPr>
            <a:spLocks noGrp="1"/>
          </p:cNvSpPr>
          <p:nvPr>
            <p:ph type="sldNum" sz="quarter" idx="12"/>
          </p:nvPr>
        </p:nvSpPr>
        <p:spPr>
          <a:xfrm>
            <a:off x="5171450" y="8744426"/>
            <a:ext cx="1543050" cy="304803"/>
          </a:xfrm>
        </p:spPr>
        <p:txBody>
          <a:bodyPr/>
          <a:lstStyle/>
          <a:p>
            <a:r>
              <a:rPr lang="en-US" dirty="0"/>
              <a:t>11</a:t>
            </a:r>
          </a:p>
        </p:txBody>
      </p:sp>
    </p:spTree>
    <p:extLst>
      <p:ext uri="{BB962C8B-B14F-4D97-AF65-F5344CB8AC3E}">
        <p14:creationId xmlns:p14="http://schemas.microsoft.com/office/powerpoint/2010/main" val="115319653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Life and AD&amp;D</a:t>
            </a:r>
          </a:p>
        </p:txBody>
      </p:sp>
      <p:sp>
        <p:nvSpPr>
          <p:cNvPr id="5" name="Content Placeholder 1"/>
          <p:cNvSpPr>
            <a:spLocks noGrp="1"/>
          </p:cNvSpPr>
          <p:nvPr>
            <p:ph idx="4294967295"/>
          </p:nvPr>
        </p:nvSpPr>
        <p:spPr>
          <a:xfrm>
            <a:off x="188095" y="1147903"/>
            <a:ext cx="6481763" cy="4314825"/>
          </a:xfrm>
          <a:prstGeom prst="rect">
            <a:avLst/>
          </a:prstGeom>
        </p:spPr>
        <p:txBody>
          <a:bodyPr/>
          <a:lstStyle/>
          <a:p>
            <a:pPr marL="0" indent="0">
              <a:buNone/>
            </a:pPr>
            <a:endParaRPr lang="en-US" sz="1200" dirty="0">
              <a:latin typeface="+mj-lt"/>
            </a:endParaRPr>
          </a:p>
          <a:p>
            <a:pPr marL="0" indent="0">
              <a:buNone/>
            </a:pPr>
            <a:r>
              <a:rPr lang="en-US" sz="1200" dirty="0">
                <a:latin typeface="+mj-lt"/>
              </a:rPr>
              <a:t>Life and accidental death and </a:t>
            </a:r>
            <a:br>
              <a:rPr lang="en-US" sz="1200" dirty="0">
                <a:latin typeface="+mj-lt"/>
              </a:rPr>
            </a:br>
            <a:r>
              <a:rPr lang="en-US" sz="1200" dirty="0">
                <a:latin typeface="+mj-lt"/>
              </a:rPr>
              <a:t>dismemberment (AD&amp;D) provides your </a:t>
            </a:r>
            <a:br>
              <a:rPr lang="en-US" sz="1200" dirty="0">
                <a:latin typeface="+mj-lt"/>
              </a:rPr>
            </a:br>
            <a:r>
              <a:rPr lang="en-US" sz="1200" dirty="0">
                <a:latin typeface="+mj-lt"/>
              </a:rPr>
              <a:t>beneficiary with a sum of money in the event of your </a:t>
            </a:r>
            <a:br>
              <a:rPr lang="en-US" sz="1200" dirty="0">
                <a:latin typeface="+mj-lt"/>
              </a:rPr>
            </a:br>
            <a:r>
              <a:rPr lang="en-US" sz="1200" dirty="0">
                <a:latin typeface="+mj-lt"/>
              </a:rPr>
              <a:t>death. Core Pipe provides group life insurance at no </a:t>
            </a:r>
            <a:br>
              <a:rPr lang="en-US" sz="1200" dirty="0">
                <a:latin typeface="+mj-lt"/>
              </a:rPr>
            </a:br>
            <a:r>
              <a:rPr lang="en-US" sz="1200" dirty="0">
                <a:latin typeface="+mj-lt"/>
              </a:rPr>
              <a:t>cost to you. You can purchase additional coverage for you and your </a:t>
            </a:r>
            <a:br>
              <a:rPr lang="en-US" sz="1200" dirty="0">
                <a:latin typeface="+mj-lt"/>
              </a:rPr>
            </a:br>
            <a:r>
              <a:rPr lang="en-US" sz="1200" dirty="0">
                <a:latin typeface="+mj-lt"/>
              </a:rPr>
              <a:t>eligible family members for added protection (refer to Voluntary Life and AD &amp;D). The Life and AD&amp;D plans are administered by UHC.</a:t>
            </a:r>
          </a:p>
        </p:txBody>
      </p:sp>
      <p:graphicFrame>
        <p:nvGraphicFramePr>
          <p:cNvPr id="6" name="Table 5"/>
          <p:cNvGraphicFramePr>
            <a:graphicFrameLocks noGrp="1"/>
          </p:cNvGraphicFramePr>
          <p:nvPr>
            <p:extLst>
              <p:ext uri="{D42A27DB-BD31-4B8C-83A1-F6EECF244321}">
                <p14:modId xmlns:p14="http://schemas.microsoft.com/office/powerpoint/2010/main" val="2062247857"/>
              </p:ext>
            </p:extLst>
          </p:nvPr>
        </p:nvGraphicFramePr>
        <p:xfrm>
          <a:off x="188095" y="2696279"/>
          <a:ext cx="6506076" cy="1888155"/>
        </p:xfrm>
        <a:graphic>
          <a:graphicData uri="http://schemas.openxmlformats.org/drawingml/2006/table">
            <a:tbl>
              <a:tblPr firstRow="1" bandRow="1">
                <a:tableStyleId>{F5AB1C69-6EDB-4FF4-983F-18BD219EF322}</a:tableStyleId>
              </a:tblPr>
              <a:tblGrid>
                <a:gridCol w="1753101">
                  <a:extLst>
                    <a:ext uri="{9D8B030D-6E8A-4147-A177-3AD203B41FA5}">
                      <a16:colId xmlns:a16="http://schemas.microsoft.com/office/drawing/2014/main" val="20000"/>
                    </a:ext>
                  </a:extLst>
                </a:gridCol>
                <a:gridCol w="4752975">
                  <a:extLst>
                    <a:ext uri="{9D8B030D-6E8A-4147-A177-3AD203B41FA5}">
                      <a16:colId xmlns:a16="http://schemas.microsoft.com/office/drawing/2014/main" val="20001"/>
                    </a:ext>
                  </a:extLst>
                </a:gridCol>
              </a:tblGrid>
              <a:tr h="249667">
                <a:tc gridSpan="2">
                  <a:txBody>
                    <a:bodyPr/>
                    <a:lstStyle/>
                    <a:p>
                      <a:r>
                        <a:rPr lang="en-US" sz="1200">
                          <a:latin typeface="+mj-lt"/>
                        </a:rPr>
                        <a:t>UHC</a:t>
                      </a:r>
                      <a:r>
                        <a:rPr lang="en-US" sz="1200" baseline="0">
                          <a:latin typeface="+mj-lt"/>
                        </a:rPr>
                        <a:t> </a:t>
                      </a:r>
                      <a:r>
                        <a:rPr lang="en-US" sz="1200">
                          <a:latin typeface="+mj-lt"/>
                        </a:rPr>
                        <a:t>Group Life and AD&amp;D </a:t>
                      </a:r>
                      <a:r>
                        <a:rPr lang="en-US" sz="900" i="1">
                          <a:latin typeface="+mj-lt"/>
                        </a:rPr>
                        <a:t>(paid by employer)</a:t>
                      </a:r>
                    </a:p>
                  </a:txBody>
                  <a:tcPr anchor="ctr">
                    <a:solidFill>
                      <a:srgbClr val="E87D27"/>
                    </a:solidFill>
                  </a:tcPr>
                </a:tc>
                <a:tc hMerge="1">
                  <a:txBody>
                    <a:bodyPr/>
                    <a:lstStyle/>
                    <a:p>
                      <a:endParaRPr lang="en-US"/>
                    </a:p>
                  </a:txBody>
                  <a:tcPr>
                    <a:solidFill>
                      <a:srgbClr val="A60000"/>
                    </a:solidFill>
                  </a:tcPr>
                </a:tc>
                <a:extLst>
                  <a:ext uri="{0D108BD9-81ED-4DB2-BD59-A6C34878D82A}">
                    <a16:rowId xmlns:a16="http://schemas.microsoft.com/office/drawing/2014/main" val="10000"/>
                  </a:ext>
                </a:extLst>
              </a:tr>
              <a:tr h="0">
                <a:tc>
                  <a:txBody>
                    <a:bodyPr/>
                    <a:lstStyle/>
                    <a:p>
                      <a:r>
                        <a:rPr lang="en-US" sz="1200">
                          <a:solidFill>
                            <a:schemeClr val="bg1"/>
                          </a:solidFill>
                          <a:latin typeface="+mj-lt"/>
                        </a:rPr>
                        <a:t>Plan</a:t>
                      </a:r>
                      <a:r>
                        <a:rPr lang="en-US" sz="1200" baseline="0">
                          <a:solidFill>
                            <a:schemeClr val="bg1"/>
                          </a:solidFill>
                          <a:latin typeface="+mj-lt"/>
                        </a:rPr>
                        <a:t> Features</a:t>
                      </a:r>
                      <a:endParaRPr lang="en-US" sz="1200">
                        <a:solidFill>
                          <a:schemeClr val="bg1"/>
                        </a:solidFill>
                        <a:latin typeface="+mj-lt"/>
                      </a:endParaRPr>
                    </a:p>
                  </a:txBody>
                  <a:tcPr anchor="ctr">
                    <a:solidFill>
                      <a:srgbClr val="E87D27"/>
                    </a:solidFill>
                  </a:tcPr>
                </a:tc>
                <a:tc>
                  <a:txBody>
                    <a:bodyPr/>
                    <a:lstStyle/>
                    <a:p>
                      <a:pPr algn="ctr"/>
                      <a:r>
                        <a:rPr lang="en-US" sz="1200">
                          <a:solidFill>
                            <a:schemeClr val="bg1"/>
                          </a:solidFill>
                          <a:latin typeface="+mj-lt"/>
                        </a:rPr>
                        <a:t>Benefits</a:t>
                      </a:r>
                      <a:endParaRPr lang="en-US" sz="900" i="1">
                        <a:solidFill>
                          <a:schemeClr val="bg1"/>
                        </a:solidFill>
                        <a:latin typeface="+mj-lt"/>
                      </a:endParaRPr>
                    </a:p>
                  </a:txBody>
                  <a:tcPr anchor="ctr">
                    <a:solidFill>
                      <a:srgbClr val="E87D27"/>
                    </a:solidFill>
                  </a:tcPr>
                </a:tc>
                <a:extLst>
                  <a:ext uri="{0D108BD9-81ED-4DB2-BD59-A6C34878D82A}">
                    <a16:rowId xmlns:a16="http://schemas.microsoft.com/office/drawing/2014/main" val="10001"/>
                  </a:ext>
                </a:extLst>
              </a:tr>
              <a:tr h="0">
                <a:tc>
                  <a:txBody>
                    <a:bodyPr/>
                    <a:lstStyle/>
                    <a:p>
                      <a:r>
                        <a:rPr lang="en-US" sz="1200">
                          <a:latin typeface="+mj-lt"/>
                        </a:rPr>
                        <a:t>Base Life</a:t>
                      </a:r>
                      <a:r>
                        <a:rPr lang="en-US" sz="1200" baseline="0">
                          <a:latin typeface="+mj-lt"/>
                        </a:rPr>
                        <a:t> and AD&amp;D</a:t>
                      </a:r>
                      <a:endParaRPr lang="en-US" sz="1200">
                        <a:latin typeface="+mj-lt"/>
                      </a:endParaRPr>
                    </a:p>
                  </a:txBody>
                  <a:tcPr anchor="ctr"/>
                </a:tc>
                <a:tc>
                  <a:txBody>
                    <a:bodyPr/>
                    <a:lstStyle/>
                    <a:p>
                      <a:r>
                        <a:rPr lang="en-US" sz="1200" baseline="0">
                          <a:solidFill>
                            <a:schemeClr val="dk1"/>
                          </a:solidFill>
                          <a:latin typeface="+mj-lt"/>
                        </a:rPr>
                        <a:t>Hourly Employees:  $25,000; Salaried Employees $50,000</a:t>
                      </a:r>
                      <a:endParaRPr lang="en-US" sz="1200">
                        <a:solidFill>
                          <a:schemeClr val="tx1"/>
                        </a:solidFill>
                        <a:latin typeface="+mj-lt"/>
                      </a:endParaRPr>
                    </a:p>
                  </a:txBody>
                  <a:tcPr anchor="ctr"/>
                </a:tc>
                <a:extLst>
                  <a:ext uri="{0D108BD9-81ED-4DB2-BD59-A6C34878D82A}">
                    <a16:rowId xmlns:a16="http://schemas.microsoft.com/office/drawing/2014/main" val="10002"/>
                  </a:ext>
                </a:extLst>
              </a:tr>
              <a:tr h="242235">
                <a:tc>
                  <a:txBody>
                    <a:bodyPr/>
                    <a:lstStyle/>
                    <a:p>
                      <a:pPr marL="0" marR="0">
                        <a:spcBef>
                          <a:spcPct val="0"/>
                        </a:spcBef>
                        <a:spcAft>
                          <a:spcPct val="0"/>
                        </a:spcAft>
                      </a:pPr>
                      <a:r>
                        <a:rPr lang="en-US" sz="1100" b="0" baseline="0">
                          <a:solidFill>
                            <a:schemeClr val="tx1"/>
                          </a:solidFill>
                          <a:effectLst/>
                          <a:latin typeface="+mj-lt"/>
                          <a:ea typeface="+mn-ea"/>
                          <a:cs typeface="+mn-cs"/>
                        </a:rPr>
                        <a:t> </a:t>
                      </a:r>
                      <a:r>
                        <a:rPr lang="en-US" sz="1200" b="0" baseline="0">
                          <a:solidFill>
                            <a:schemeClr val="tx1"/>
                          </a:solidFill>
                          <a:effectLst/>
                          <a:latin typeface="+mj-lt"/>
                          <a:ea typeface="+mn-ea"/>
                          <a:cs typeface="+mn-cs"/>
                        </a:rPr>
                        <a:t>Spouse Amount</a:t>
                      </a:r>
                    </a:p>
                  </a:txBody>
                  <a:tcPr marL="57253" marR="57253" marT="0" marB="0"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kern="1200">
                          <a:solidFill>
                            <a:schemeClr val="dk1"/>
                          </a:solidFill>
                          <a:effectLst/>
                          <a:latin typeface="+mj-lt"/>
                          <a:ea typeface="+mn-ea"/>
                          <a:cs typeface="+mn-cs"/>
                        </a:rPr>
                        <a:t>$5,000</a:t>
                      </a:r>
                      <a:r>
                        <a:rPr lang="en-US" sz="1200" kern="1200">
                          <a:solidFill>
                            <a:srgbClr val="C00000"/>
                          </a:solidFill>
                          <a:effectLst/>
                          <a:latin typeface="+mj-lt"/>
                          <a:ea typeface="+mn-ea"/>
                          <a:cs typeface="+mn-cs"/>
                        </a:rPr>
                        <a:t> </a:t>
                      </a:r>
                      <a:endParaRPr lang="en-US" sz="1200" kern="1200">
                        <a:solidFill>
                          <a:schemeClr val="dk1"/>
                        </a:solidFill>
                        <a:effectLst/>
                        <a:latin typeface="+mj-lt"/>
                        <a:ea typeface="+mn-ea"/>
                        <a:cs typeface="+mn-cs"/>
                      </a:endParaRPr>
                    </a:p>
                  </a:txBody>
                  <a:tcPr marL="57253" marR="57253" marT="0" marB="0" anchor="ctr"/>
                </a:tc>
                <a:extLst>
                  <a:ext uri="{0D108BD9-81ED-4DB2-BD59-A6C34878D82A}">
                    <a16:rowId xmlns:a16="http://schemas.microsoft.com/office/drawing/2014/main" val="10003"/>
                  </a:ext>
                </a:extLst>
              </a:tr>
              <a:tr h="242235">
                <a:tc>
                  <a:txBody>
                    <a:bodyPr/>
                    <a:lstStyle/>
                    <a:p>
                      <a:pPr marL="0" marR="0">
                        <a:spcBef>
                          <a:spcPct val="0"/>
                        </a:spcBef>
                        <a:spcAft>
                          <a:spcPct val="0"/>
                        </a:spcAft>
                      </a:pPr>
                      <a:r>
                        <a:rPr lang="en-US" sz="1200" b="0" baseline="0">
                          <a:solidFill>
                            <a:schemeClr val="tx1"/>
                          </a:solidFill>
                          <a:effectLst/>
                          <a:latin typeface="+mj-lt"/>
                          <a:ea typeface="+mn-ea"/>
                          <a:cs typeface="+mn-cs"/>
                        </a:rPr>
                        <a:t> Children Amount</a:t>
                      </a:r>
                    </a:p>
                  </a:txBody>
                  <a:tcPr marL="57253" marR="57253" marT="0" marB="0" anchor="ctr"/>
                </a:tc>
                <a:tc>
                  <a:txBody>
                    <a:bodyPr/>
                    <a:lstStyle/>
                    <a:p>
                      <a:r>
                        <a:rPr lang="en-US" sz="1200">
                          <a:solidFill>
                            <a:schemeClr val="tx1"/>
                          </a:solidFill>
                          <a:latin typeface="+mj-lt"/>
                        </a:rPr>
                        <a:t>$2,000 for children ages 14 days to 26 – No benefit for children under 14 days</a:t>
                      </a:r>
                    </a:p>
                  </a:txBody>
                  <a:tcPr marL="57253" marR="57253" marT="0" marB="0" anchor="ctr"/>
                </a:tc>
                <a:extLst>
                  <a:ext uri="{0D108BD9-81ED-4DB2-BD59-A6C34878D82A}">
                    <a16:rowId xmlns:a16="http://schemas.microsoft.com/office/drawing/2014/main" val="10004"/>
                  </a:ext>
                </a:extLst>
              </a:tr>
              <a:tr h="242235">
                <a:tc>
                  <a:txBody>
                    <a:bodyPr/>
                    <a:lstStyle/>
                    <a:p>
                      <a:pPr lvl="0"/>
                      <a:r>
                        <a:rPr lang="en-US" sz="1200">
                          <a:latin typeface="+mj-lt"/>
                        </a:rPr>
                        <a:t>Reduction Schedule</a:t>
                      </a:r>
                    </a:p>
                  </a:txBody>
                  <a:tcPr anchor="ctr"/>
                </a:tc>
                <a:tc>
                  <a:txBody>
                    <a:bodyPr/>
                    <a:lstStyle/>
                    <a:p>
                      <a:r>
                        <a:rPr lang="en-US" sz="1200">
                          <a:solidFill>
                            <a:schemeClr val="tx1"/>
                          </a:solidFill>
                          <a:latin typeface="+mj-lt"/>
                        </a:rPr>
                        <a:t>Reduces</a:t>
                      </a:r>
                      <a:r>
                        <a:rPr lang="en-US" sz="1200" baseline="0">
                          <a:solidFill>
                            <a:schemeClr val="tx1"/>
                          </a:solidFill>
                          <a:latin typeface="+mj-lt"/>
                        </a:rPr>
                        <a:t> to 65% of the original amount at age 65, 40% at age 70, and 25% at age 75</a:t>
                      </a:r>
                      <a:endParaRPr lang="en-US" sz="1200">
                        <a:solidFill>
                          <a:schemeClr val="tx1"/>
                        </a:solidFill>
                        <a:latin typeface="+mj-lt"/>
                      </a:endParaRPr>
                    </a:p>
                  </a:txBody>
                  <a:tcPr anchor="ctr"/>
                </a:tc>
                <a:extLst>
                  <a:ext uri="{0D108BD9-81ED-4DB2-BD59-A6C34878D82A}">
                    <a16:rowId xmlns:a16="http://schemas.microsoft.com/office/drawing/2014/main" val="1000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902259011"/>
              </p:ext>
            </p:extLst>
          </p:nvPr>
        </p:nvGraphicFramePr>
        <p:xfrm>
          <a:off x="188096" y="4547777"/>
          <a:ext cx="6506075" cy="3482734"/>
        </p:xfrm>
        <a:graphic>
          <a:graphicData uri="http://schemas.openxmlformats.org/drawingml/2006/table">
            <a:tbl>
              <a:tblPr firstRow="1" bandRow="1">
                <a:tableStyleId>{F5AB1C69-6EDB-4FF4-983F-18BD219EF322}</a:tableStyleId>
              </a:tblPr>
              <a:tblGrid>
                <a:gridCol w="1753101">
                  <a:extLst>
                    <a:ext uri="{9D8B030D-6E8A-4147-A177-3AD203B41FA5}">
                      <a16:colId xmlns:a16="http://schemas.microsoft.com/office/drawing/2014/main" val="20000"/>
                    </a:ext>
                  </a:extLst>
                </a:gridCol>
                <a:gridCol w="4752974">
                  <a:extLst>
                    <a:ext uri="{9D8B030D-6E8A-4147-A177-3AD203B41FA5}">
                      <a16:colId xmlns:a16="http://schemas.microsoft.com/office/drawing/2014/main" val="20001"/>
                    </a:ext>
                  </a:extLst>
                </a:gridCol>
              </a:tblGrid>
              <a:tr h="249667">
                <a:tc gridSpan="2">
                  <a:txBody>
                    <a:bodyPr/>
                    <a:lstStyle/>
                    <a:p>
                      <a:r>
                        <a:rPr lang="en-US" sz="1200">
                          <a:latin typeface="+mj-lt"/>
                        </a:rPr>
                        <a:t>UHC</a:t>
                      </a:r>
                      <a:r>
                        <a:rPr lang="en-US" sz="1200" baseline="0">
                          <a:latin typeface="+mj-lt"/>
                        </a:rPr>
                        <a:t> </a:t>
                      </a:r>
                      <a:r>
                        <a:rPr lang="en-US" sz="1200">
                          <a:latin typeface="+mj-lt"/>
                        </a:rPr>
                        <a:t>Voluntary Life </a:t>
                      </a:r>
                      <a:r>
                        <a:rPr lang="en-US" sz="900" i="1">
                          <a:latin typeface="+mj-lt"/>
                        </a:rPr>
                        <a:t>(paid by</a:t>
                      </a:r>
                      <a:r>
                        <a:rPr lang="en-US" sz="900" i="1" baseline="0">
                          <a:latin typeface="+mj-lt"/>
                        </a:rPr>
                        <a:t> employee)</a:t>
                      </a:r>
                      <a:endParaRPr lang="en-US" sz="900" i="1">
                        <a:latin typeface="+mj-lt"/>
                      </a:endParaRPr>
                    </a:p>
                  </a:txBody>
                  <a:tcPr anchor="ctr">
                    <a:solidFill>
                      <a:srgbClr val="E87D27"/>
                    </a:solidFill>
                  </a:tcPr>
                </a:tc>
                <a:tc hMerge="1">
                  <a:txBody>
                    <a:bodyPr/>
                    <a:lstStyle/>
                    <a:p>
                      <a:endParaRPr lang="en-US"/>
                    </a:p>
                  </a:txBody>
                  <a:tcPr>
                    <a:solidFill>
                      <a:srgbClr val="A60000"/>
                    </a:solidFill>
                  </a:tcPr>
                </a:tc>
                <a:extLst>
                  <a:ext uri="{0D108BD9-81ED-4DB2-BD59-A6C34878D82A}">
                    <a16:rowId xmlns:a16="http://schemas.microsoft.com/office/drawing/2014/main" val="10000"/>
                  </a:ext>
                </a:extLst>
              </a:tr>
              <a:tr h="0">
                <a:tc>
                  <a:txBody>
                    <a:bodyPr/>
                    <a:lstStyle/>
                    <a:p>
                      <a:r>
                        <a:rPr lang="en-US" sz="1200">
                          <a:solidFill>
                            <a:schemeClr val="bg1"/>
                          </a:solidFill>
                          <a:latin typeface="+mj-lt"/>
                        </a:rPr>
                        <a:t>Plan</a:t>
                      </a:r>
                      <a:r>
                        <a:rPr lang="en-US" sz="1200" baseline="0">
                          <a:solidFill>
                            <a:schemeClr val="bg1"/>
                          </a:solidFill>
                          <a:latin typeface="+mj-lt"/>
                        </a:rPr>
                        <a:t> Features</a:t>
                      </a:r>
                      <a:endParaRPr lang="en-US" sz="1200">
                        <a:solidFill>
                          <a:schemeClr val="bg1"/>
                        </a:solidFill>
                        <a:latin typeface="+mj-lt"/>
                      </a:endParaRPr>
                    </a:p>
                  </a:txBody>
                  <a:tcPr anchor="ctr">
                    <a:solidFill>
                      <a:srgbClr val="E87D27"/>
                    </a:solidFill>
                  </a:tcPr>
                </a:tc>
                <a:tc>
                  <a:txBody>
                    <a:bodyPr/>
                    <a:lstStyle/>
                    <a:p>
                      <a:pPr algn="ctr"/>
                      <a:r>
                        <a:rPr lang="en-US" sz="1200">
                          <a:solidFill>
                            <a:schemeClr val="bg1"/>
                          </a:solidFill>
                          <a:latin typeface="+mj-lt"/>
                        </a:rPr>
                        <a:t>Benefits</a:t>
                      </a:r>
                      <a:endParaRPr lang="en-US" sz="900" i="1">
                        <a:solidFill>
                          <a:schemeClr val="bg1"/>
                        </a:solidFill>
                        <a:latin typeface="+mj-lt"/>
                      </a:endParaRPr>
                    </a:p>
                  </a:txBody>
                  <a:tcPr anchor="ctr">
                    <a:solidFill>
                      <a:srgbClr val="E87D27"/>
                    </a:solidFill>
                  </a:tcPr>
                </a:tc>
                <a:extLst>
                  <a:ext uri="{0D108BD9-81ED-4DB2-BD59-A6C34878D82A}">
                    <a16:rowId xmlns:a16="http://schemas.microsoft.com/office/drawing/2014/main" val="10001"/>
                  </a:ext>
                </a:extLst>
              </a:tr>
              <a:tr h="0">
                <a:tc>
                  <a:txBody>
                    <a:bodyPr/>
                    <a:lstStyle/>
                    <a:p>
                      <a:r>
                        <a:rPr lang="en-US" sz="1200">
                          <a:latin typeface="+mj-lt"/>
                        </a:rPr>
                        <a:t>Employee</a:t>
                      </a:r>
                      <a:r>
                        <a:rPr lang="en-US" sz="1200" baseline="0">
                          <a:latin typeface="+mj-lt"/>
                        </a:rPr>
                        <a:t> Benefit</a:t>
                      </a:r>
                      <a:endParaRPr lang="en-US" sz="1200">
                        <a:latin typeface="+mj-lt"/>
                      </a:endParaRPr>
                    </a:p>
                  </a:txBody>
                  <a:tcPr anchor="ctr"/>
                </a:tc>
                <a:tc>
                  <a:txBody>
                    <a:bodyPr/>
                    <a:lstStyle/>
                    <a:p>
                      <a:r>
                        <a:rPr lang="en-US" sz="1200" baseline="0">
                          <a:solidFill>
                            <a:schemeClr val="dk1"/>
                          </a:solidFill>
                          <a:latin typeface="+mj-lt"/>
                        </a:rPr>
                        <a:t>5x Annual Salary, to a max of $500,000 in increments of $10,000</a:t>
                      </a:r>
                      <a:endParaRPr lang="en-US" sz="1200" baseline="0">
                        <a:solidFill>
                          <a:schemeClr val="tx1"/>
                        </a:solidFill>
                        <a:latin typeface="+mj-lt"/>
                      </a:endParaRPr>
                    </a:p>
                    <a:p>
                      <a:pPr algn="l"/>
                      <a:r>
                        <a:rPr lang="en-US" sz="1200" baseline="0">
                          <a:latin typeface="+mj-lt"/>
                        </a:rPr>
                        <a:t>Guarantee Issue: $100,000</a:t>
                      </a:r>
                      <a:endParaRPr lang="en-US" sz="1200">
                        <a:latin typeface="+mj-lt"/>
                      </a:endParaRPr>
                    </a:p>
                  </a:txBody>
                  <a:tcPr anchor="ctr"/>
                </a:tc>
                <a:extLst>
                  <a:ext uri="{0D108BD9-81ED-4DB2-BD59-A6C34878D82A}">
                    <a16:rowId xmlns:a16="http://schemas.microsoft.com/office/drawing/2014/main" val="10002"/>
                  </a:ext>
                </a:extLst>
              </a:tr>
              <a:tr h="242235">
                <a:tc>
                  <a:txBody>
                    <a:bodyPr/>
                    <a:lstStyle/>
                    <a:p>
                      <a:pPr marL="0" marR="0" lvl="0" indent="0" algn="l" defTabSz="685800" rtl="0" eaLnBrk="1" fontAlgn="auto" latinLnBrk="0" hangingPunct="1">
                        <a:lnSpc>
                          <a:spcPct val="100000"/>
                        </a:lnSpc>
                        <a:spcBef>
                          <a:spcPct val="0"/>
                        </a:spcBef>
                        <a:spcAft>
                          <a:spcPct val="0"/>
                        </a:spcAft>
                        <a:buClrTx/>
                        <a:buSzTx/>
                        <a:buFontTx/>
                        <a:buNone/>
                        <a:defRPr/>
                      </a:pPr>
                      <a:endParaRPr lang="en-US" sz="1200">
                        <a:effectLst/>
                        <a:latin typeface="+mj-lt"/>
                      </a:endParaRPr>
                    </a:p>
                    <a:p>
                      <a:pPr marL="0" marR="0" lvl="0" indent="0" algn="l" defTabSz="685800" rtl="0" eaLnBrk="1" fontAlgn="auto" latinLnBrk="0" hangingPunct="1">
                        <a:lnSpc>
                          <a:spcPct val="100000"/>
                        </a:lnSpc>
                        <a:spcBef>
                          <a:spcPct val="0"/>
                        </a:spcBef>
                        <a:spcAft>
                          <a:spcPct val="0"/>
                        </a:spcAft>
                        <a:buClrTx/>
                        <a:buSzTx/>
                        <a:buFontTx/>
                        <a:buNone/>
                        <a:defRPr/>
                      </a:pPr>
                      <a:r>
                        <a:rPr lang="en-US" sz="1200">
                          <a:effectLst/>
                          <a:latin typeface="+mj-lt"/>
                        </a:rPr>
                        <a:t>Spouse Voluntary Life Amount</a:t>
                      </a:r>
                      <a:endParaRPr lang="en-US" sz="1200" b="0">
                        <a:effectLst/>
                        <a:latin typeface="+mj-lt"/>
                        <a:ea typeface="Times New Roman"/>
                        <a:cs typeface="Times New Roman"/>
                      </a:endParaRPr>
                    </a:p>
                    <a:p>
                      <a:pPr lvl="0"/>
                      <a:endParaRPr lang="en-US" sz="1200">
                        <a:latin typeface="+mj-lt"/>
                      </a:endParaRPr>
                    </a:p>
                  </a:txBody>
                  <a:tcPr anchor="ctr"/>
                </a:tc>
                <a:tc>
                  <a:txBody>
                    <a:bodyPr/>
                    <a:lstStyle/>
                    <a:p>
                      <a:pPr marL="0" marR="0" indent="0" algn="l" defTabSz="685800" rtl="0" eaLnBrk="1" fontAlgn="auto" latinLnBrk="0" hangingPunct="1">
                        <a:lnSpc>
                          <a:spcPct val="100000"/>
                        </a:lnSpc>
                        <a:spcBef>
                          <a:spcPct val="0"/>
                        </a:spcBef>
                        <a:spcAft>
                          <a:spcPct val="0"/>
                        </a:spcAft>
                        <a:buClrTx/>
                        <a:buSzTx/>
                        <a:buFontTx/>
                        <a:buNone/>
                        <a:defRPr/>
                      </a:pPr>
                      <a:r>
                        <a:rPr lang="en-US" sz="1200" dirty="0">
                          <a:latin typeface="+mj-lt"/>
                        </a:rPr>
                        <a:t>100% of Employee’s Benefit up to </a:t>
                      </a:r>
                      <a:r>
                        <a:rPr lang="en-US" sz="1200" baseline="0" dirty="0">
                          <a:latin typeface="+mj-lt"/>
                        </a:rPr>
                        <a:t>$250,000 in increments of $5,000.</a:t>
                      </a:r>
                    </a:p>
                    <a:p>
                      <a:pPr marL="0" marR="0" indent="0" algn="l" defTabSz="685800" rtl="0" eaLnBrk="1" fontAlgn="auto" latinLnBrk="0" hangingPunct="1">
                        <a:lnSpc>
                          <a:spcPct val="100000"/>
                        </a:lnSpc>
                        <a:spcBef>
                          <a:spcPct val="0"/>
                        </a:spcBef>
                        <a:spcAft>
                          <a:spcPct val="0"/>
                        </a:spcAft>
                        <a:buClrTx/>
                        <a:buSzTx/>
                        <a:buFontTx/>
                        <a:buNone/>
                        <a:defRPr/>
                      </a:pPr>
                      <a:r>
                        <a:rPr lang="en-US" sz="1200" baseline="0" dirty="0">
                          <a:latin typeface="+mj-lt"/>
                        </a:rPr>
                        <a:t>T</a:t>
                      </a:r>
                      <a:r>
                        <a:rPr lang="en-US" sz="1200" baseline="0" dirty="0">
                          <a:solidFill>
                            <a:schemeClr val="tx1"/>
                          </a:solidFill>
                          <a:latin typeface="+mj-lt"/>
                        </a:rPr>
                        <a:t>he </a:t>
                      </a:r>
                      <a:r>
                        <a:rPr lang="en-US" sz="1200" baseline="0" dirty="0">
                          <a:latin typeface="+mj-lt"/>
                        </a:rPr>
                        <a:t>spousal coverage terminates when the employee reaches age 70</a:t>
                      </a:r>
                      <a:endParaRPr lang="en-US" sz="1200" dirty="0">
                        <a:solidFill>
                          <a:schemeClr val="tx1"/>
                        </a:solidFill>
                        <a:latin typeface="+mj-lt"/>
                      </a:endParaRPr>
                    </a:p>
                    <a:p>
                      <a:pPr marL="0" marR="0" indent="0" algn="l" defTabSz="914400" rtl="0" eaLnBrk="1" fontAlgn="auto" latinLnBrk="0" hangingPunct="1">
                        <a:lnSpc>
                          <a:spcPct val="100000"/>
                        </a:lnSpc>
                        <a:spcBef>
                          <a:spcPct val="0"/>
                        </a:spcBef>
                        <a:spcAft>
                          <a:spcPct val="0"/>
                        </a:spcAft>
                        <a:buClrTx/>
                        <a:buSzTx/>
                        <a:buFontTx/>
                        <a:buNone/>
                        <a:defRPr/>
                      </a:pPr>
                      <a:r>
                        <a:rPr lang="en-US" sz="1200" dirty="0">
                          <a:effectLst/>
                          <a:latin typeface="+mj-lt"/>
                        </a:rPr>
                        <a:t>Guarantee</a:t>
                      </a:r>
                      <a:r>
                        <a:rPr lang="en-US" sz="1200" baseline="0" dirty="0">
                          <a:effectLst/>
                          <a:latin typeface="+mj-lt"/>
                        </a:rPr>
                        <a:t> Issue: $25,000</a:t>
                      </a:r>
                    </a:p>
                  </a:txBody>
                  <a:tcPr anchor="ctr"/>
                </a:tc>
                <a:extLst>
                  <a:ext uri="{0D108BD9-81ED-4DB2-BD59-A6C34878D82A}">
                    <a16:rowId xmlns:a16="http://schemas.microsoft.com/office/drawing/2014/main" val="10003"/>
                  </a:ext>
                </a:extLst>
              </a:tr>
              <a:tr h="1013854">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en-US" sz="1200" b="0">
                          <a:solidFill>
                            <a:schemeClr val="tx1"/>
                          </a:solidFill>
                          <a:effectLst/>
                          <a:latin typeface="+mj-lt"/>
                          <a:ea typeface="Times New Roman"/>
                          <a:cs typeface="Times New Roman"/>
                        </a:rPr>
                        <a:t>Child(ren) Voluntary</a:t>
                      </a:r>
                      <a:r>
                        <a:rPr lang="en-US" sz="1200" b="0" baseline="0">
                          <a:solidFill>
                            <a:schemeClr val="tx1"/>
                          </a:solidFill>
                          <a:effectLst/>
                          <a:latin typeface="+mj-lt"/>
                          <a:ea typeface="Times New Roman"/>
                          <a:cs typeface="Times New Roman"/>
                        </a:rPr>
                        <a:t> Life Amount – age 14 days old to 26 years</a:t>
                      </a:r>
                      <a:endParaRPr lang="en-US" sz="1200" b="0">
                        <a:solidFill>
                          <a:schemeClr val="tx1"/>
                        </a:solidFill>
                        <a:effectLst/>
                        <a:latin typeface="+mj-lt"/>
                        <a:ea typeface="Times New Roman"/>
                        <a:cs typeface="Times New Roman"/>
                      </a:endParaRPr>
                    </a:p>
                  </a:txBody>
                  <a:tcPr anchor="ctr"/>
                </a:tc>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en-US" sz="1200" kern="1200" dirty="0">
                          <a:solidFill>
                            <a:schemeClr val="dk1"/>
                          </a:solidFill>
                          <a:effectLst/>
                          <a:latin typeface="+mj-lt"/>
                          <a:ea typeface="+mn-ea"/>
                          <a:cs typeface="+mn-cs"/>
                        </a:rPr>
                        <a:t>Children 14 days to age 26: Increments</a:t>
                      </a:r>
                      <a:r>
                        <a:rPr lang="en-US" sz="1200" kern="1200" baseline="0" dirty="0">
                          <a:solidFill>
                            <a:schemeClr val="dk1"/>
                          </a:solidFill>
                          <a:effectLst/>
                          <a:latin typeface="+mj-lt"/>
                          <a:ea typeface="+mn-ea"/>
                          <a:cs typeface="+mn-cs"/>
                        </a:rPr>
                        <a:t> of $2,000 up to $10,000.</a:t>
                      </a:r>
                    </a:p>
                    <a:p>
                      <a:pPr marL="0" marR="0" lvl="0" indent="0" algn="l" defTabSz="685800" rtl="0" eaLnBrk="1" fontAlgn="auto" latinLnBrk="0" hangingPunct="1">
                        <a:lnSpc>
                          <a:spcPct val="100000"/>
                        </a:lnSpc>
                        <a:spcBef>
                          <a:spcPct val="0"/>
                        </a:spcBef>
                        <a:spcAft>
                          <a:spcPct val="0"/>
                        </a:spcAft>
                        <a:buClrTx/>
                        <a:buSzTx/>
                        <a:buFontTx/>
                        <a:buNone/>
                        <a:defRPr/>
                      </a:pPr>
                      <a:r>
                        <a:rPr lang="en-US" sz="1200" kern="1200" baseline="0">
                          <a:solidFill>
                            <a:schemeClr val="dk1"/>
                          </a:solidFill>
                          <a:effectLst/>
                          <a:latin typeface="+mj-lt"/>
                          <a:ea typeface="+mn-ea"/>
                          <a:cs typeface="+mn-cs"/>
                        </a:rPr>
                        <a:t>Coverage can</a:t>
                      </a:r>
                      <a:r>
                        <a:rPr lang="en-US" sz="1200" kern="1200">
                          <a:solidFill>
                            <a:schemeClr val="dk1"/>
                          </a:solidFill>
                          <a:effectLst/>
                          <a:latin typeface="+mj-lt"/>
                          <a:ea typeface="+mn-ea"/>
                          <a:cs typeface="+mn-cs"/>
                        </a:rPr>
                        <a:t>not </a:t>
                      </a:r>
                      <a:r>
                        <a:rPr lang="en-US" sz="1200" kern="1200" dirty="0">
                          <a:solidFill>
                            <a:schemeClr val="dk1"/>
                          </a:solidFill>
                          <a:effectLst/>
                          <a:latin typeface="+mj-lt"/>
                          <a:ea typeface="+mn-ea"/>
                          <a:cs typeface="+mn-cs"/>
                        </a:rPr>
                        <a:t>exceed 100% of the employee’s base amount of life insurance</a:t>
                      </a:r>
                    </a:p>
                  </a:txBody>
                  <a:tcPr anchor="ctr"/>
                </a:tc>
                <a:extLst>
                  <a:ext uri="{0D108BD9-81ED-4DB2-BD59-A6C34878D82A}">
                    <a16:rowId xmlns:a16="http://schemas.microsoft.com/office/drawing/2014/main" val="10004"/>
                  </a:ext>
                </a:extLst>
              </a:tr>
              <a:tr h="542914">
                <a:tc>
                  <a:txBody>
                    <a:bodyPr/>
                    <a:lstStyle/>
                    <a:p>
                      <a:pPr marL="0" marR="0" lvl="0" indent="0" algn="l" defTabSz="685800" rtl="0" eaLnBrk="1" fontAlgn="auto" latinLnBrk="0" hangingPunct="1">
                        <a:lnSpc>
                          <a:spcPct val="100000"/>
                        </a:lnSpc>
                        <a:spcBef>
                          <a:spcPct val="0"/>
                        </a:spcBef>
                        <a:spcAft>
                          <a:spcPct val="0"/>
                        </a:spcAft>
                        <a:buClrTx/>
                        <a:buSzTx/>
                        <a:buFontTx/>
                        <a:buNone/>
                        <a:defRPr/>
                      </a:pPr>
                      <a:endParaRPr lang="en-US" sz="1200" kern="1200">
                        <a:solidFill>
                          <a:schemeClr val="dk1"/>
                        </a:solidFill>
                        <a:latin typeface="+mj-lt"/>
                        <a:ea typeface="+mn-ea"/>
                        <a:cs typeface="+mn-cs"/>
                      </a:endParaRPr>
                    </a:p>
                    <a:p>
                      <a:pPr marL="0" marR="0" lvl="0" indent="0" algn="l" defTabSz="685800" rtl="0" eaLnBrk="1" fontAlgn="auto" latinLnBrk="0" hangingPunct="1">
                        <a:lnSpc>
                          <a:spcPct val="100000"/>
                        </a:lnSpc>
                        <a:spcBef>
                          <a:spcPct val="0"/>
                        </a:spcBef>
                        <a:spcAft>
                          <a:spcPct val="0"/>
                        </a:spcAft>
                        <a:buClrTx/>
                        <a:buSzTx/>
                        <a:buFontTx/>
                        <a:buNone/>
                        <a:defRPr/>
                      </a:pPr>
                      <a:r>
                        <a:rPr lang="en-US" sz="1200" kern="1200">
                          <a:solidFill>
                            <a:schemeClr val="dk1"/>
                          </a:solidFill>
                          <a:latin typeface="+mj-lt"/>
                          <a:ea typeface="+mn-ea"/>
                          <a:cs typeface="+mn-cs"/>
                        </a:rPr>
                        <a:t>Employee Age</a:t>
                      </a:r>
                      <a:r>
                        <a:rPr lang="en-US" sz="1200" kern="1200" baseline="0">
                          <a:solidFill>
                            <a:schemeClr val="dk1"/>
                          </a:solidFill>
                          <a:latin typeface="+mj-lt"/>
                          <a:ea typeface="+mn-ea"/>
                          <a:cs typeface="+mn-cs"/>
                        </a:rPr>
                        <a:t> Reduction</a:t>
                      </a:r>
                      <a:endParaRPr lang="en-US" sz="1200" kern="1200">
                        <a:solidFill>
                          <a:schemeClr val="dk1"/>
                        </a:solidFill>
                        <a:latin typeface="+mj-lt"/>
                        <a:ea typeface="+mn-ea"/>
                        <a:cs typeface="+mn-cs"/>
                      </a:endParaRPr>
                    </a:p>
                    <a:p>
                      <a:pPr marL="0" marR="0" lvl="0" indent="0" algn="l" defTabSz="685800" rtl="0" eaLnBrk="1" fontAlgn="auto" latinLnBrk="0" hangingPunct="1">
                        <a:lnSpc>
                          <a:spcPct val="100000"/>
                        </a:lnSpc>
                        <a:spcBef>
                          <a:spcPct val="0"/>
                        </a:spcBef>
                        <a:spcAft>
                          <a:spcPct val="0"/>
                        </a:spcAft>
                        <a:buClrTx/>
                        <a:buSzTx/>
                        <a:buFontTx/>
                        <a:buNone/>
                        <a:defRPr/>
                      </a:pPr>
                      <a:endParaRPr lang="en-US" sz="1200" b="0">
                        <a:solidFill>
                          <a:schemeClr val="tx1"/>
                        </a:solidFill>
                        <a:effectLst/>
                        <a:latin typeface="+mj-lt"/>
                        <a:ea typeface="Times New Roman"/>
                        <a:cs typeface="Times New Roman"/>
                      </a:endParaRPr>
                    </a:p>
                  </a:txBody>
                  <a:tcPr anchor="ctr"/>
                </a:tc>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en-US" sz="1200" kern="1200" dirty="0">
                          <a:solidFill>
                            <a:schemeClr val="tx1"/>
                          </a:solidFill>
                          <a:latin typeface="+mj-lt"/>
                          <a:ea typeface="+mn-ea"/>
                          <a:cs typeface="+mn-cs"/>
                        </a:rPr>
                        <a:t>Benefit amount reduces</a:t>
                      </a:r>
                      <a:r>
                        <a:rPr lang="en-US" sz="1200" kern="1200" baseline="0" dirty="0">
                          <a:solidFill>
                            <a:schemeClr val="tx1"/>
                          </a:solidFill>
                          <a:latin typeface="+mj-lt"/>
                          <a:ea typeface="+mn-ea"/>
                          <a:cs typeface="+mn-cs"/>
                        </a:rPr>
                        <a:t> to 65% of the original amount at age 70, 45% at age 75, 30% at age 80 and 15% at age 85 </a:t>
                      </a:r>
                    </a:p>
                  </a:txBody>
                  <a:tcPr anchor="ctr"/>
                </a:tc>
                <a:extLst>
                  <a:ext uri="{0D108BD9-81ED-4DB2-BD59-A6C34878D82A}">
                    <a16:rowId xmlns:a16="http://schemas.microsoft.com/office/drawing/2014/main" val="10005"/>
                  </a:ext>
                </a:extLst>
              </a:tr>
            </a:tbl>
          </a:graphicData>
        </a:graphic>
      </p:graphicFrame>
      <p:sp>
        <p:nvSpPr>
          <p:cNvPr id="8" name="TextBox 7"/>
          <p:cNvSpPr txBox="1"/>
          <p:nvPr/>
        </p:nvSpPr>
        <p:spPr>
          <a:xfrm>
            <a:off x="0" y="8621919"/>
            <a:ext cx="6469380" cy="400110"/>
          </a:xfrm>
          <a:prstGeom prst="rect">
            <a:avLst/>
          </a:prstGeom>
          <a:noFill/>
        </p:spPr>
        <p:txBody>
          <a:bodyPr wrap="square" rtlCol="0">
            <a:spAutoFit/>
          </a:bodyPr>
          <a:lstStyle/>
          <a:p>
            <a:r>
              <a:rPr lang="en-US" sz="900" b="1" dirty="0"/>
              <a:t>*</a:t>
            </a:r>
            <a:r>
              <a:rPr lang="en-US" sz="1000" b="1" dirty="0">
                <a:latin typeface="+mj-lt"/>
              </a:rPr>
              <a:t>Any purchase of increase of voluntary life benefits which does not take place within 31 days of employee’s or dependents’ eligibility effective date is subject to evidence of insurability. </a:t>
            </a:r>
          </a:p>
        </p:txBody>
      </p:sp>
      <p:pic>
        <p:nvPicPr>
          <p:cNvPr id="9" name="Picture 2" descr="Image result for united healthcare">
            <a:extLst>
              <a:ext uri="{FF2B5EF4-FFF2-40B4-BE49-F238E27FC236}">
                <a16:creationId xmlns:a16="http://schemas.microsoft.com/office/drawing/2014/main" id="{01894BD2-0A09-4AF2-A7B2-75F0F211FB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758" t="15409" r="8399" b="17718"/>
          <a:stretch>
            <a:fillRect/>
          </a:stretch>
        </p:blipFill>
        <p:spPr bwMode="auto">
          <a:xfrm>
            <a:off x="127138" y="480148"/>
            <a:ext cx="981271" cy="5519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770D7DD-4936-4664-8D80-B7EBFA525B23}"/>
              </a:ext>
            </a:extLst>
          </p:cNvPr>
          <p:cNvSpPr/>
          <p:nvPr/>
        </p:nvSpPr>
        <p:spPr>
          <a:xfrm>
            <a:off x="127138" y="8064007"/>
            <a:ext cx="6469380" cy="461665"/>
          </a:xfrm>
          <a:prstGeom prst="rect">
            <a:avLst/>
          </a:prstGeom>
        </p:spPr>
        <p:txBody>
          <a:bodyPr wrap="square">
            <a:spAutoFit/>
          </a:bodyPr>
          <a:lstStyle/>
          <a:p>
            <a:pPr lvl="0" algn="ctr"/>
            <a:r>
              <a:rPr lang="en-US" sz="1200" b="1" i="1">
                <a:solidFill>
                  <a:prstClr val="black"/>
                </a:solidFill>
              </a:rPr>
              <a:t>Annual enrollment will allow employees and spouses currently enrolled in Voluntary Life, to increase up to one increment, if they do not go over the Guarantee Issue amount listed above. </a:t>
            </a:r>
          </a:p>
        </p:txBody>
      </p:sp>
      <p:sp>
        <p:nvSpPr>
          <p:cNvPr id="11" name="Slide Number Placeholder 7">
            <a:extLst>
              <a:ext uri="{FF2B5EF4-FFF2-40B4-BE49-F238E27FC236}">
                <a16:creationId xmlns:a16="http://schemas.microsoft.com/office/drawing/2014/main" id="{4271DEE0-8B9F-386E-DDB9-250970F33873}"/>
              </a:ext>
            </a:extLst>
          </p:cNvPr>
          <p:cNvSpPr>
            <a:spLocks noGrp="1"/>
          </p:cNvSpPr>
          <p:nvPr>
            <p:ph type="sldNum" sz="quarter" idx="12"/>
          </p:nvPr>
        </p:nvSpPr>
        <p:spPr>
          <a:xfrm>
            <a:off x="5171450" y="8744426"/>
            <a:ext cx="1543050" cy="304803"/>
          </a:xfrm>
        </p:spPr>
        <p:txBody>
          <a:bodyPr/>
          <a:lstStyle/>
          <a:p>
            <a:r>
              <a:rPr lang="en-US" dirty="0"/>
              <a:t>12</a:t>
            </a:r>
          </a:p>
        </p:txBody>
      </p:sp>
    </p:spTree>
    <p:extLst>
      <p:ext uri="{BB962C8B-B14F-4D97-AF65-F5344CB8AC3E}">
        <p14:creationId xmlns:p14="http://schemas.microsoft.com/office/powerpoint/2010/main" val="43357378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009211-9198-D7E3-08B8-1756ABB03893}"/>
              </a:ext>
            </a:extLst>
          </p:cNvPr>
          <p:cNvSpPr>
            <a:spLocks noGrp="1"/>
          </p:cNvSpPr>
          <p:nvPr>
            <p:ph idx="1"/>
          </p:nvPr>
        </p:nvSpPr>
        <p:spPr>
          <a:xfrm>
            <a:off x="188573" y="698768"/>
            <a:ext cx="6480854" cy="4527921"/>
          </a:xfrm>
        </p:spPr>
        <p:txBody>
          <a:bodyPr/>
          <a:lstStyle/>
          <a:p>
            <a:pPr marL="0" indent="0">
              <a:lnSpc>
                <a:spcPct val="100000"/>
              </a:lnSpc>
              <a:spcBef>
                <a:spcPts val="0"/>
              </a:spcBef>
              <a:buNone/>
            </a:pPr>
            <a:r>
              <a:rPr lang="en-US" sz="1200" b="1" dirty="0" err="1"/>
              <a:t>UnitedHealthCare’s</a:t>
            </a:r>
            <a:r>
              <a:rPr lang="en-US" sz="1200" b="1" dirty="0"/>
              <a:t> Accident Plan </a:t>
            </a:r>
          </a:p>
          <a:p>
            <a:pPr marL="0" indent="0">
              <a:lnSpc>
                <a:spcPct val="100000"/>
              </a:lnSpc>
              <a:spcBef>
                <a:spcPts val="0"/>
              </a:spcBef>
              <a:buNone/>
            </a:pPr>
            <a:r>
              <a:rPr lang="en-US" sz="1200" dirty="0"/>
              <a:t>provides accident insurance protection for a </a:t>
            </a:r>
          </a:p>
          <a:p>
            <a:pPr marL="0" indent="0">
              <a:lnSpc>
                <a:spcPct val="100000"/>
              </a:lnSpc>
              <a:spcBef>
                <a:spcPts val="0"/>
              </a:spcBef>
              <a:buNone/>
            </a:pPr>
            <a:r>
              <a:rPr lang="en-US" sz="1200" dirty="0"/>
              <a:t>wide range of covered benefits. Injured employees </a:t>
            </a:r>
          </a:p>
          <a:p>
            <a:pPr marL="0" indent="0">
              <a:lnSpc>
                <a:spcPct val="100000"/>
              </a:lnSpc>
              <a:spcBef>
                <a:spcPts val="0"/>
              </a:spcBef>
              <a:buNone/>
            </a:pPr>
            <a:r>
              <a:rPr lang="en-US" sz="1200" dirty="0"/>
              <a:t>and their dependents may use the cash benefits however they </a:t>
            </a:r>
          </a:p>
          <a:p>
            <a:pPr marL="0" indent="0">
              <a:lnSpc>
                <a:spcPct val="100000"/>
              </a:lnSpc>
              <a:spcBef>
                <a:spcPts val="0"/>
              </a:spcBef>
              <a:buNone/>
            </a:pPr>
            <a:r>
              <a:rPr lang="en-US" sz="1200" dirty="0"/>
              <a:t>want – to satisfy deductibles, pay out-of-pocket medical expenses, or </a:t>
            </a:r>
          </a:p>
          <a:p>
            <a:pPr marL="0" indent="0">
              <a:lnSpc>
                <a:spcPct val="100000"/>
              </a:lnSpc>
              <a:spcBef>
                <a:spcPts val="0"/>
              </a:spcBef>
              <a:buNone/>
            </a:pPr>
            <a:r>
              <a:rPr lang="en-US" sz="1200" dirty="0"/>
              <a:t>pay household bills, for example.</a:t>
            </a:r>
          </a:p>
          <a:p>
            <a:r>
              <a:rPr lang="en-US" sz="1200" b="1" dirty="0"/>
              <a:t>Highlights</a:t>
            </a:r>
          </a:p>
          <a:p>
            <a:pPr lvl="1"/>
            <a:r>
              <a:rPr lang="en-US" sz="1200" b="1" dirty="0"/>
              <a:t>Guaranteed Issue.</a:t>
            </a:r>
          </a:p>
          <a:p>
            <a:pPr lvl="1"/>
            <a:r>
              <a:rPr lang="en-US" sz="1200" b="1" dirty="0"/>
              <a:t>A Wide Range of Covered Benefits:</a:t>
            </a:r>
            <a:r>
              <a:rPr lang="en-US" sz="1200" dirty="0"/>
              <a:t> Benefits for injuries are payable once for each covered accident (unless stated otherwise in the certificate), and benefits for hospital stays and related care are payable up to a specific number of days or visits for each covered accident.</a:t>
            </a:r>
          </a:p>
          <a:p>
            <a:r>
              <a:rPr lang="en-US" sz="1200" b="1" dirty="0"/>
              <a:t>Categories of Coverage:</a:t>
            </a:r>
          </a:p>
          <a:p>
            <a:pPr lvl="1"/>
            <a:r>
              <a:rPr lang="en-US" sz="1200" b="1" dirty="0"/>
              <a:t>For Injuries: </a:t>
            </a:r>
            <a:r>
              <a:rPr lang="en-US" sz="1200" dirty="0"/>
              <a:t>Insureds will receive a payment for covered dislocations, fractures, lacerations, burns, and other injuries both on and off the job.</a:t>
            </a:r>
          </a:p>
          <a:p>
            <a:pPr lvl="1"/>
            <a:r>
              <a:rPr lang="en-US" sz="1200" b="1" dirty="0"/>
              <a:t>For Diagnosis and Services: </a:t>
            </a:r>
            <a:r>
              <a:rPr lang="en-US" sz="1200" dirty="0"/>
              <a:t>Insureds will receive a payment for related covered medical services(ranging from X-rays to office visits), hospital services (including emergency room admissions and ambulance rides), surgeries, and emergency dental (crown and extraction).</a:t>
            </a:r>
          </a:p>
          <a:p>
            <a:pPr lvl="1"/>
            <a:r>
              <a:rPr lang="en-US" sz="1200" b="1" dirty="0"/>
              <a:t>For Loss: </a:t>
            </a:r>
            <a:r>
              <a:rPr lang="en-US" sz="1200" dirty="0"/>
              <a:t>The plan includes accidental death and dismemberment coverage and pays benefits for loss of hearing and for loss of sight occurring as a result of a covered accident.</a:t>
            </a:r>
          </a:p>
          <a:p>
            <a:pPr lvl="1"/>
            <a:r>
              <a:rPr lang="en-US" sz="1200" b="1" dirty="0"/>
              <a:t>Coverage for Families: </a:t>
            </a:r>
            <a:r>
              <a:rPr lang="en-US" sz="1200" dirty="0"/>
              <a:t>Employees can add coverage for spouses and dependent children.</a:t>
            </a:r>
          </a:p>
          <a:p>
            <a:pPr lvl="1"/>
            <a:r>
              <a:rPr lang="en-US" sz="1200" b="1" dirty="0"/>
              <a:t>Accident insurance is a limited benefit policy. It provides accident coverage only.</a:t>
            </a:r>
          </a:p>
          <a:p>
            <a:r>
              <a:rPr lang="en-US" sz="1200" b="1" dirty="0"/>
              <a:t>Wellness Rider: </a:t>
            </a:r>
            <a:r>
              <a:rPr lang="en-US" sz="1200" dirty="0"/>
              <a:t>$50 per insured employee and Spouse</a:t>
            </a:r>
          </a:p>
          <a:p>
            <a:pPr marL="342900" lvl="1" indent="0">
              <a:buNone/>
            </a:pPr>
            <a:endParaRPr lang="en-US" sz="900" dirty="0"/>
          </a:p>
        </p:txBody>
      </p:sp>
      <p:sp>
        <p:nvSpPr>
          <p:cNvPr id="3" name="Title 2">
            <a:extLst>
              <a:ext uri="{FF2B5EF4-FFF2-40B4-BE49-F238E27FC236}">
                <a16:creationId xmlns:a16="http://schemas.microsoft.com/office/drawing/2014/main" id="{3EEB30DC-9C42-2EB9-3643-D1410A1ED4DB}"/>
              </a:ext>
            </a:extLst>
          </p:cNvPr>
          <p:cNvSpPr>
            <a:spLocks noGrp="1"/>
          </p:cNvSpPr>
          <p:nvPr>
            <p:ph type="title"/>
          </p:nvPr>
        </p:nvSpPr>
        <p:spPr/>
        <p:txBody>
          <a:bodyPr/>
          <a:lstStyle/>
          <a:p>
            <a:r>
              <a:rPr lang="en-US" dirty="0"/>
              <a:t>Accident Insurance</a:t>
            </a:r>
          </a:p>
        </p:txBody>
      </p:sp>
      <p:graphicFrame>
        <p:nvGraphicFramePr>
          <p:cNvPr id="7" name="Table 7">
            <a:extLst>
              <a:ext uri="{FF2B5EF4-FFF2-40B4-BE49-F238E27FC236}">
                <a16:creationId xmlns:a16="http://schemas.microsoft.com/office/drawing/2014/main" id="{CD3AC3B2-3969-153A-B74A-FCA773DCA610}"/>
              </a:ext>
            </a:extLst>
          </p:cNvPr>
          <p:cNvGraphicFramePr>
            <a:graphicFrameLocks noGrp="1"/>
          </p:cNvGraphicFramePr>
          <p:nvPr/>
        </p:nvGraphicFramePr>
        <p:xfrm>
          <a:off x="1012999" y="6725168"/>
          <a:ext cx="4545116" cy="1647470"/>
        </p:xfrm>
        <a:graphic>
          <a:graphicData uri="http://schemas.openxmlformats.org/drawingml/2006/table">
            <a:tbl>
              <a:tblPr firstRow="1" bandRow="1">
                <a:tableStyleId>{F5AB1C69-6EDB-4FF4-983F-18BD219EF322}</a:tableStyleId>
              </a:tblPr>
              <a:tblGrid>
                <a:gridCol w="2272558">
                  <a:extLst>
                    <a:ext uri="{9D8B030D-6E8A-4147-A177-3AD203B41FA5}">
                      <a16:colId xmlns:a16="http://schemas.microsoft.com/office/drawing/2014/main" val="2932798226"/>
                    </a:ext>
                  </a:extLst>
                </a:gridCol>
                <a:gridCol w="2272558">
                  <a:extLst>
                    <a:ext uri="{9D8B030D-6E8A-4147-A177-3AD203B41FA5}">
                      <a16:colId xmlns:a16="http://schemas.microsoft.com/office/drawing/2014/main" val="213008445"/>
                    </a:ext>
                  </a:extLst>
                </a:gridCol>
              </a:tblGrid>
              <a:tr h="329494">
                <a:tc gridSpan="2">
                  <a:txBody>
                    <a:bodyPr/>
                    <a:lstStyle/>
                    <a:p>
                      <a:r>
                        <a:rPr lang="en-US" sz="1200" dirty="0"/>
                        <a:t>Weekly Rates</a:t>
                      </a:r>
                    </a:p>
                  </a:txBody>
                  <a:tcPr>
                    <a:solidFill>
                      <a:srgbClr val="EA893A"/>
                    </a:solidFill>
                  </a:tcPr>
                </a:tc>
                <a:tc hMerge="1">
                  <a:txBody>
                    <a:bodyPr/>
                    <a:lstStyle/>
                    <a:p>
                      <a:endParaRPr lang="en-US" dirty="0"/>
                    </a:p>
                  </a:txBody>
                  <a:tcPr/>
                </a:tc>
                <a:extLst>
                  <a:ext uri="{0D108BD9-81ED-4DB2-BD59-A6C34878D82A}">
                    <a16:rowId xmlns:a16="http://schemas.microsoft.com/office/drawing/2014/main" val="1813425368"/>
                  </a:ext>
                </a:extLst>
              </a:tr>
              <a:tr h="329494">
                <a:tc>
                  <a:txBody>
                    <a:bodyPr/>
                    <a:lstStyle/>
                    <a:p>
                      <a:r>
                        <a:rPr lang="en-US" sz="1200" dirty="0"/>
                        <a:t>Employee</a:t>
                      </a:r>
                    </a:p>
                  </a:txBody>
                  <a:tcPr/>
                </a:tc>
                <a:tc>
                  <a:txBody>
                    <a:bodyPr/>
                    <a:lstStyle/>
                    <a:p>
                      <a:r>
                        <a:rPr lang="en-US" sz="1200" dirty="0"/>
                        <a:t>$1.65</a:t>
                      </a:r>
                    </a:p>
                  </a:txBody>
                  <a:tcPr/>
                </a:tc>
                <a:extLst>
                  <a:ext uri="{0D108BD9-81ED-4DB2-BD59-A6C34878D82A}">
                    <a16:rowId xmlns:a16="http://schemas.microsoft.com/office/drawing/2014/main" val="793473095"/>
                  </a:ext>
                </a:extLst>
              </a:tr>
              <a:tr h="329494">
                <a:tc>
                  <a:txBody>
                    <a:bodyPr/>
                    <a:lstStyle/>
                    <a:p>
                      <a:r>
                        <a:rPr lang="en-US" sz="1200" dirty="0"/>
                        <a:t>Employee + Spouse</a:t>
                      </a:r>
                    </a:p>
                  </a:txBody>
                  <a:tcPr/>
                </a:tc>
                <a:tc>
                  <a:txBody>
                    <a:bodyPr/>
                    <a:lstStyle/>
                    <a:p>
                      <a:r>
                        <a:rPr lang="en-US" sz="1200" dirty="0"/>
                        <a:t>$2.64</a:t>
                      </a:r>
                    </a:p>
                  </a:txBody>
                  <a:tcPr/>
                </a:tc>
                <a:extLst>
                  <a:ext uri="{0D108BD9-81ED-4DB2-BD59-A6C34878D82A}">
                    <a16:rowId xmlns:a16="http://schemas.microsoft.com/office/drawing/2014/main" val="3715966714"/>
                  </a:ext>
                </a:extLst>
              </a:tr>
              <a:tr h="329494">
                <a:tc>
                  <a:txBody>
                    <a:bodyPr/>
                    <a:lstStyle/>
                    <a:p>
                      <a:r>
                        <a:rPr lang="en-US" sz="1200" dirty="0"/>
                        <a:t>Employee + Child(ren)</a:t>
                      </a:r>
                    </a:p>
                  </a:txBody>
                  <a:tcPr/>
                </a:tc>
                <a:tc>
                  <a:txBody>
                    <a:bodyPr/>
                    <a:lstStyle/>
                    <a:p>
                      <a:r>
                        <a:rPr lang="en-US" sz="1200" dirty="0"/>
                        <a:t>$3.15</a:t>
                      </a:r>
                    </a:p>
                  </a:txBody>
                  <a:tcPr/>
                </a:tc>
                <a:extLst>
                  <a:ext uri="{0D108BD9-81ED-4DB2-BD59-A6C34878D82A}">
                    <a16:rowId xmlns:a16="http://schemas.microsoft.com/office/drawing/2014/main" val="584648456"/>
                  </a:ext>
                </a:extLst>
              </a:tr>
              <a:tr h="329494">
                <a:tc>
                  <a:txBody>
                    <a:bodyPr/>
                    <a:lstStyle/>
                    <a:p>
                      <a:r>
                        <a:rPr lang="en-US" sz="1200" dirty="0"/>
                        <a:t>Family</a:t>
                      </a:r>
                    </a:p>
                  </a:txBody>
                  <a:tcPr/>
                </a:tc>
                <a:tc>
                  <a:txBody>
                    <a:bodyPr/>
                    <a:lstStyle/>
                    <a:p>
                      <a:r>
                        <a:rPr lang="en-US" sz="1200" dirty="0"/>
                        <a:t>$4.91</a:t>
                      </a:r>
                    </a:p>
                  </a:txBody>
                  <a:tcPr/>
                </a:tc>
                <a:extLst>
                  <a:ext uri="{0D108BD9-81ED-4DB2-BD59-A6C34878D82A}">
                    <a16:rowId xmlns:a16="http://schemas.microsoft.com/office/drawing/2014/main" val="3115032513"/>
                  </a:ext>
                </a:extLst>
              </a:tr>
            </a:tbl>
          </a:graphicData>
        </a:graphic>
      </p:graphicFrame>
      <p:graphicFrame>
        <p:nvGraphicFramePr>
          <p:cNvPr id="8" name="Table 8">
            <a:extLst>
              <a:ext uri="{FF2B5EF4-FFF2-40B4-BE49-F238E27FC236}">
                <a16:creationId xmlns:a16="http://schemas.microsoft.com/office/drawing/2014/main" id="{3E2560ED-3F8B-EF52-7EED-7AAE0E62218B}"/>
              </a:ext>
            </a:extLst>
          </p:cNvPr>
          <p:cNvGraphicFramePr>
            <a:graphicFrameLocks noGrp="1"/>
          </p:cNvGraphicFramePr>
          <p:nvPr/>
        </p:nvGraphicFramePr>
        <p:xfrm>
          <a:off x="422031" y="5226689"/>
          <a:ext cx="6070752" cy="1371600"/>
        </p:xfrm>
        <a:graphic>
          <a:graphicData uri="http://schemas.openxmlformats.org/drawingml/2006/table">
            <a:tbl>
              <a:tblPr firstRow="1" bandRow="1">
                <a:tableStyleId>{2D5ABB26-0587-4C30-8999-92F81FD0307C}</a:tableStyleId>
              </a:tblPr>
              <a:tblGrid>
                <a:gridCol w="1517688">
                  <a:extLst>
                    <a:ext uri="{9D8B030D-6E8A-4147-A177-3AD203B41FA5}">
                      <a16:colId xmlns:a16="http://schemas.microsoft.com/office/drawing/2014/main" val="624336582"/>
                    </a:ext>
                  </a:extLst>
                </a:gridCol>
                <a:gridCol w="1517688">
                  <a:extLst>
                    <a:ext uri="{9D8B030D-6E8A-4147-A177-3AD203B41FA5}">
                      <a16:colId xmlns:a16="http://schemas.microsoft.com/office/drawing/2014/main" val="2751912126"/>
                    </a:ext>
                  </a:extLst>
                </a:gridCol>
                <a:gridCol w="1517688">
                  <a:extLst>
                    <a:ext uri="{9D8B030D-6E8A-4147-A177-3AD203B41FA5}">
                      <a16:colId xmlns:a16="http://schemas.microsoft.com/office/drawing/2014/main" val="4172122055"/>
                    </a:ext>
                  </a:extLst>
                </a:gridCol>
                <a:gridCol w="1517688">
                  <a:extLst>
                    <a:ext uri="{9D8B030D-6E8A-4147-A177-3AD203B41FA5}">
                      <a16:colId xmlns:a16="http://schemas.microsoft.com/office/drawing/2014/main" val="2273360585"/>
                    </a:ext>
                  </a:extLst>
                </a:gridCol>
              </a:tblGrid>
              <a:tr h="254622">
                <a:tc gridSpan="4">
                  <a:txBody>
                    <a:bodyPr/>
                    <a:lstStyle/>
                    <a:p>
                      <a:pPr algn="ctr"/>
                      <a:r>
                        <a:rPr lang="en-US" sz="1200" dirty="0"/>
                        <a:t>Schedule of Benefits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626476313"/>
                  </a:ext>
                </a:extLst>
              </a:tr>
              <a:tr h="258624">
                <a:tc>
                  <a:txBody>
                    <a:bodyPr/>
                    <a:lstStyle/>
                    <a:p>
                      <a:r>
                        <a:rPr lang="en-US" sz="1200" dirty="0"/>
                        <a:t>Life</a:t>
                      </a:r>
                    </a:p>
                  </a:txBody>
                  <a:tcPr/>
                </a:tc>
                <a:tc>
                  <a:txBody>
                    <a:bodyPr/>
                    <a:lstStyle/>
                    <a:p>
                      <a:r>
                        <a:rPr lang="en-US" sz="1200" dirty="0"/>
                        <a:t>$20,000</a:t>
                      </a:r>
                    </a:p>
                  </a:txBody>
                  <a:tcPr/>
                </a:tc>
                <a:tc>
                  <a:txBody>
                    <a:bodyPr/>
                    <a:lstStyle/>
                    <a:p>
                      <a:r>
                        <a:rPr lang="en-US" sz="1200" dirty="0"/>
                        <a:t>Fracture Ankle</a:t>
                      </a:r>
                    </a:p>
                  </a:txBody>
                  <a:tcPr/>
                </a:tc>
                <a:tc>
                  <a:txBody>
                    <a:bodyPr/>
                    <a:lstStyle/>
                    <a:p>
                      <a:r>
                        <a:rPr lang="en-US" sz="1200" dirty="0"/>
                        <a:t>$450 - $900</a:t>
                      </a:r>
                    </a:p>
                  </a:txBody>
                  <a:tcPr/>
                </a:tc>
                <a:extLst>
                  <a:ext uri="{0D108BD9-81ED-4DB2-BD59-A6C34878D82A}">
                    <a16:rowId xmlns:a16="http://schemas.microsoft.com/office/drawing/2014/main" val="2562322362"/>
                  </a:ext>
                </a:extLst>
              </a:tr>
              <a:tr h="258624">
                <a:tc>
                  <a:txBody>
                    <a:bodyPr/>
                    <a:lstStyle/>
                    <a:p>
                      <a:r>
                        <a:rPr lang="en-US" sz="1200" dirty="0"/>
                        <a:t>Emergency Room</a:t>
                      </a:r>
                    </a:p>
                  </a:txBody>
                  <a:tcPr/>
                </a:tc>
                <a:tc>
                  <a:txBody>
                    <a:bodyPr/>
                    <a:lstStyle/>
                    <a:p>
                      <a:r>
                        <a:rPr lang="en-US" sz="1200" dirty="0"/>
                        <a:t>$100</a:t>
                      </a:r>
                    </a:p>
                  </a:txBody>
                  <a:tcPr/>
                </a:tc>
                <a:tc>
                  <a:txBody>
                    <a:bodyPr/>
                    <a:lstStyle/>
                    <a:p>
                      <a:r>
                        <a:rPr lang="en-US" sz="1200" dirty="0"/>
                        <a:t>Lacerations</a:t>
                      </a:r>
                    </a:p>
                  </a:txBody>
                  <a:tcPr/>
                </a:tc>
                <a:tc>
                  <a:txBody>
                    <a:bodyPr/>
                    <a:lstStyle/>
                    <a:p>
                      <a:r>
                        <a:rPr lang="en-US" sz="1200" dirty="0"/>
                        <a:t>$30 - $400</a:t>
                      </a:r>
                    </a:p>
                  </a:txBody>
                  <a:tcPr/>
                </a:tc>
                <a:extLst>
                  <a:ext uri="{0D108BD9-81ED-4DB2-BD59-A6C34878D82A}">
                    <a16:rowId xmlns:a16="http://schemas.microsoft.com/office/drawing/2014/main" val="651741822"/>
                  </a:ext>
                </a:extLst>
              </a:tr>
              <a:tr h="254622">
                <a:tc>
                  <a:txBody>
                    <a:bodyPr/>
                    <a:lstStyle/>
                    <a:p>
                      <a:r>
                        <a:rPr lang="en-US" sz="1200" dirty="0"/>
                        <a:t>Coma</a:t>
                      </a:r>
                    </a:p>
                  </a:txBody>
                  <a:tcPr/>
                </a:tc>
                <a:tc>
                  <a:txBody>
                    <a:bodyPr/>
                    <a:lstStyle/>
                    <a:p>
                      <a:r>
                        <a:rPr lang="en-US" sz="1200" dirty="0"/>
                        <a:t>$10,000</a:t>
                      </a:r>
                    </a:p>
                  </a:txBody>
                  <a:tcPr/>
                </a:tc>
                <a:tc>
                  <a:txBody>
                    <a:bodyPr/>
                    <a:lstStyle/>
                    <a:p>
                      <a:r>
                        <a:rPr lang="en-US" sz="1200" dirty="0"/>
                        <a:t>Hospital Admission</a:t>
                      </a:r>
                    </a:p>
                  </a:txBody>
                  <a:tcPr/>
                </a:tc>
                <a:tc>
                  <a:txBody>
                    <a:bodyPr/>
                    <a:lstStyle/>
                    <a:p>
                      <a:r>
                        <a:rPr lang="en-US" sz="1200" dirty="0"/>
                        <a:t>$1,000</a:t>
                      </a:r>
                    </a:p>
                  </a:txBody>
                  <a:tcPr/>
                </a:tc>
                <a:extLst>
                  <a:ext uri="{0D108BD9-81ED-4DB2-BD59-A6C34878D82A}">
                    <a16:rowId xmlns:a16="http://schemas.microsoft.com/office/drawing/2014/main" val="1333839169"/>
                  </a:ext>
                </a:extLst>
              </a:tr>
              <a:tr h="254622">
                <a:tc>
                  <a:txBody>
                    <a:bodyPr/>
                    <a:lstStyle/>
                    <a:p>
                      <a:r>
                        <a:rPr lang="en-US" sz="1200" dirty="0"/>
                        <a:t>Concussion</a:t>
                      </a:r>
                    </a:p>
                  </a:txBody>
                  <a:tcPr/>
                </a:tc>
                <a:tc>
                  <a:txBody>
                    <a:bodyPr/>
                    <a:lstStyle/>
                    <a:p>
                      <a:r>
                        <a:rPr lang="en-US" sz="1200" dirty="0"/>
                        <a:t>$150</a:t>
                      </a:r>
                    </a:p>
                  </a:txBody>
                  <a:tcPr/>
                </a:tc>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See schedule for full list of benefits</a:t>
                      </a:r>
                    </a:p>
                  </a:txBody>
                  <a:tcPr/>
                </a:tc>
                <a:tc hMerge="1">
                  <a:txBody>
                    <a:bodyPr/>
                    <a:lstStyle/>
                    <a:p>
                      <a:endParaRPr lang="en-US"/>
                    </a:p>
                  </a:txBody>
                  <a:tcPr/>
                </a:tc>
                <a:extLst>
                  <a:ext uri="{0D108BD9-81ED-4DB2-BD59-A6C34878D82A}">
                    <a16:rowId xmlns:a16="http://schemas.microsoft.com/office/drawing/2014/main" val="662144029"/>
                  </a:ext>
                </a:extLst>
              </a:tr>
            </a:tbl>
          </a:graphicData>
        </a:graphic>
      </p:graphicFrame>
      <p:sp>
        <p:nvSpPr>
          <p:cNvPr id="6" name="Slide Number Placeholder 7">
            <a:extLst>
              <a:ext uri="{FF2B5EF4-FFF2-40B4-BE49-F238E27FC236}">
                <a16:creationId xmlns:a16="http://schemas.microsoft.com/office/drawing/2014/main" id="{3F9C0B07-CBC6-91E2-A921-7D0D4EB80ED9}"/>
              </a:ext>
            </a:extLst>
          </p:cNvPr>
          <p:cNvSpPr>
            <a:spLocks noGrp="1"/>
          </p:cNvSpPr>
          <p:nvPr>
            <p:ph type="sldNum" sz="quarter" idx="12"/>
          </p:nvPr>
        </p:nvSpPr>
        <p:spPr>
          <a:xfrm>
            <a:off x="5171450" y="8744426"/>
            <a:ext cx="1543050" cy="304803"/>
          </a:xfrm>
        </p:spPr>
        <p:txBody>
          <a:bodyPr/>
          <a:lstStyle/>
          <a:p>
            <a:r>
              <a:rPr lang="en-US" dirty="0"/>
              <a:t>13</a:t>
            </a:r>
          </a:p>
        </p:txBody>
      </p:sp>
    </p:spTree>
    <p:extLst>
      <p:ext uri="{BB962C8B-B14F-4D97-AF65-F5344CB8AC3E}">
        <p14:creationId xmlns:p14="http://schemas.microsoft.com/office/powerpoint/2010/main" val="47652939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009211-9198-D7E3-08B8-1756ABB03893}"/>
              </a:ext>
            </a:extLst>
          </p:cNvPr>
          <p:cNvSpPr>
            <a:spLocks noGrp="1"/>
          </p:cNvSpPr>
          <p:nvPr>
            <p:ph idx="1"/>
          </p:nvPr>
        </p:nvSpPr>
        <p:spPr>
          <a:xfrm>
            <a:off x="188573" y="647481"/>
            <a:ext cx="6480854" cy="2693710"/>
          </a:xfrm>
        </p:spPr>
        <p:txBody>
          <a:bodyPr/>
          <a:lstStyle/>
          <a:p>
            <a:pPr marL="0" indent="0">
              <a:lnSpc>
                <a:spcPct val="100000"/>
              </a:lnSpc>
              <a:spcBef>
                <a:spcPts val="0"/>
              </a:spcBef>
              <a:buNone/>
            </a:pPr>
            <a:r>
              <a:rPr lang="en-US" sz="1200" b="1" dirty="0"/>
              <a:t>Why Critical Illness Insurance?</a:t>
            </a:r>
          </a:p>
          <a:p>
            <a:pPr marL="0" indent="0">
              <a:lnSpc>
                <a:spcPct val="100000"/>
              </a:lnSpc>
              <a:spcBef>
                <a:spcPts val="0"/>
              </a:spcBef>
              <a:buNone/>
            </a:pPr>
            <a:r>
              <a:rPr lang="en-US" sz="1200" dirty="0"/>
              <a:t>Heart attack, stroke, cancer and other </a:t>
            </a:r>
          </a:p>
          <a:p>
            <a:pPr marL="0" indent="0">
              <a:lnSpc>
                <a:spcPct val="100000"/>
              </a:lnSpc>
              <a:spcBef>
                <a:spcPts val="0"/>
              </a:spcBef>
              <a:buNone/>
            </a:pPr>
            <a:r>
              <a:rPr lang="en-US" sz="1200" dirty="0"/>
              <a:t>illnesses can affect not only your health but also </a:t>
            </a:r>
          </a:p>
          <a:p>
            <a:pPr marL="0" indent="0">
              <a:lnSpc>
                <a:spcPct val="100000"/>
              </a:lnSpc>
              <a:spcBef>
                <a:spcPts val="0"/>
              </a:spcBef>
              <a:buNone/>
            </a:pPr>
            <a:r>
              <a:rPr lang="en-US" sz="1200" dirty="0"/>
              <a:t>your bank account; medical expenses reportedly lead to </a:t>
            </a:r>
          </a:p>
          <a:p>
            <a:pPr marL="0" indent="0">
              <a:lnSpc>
                <a:spcPct val="100000"/>
              </a:lnSpc>
              <a:spcBef>
                <a:spcPts val="0"/>
              </a:spcBef>
              <a:buNone/>
            </a:pPr>
            <a:r>
              <a:rPr lang="en-US" sz="1200" dirty="0"/>
              <a:t>more than half of all bankruptcies in the United States. When faced </a:t>
            </a:r>
          </a:p>
          <a:p>
            <a:pPr marL="0" indent="0">
              <a:lnSpc>
                <a:spcPct val="100000"/>
              </a:lnSpc>
              <a:spcBef>
                <a:spcPts val="0"/>
              </a:spcBef>
              <a:buNone/>
            </a:pPr>
            <a:r>
              <a:rPr lang="en-US" sz="1200" dirty="0"/>
              <a:t>with a severe illness and the accompanying medical costs, critical illness </a:t>
            </a:r>
          </a:p>
          <a:p>
            <a:pPr marL="0" indent="0">
              <a:lnSpc>
                <a:spcPct val="100000"/>
              </a:lnSpc>
              <a:spcBef>
                <a:spcPts val="0"/>
              </a:spcBef>
              <a:buNone/>
            </a:pPr>
            <a:r>
              <a:rPr lang="en-US" sz="1200" dirty="0"/>
              <a:t>insurance can help.</a:t>
            </a:r>
          </a:p>
          <a:p>
            <a:pPr marL="0" indent="0">
              <a:lnSpc>
                <a:spcPct val="100000"/>
              </a:lnSpc>
              <a:spcBef>
                <a:spcPts val="0"/>
              </a:spcBef>
              <a:buNone/>
            </a:pPr>
            <a:r>
              <a:rPr lang="en-US" sz="1200" b="1" dirty="0"/>
              <a:t>What is Critical Illness Insurance?</a:t>
            </a:r>
          </a:p>
          <a:p>
            <a:pPr marL="0" indent="0">
              <a:lnSpc>
                <a:spcPct val="100000"/>
              </a:lnSpc>
              <a:spcBef>
                <a:spcPts val="0"/>
              </a:spcBef>
              <a:buNone/>
            </a:pPr>
            <a:r>
              <a:rPr lang="en-US" sz="1200" dirty="0"/>
              <a:t>Critical Illness Insurance is offered as a voluntary benefit by your employer to supplement your regular medical coverage. This insurance is designed to </a:t>
            </a:r>
            <a:r>
              <a:rPr lang="en-US" sz="1200" b="1" dirty="0"/>
              <a:t>cover out-of-pocket expenses not covered by your health insurance</a:t>
            </a:r>
            <a:r>
              <a:rPr lang="en-US" sz="1200" dirty="0"/>
              <a:t>, such as your deductible and copays. Illness can often lead to extended time away from work, and Critical Illness benefits can offset some of those lost wages and help you pay routine living expenses such as childcare, transportation and rent or mortgage payments. If you don’t want to drain your savings because of medical bills and time away from work, Critical Illness Insurance can protect you from financial loss.</a:t>
            </a:r>
          </a:p>
          <a:p>
            <a:pPr marL="0" indent="0">
              <a:lnSpc>
                <a:spcPct val="100000"/>
              </a:lnSpc>
              <a:spcBef>
                <a:spcPts val="0"/>
              </a:spcBef>
              <a:buNone/>
            </a:pPr>
            <a:endParaRPr lang="en-US" sz="1200" dirty="0"/>
          </a:p>
          <a:p>
            <a:pPr marL="0" indent="0">
              <a:lnSpc>
                <a:spcPct val="100000"/>
              </a:lnSpc>
              <a:spcBef>
                <a:spcPts val="0"/>
              </a:spcBef>
              <a:buNone/>
            </a:pPr>
            <a:endParaRPr lang="en-US" sz="1200" b="1" dirty="0"/>
          </a:p>
        </p:txBody>
      </p:sp>
      <p:sp>
        <p:nvSpPr>
          <p:cNvPr id="3" name="Title 2">
            <a:extLst>
              <a:ext uri="{FF2B5EF4-FFF2-40B4-BE49-F238E27FC236}">
                <a16:creationId xmlns:a16="http://schemas.microsoft.com/office/drawing/2014/main" id="{3EEB30DC-9C42-2EB9-3643-D1410A1ED4DB}"/>
              </a:ext>
            </a:extLst>
          </p:cNvPr>
          <p:cNvSpPr>
            <a:spLocks noGrp="1"/>
          </p:cNvSpPr>
          <p:nvPr>
            <p:ph type="title"/>
          </p:nvPr>
        </p:nvSpPr>
        <p:spPr/>
        <p:txBody>
          <a:bodyPr/>
          <a:lstStyle/>
          <a:p>
            <a:r>
              <a:rPr lang="en-US" dirty="0"/>
              <a:t>Critical Illness</a:t>
            </a:r>
          </a:p>
        </p:txBody>
      </p:sp>
      <p:sp>
        <p:nvSpPr>
          <p:cNvPr id="5" name="TextBox 4">
            <a:extLst>
              <a:ext uri="{FF2B5EF4-FFF2-40B4-BE49-F238E27FC236}">
                <a16:creationId xmlns:a16="http://schemas.microsoft.com/office/drawing/2014/main" id="{F570E31A-3520-90CE-6257-2A917D2A1761}"/>
              </a:ext>
            </a:extLst>
          </p:cNvPr>
          <p:cNvSpPr txBox="1"/>
          <p:nvPr/>
        </p:nvSpPr>
        <p:spPr>
          <a:xfrm>
            <a:off x="232659" y="3392479"/>
            <a:ext cx="5967948" cy="1384995"/>
          </a:xfrm>
          <a:prstGeom prst="rect">
            <a:avLst/>
          </a:prstGeom>
          <a:noFill/>
        </p:spPr>
        <p:txBody>
          <a:bodyPr wrap="square" numCol="2" rtlCol="0">
            <a:spAutoFit/>
          </a:bodyPr>
          <a:lstStyle/>
          <a:p>
            <a:r>
              <a:rPr lang="en-US" sz="1200" b="1" dirty="0">
                <a:latin typeface="+mj-lt"/>
              </a:rPr>
              <a:t>Covered Conditions</a:t>
            </a:r>
          </a:p>
          <a:p>
            <a:pPr marL="285750" indent="-285750">
              <a:buFont typeface="Arial" panose="020B0604020202020204" pitchFamily="34" charset="0"/>
              <a:buChar char="•"/>
            </a:pPr>
            <a:r>
              <a:rPr lang="en-US" sz="1200" dirty="0">
                <a:latin typeface="+mj-lt"/>
              </a:rPr>
              <a:t>Cancer		</a:t>
            </a:r>
          </a:p>
          <a:p>
            <a:pPr marL="285750" indent="-285750">
              <a:buFont typeface="Arial" panose="020B0604020202020204" pitchFamily="34" charset="0"/>
              <a:buChar char="•"/>
            </a:pPr>
            <a:r>
              <a:rPr lang="en-US" sz="1200" dirty="0">
                <a:latin typeface="+mj-lt"/>
              </a:rPr>
              <a:t>Carcinoma In Situ</a:t>
            </a:r>
          </a:p>
          <a:p>
            <a:pPr marL="285750" indent="-285750">
              <a:buFont typeface="Arial" panose="020B0604020202020204" pitchFamily="34" charset="0"/>
              <a:buChar char="•"/>
            </a:pPr>
            <a:r>
              <a:rPr lang="en-US" sz="1200" dirty="0">
                <a:latin typeface="+mj-lt"/>
              </a:rPr>
              <a:t>Chronic Renal (Kidney) Failure</a:t>
            </a:r>
          </a:p>
          <a:p>
            <a:pPr marL="285750" indent="-285750">
              <a:buFont typeface="Arial" panose="020B0604020202020204" pitchFamily="34" charset="0"/>
              <a:buChar char="•"/>
            </a:pPr>
            <a:r>
              <a:rPr lang="en-US" sz="1200" dirty="0">
                <a:latin typeface="+mj-lt"/>
              </a:rPr>
              <a:t>Coma</a:t>
            </a:r>
          </a:p>
          <a:p>
            <a:pPr marL="285750" indent="-285750">
              <a:buFont typeface="Arial" panose="020B0604020202020204" pitchFamily="34" charset="0"/>
              <a:buChar char="•"/>
            </a:pPr>
            <a:r>
              <a:rPr lang="en-US" sz="1200" dirty="0">
                <a:latin typeface="+mj-lt"/>
              </a:rPr>
              <a:t>Coronary Artery Disease</a:t>
            </a:r>
          </a:p>
          <a:p>
            <a:pPr marL="285750" indent="-285750">
              <a:buFont typeface="Arial" panose="020B0604020202020204" pitchFamily="34" charset="0"/>
              <a:buChar char="•"/>
            </a:pPr>
            <a:r>
              <a:rPr lang="en-US" sz="1200" dirty="0">
                <a:latin typeface="+mj-lt"/>
              </a:rPr>
              <a:t>Heart Attack</a:t>
            </a:r>
          </a:p>
          <a:p>
            <a:pPr marL="285750" indent="-285750">
              <a:buFont typeface="Arial" panose="020B0604020202020204" pitchFamily="34" charset="0"/>
              <a:buChar char="•"/>
            </a:pPr>
            <a:endParaRPr lang="en-US" sz="1200" dirty="0">
              <a:latin typeface="+mj-lt"/>
            </a:endParaRPr>
          </a:p>
          <a:p>
            <a:pPr marL="285750" indent="-285750">
              <a:buFont typeface="Arial" panose="020B0604020202020204" pitchFamily="34" charset="0"/>
              <a:buChar char="•"/>
            </a:pPr>
            <a:r>
              <a:rPr lang="en-US" sz="1200" dirty="0">
                <a:latin typeface="+mj-lt"/>
              </a:rPr>
              <a:t>Heart Failure</a:t>
            </a:r>
          </a:p>
          <a:p>
            <a:pPr marL="285750" indent="-285750">
              <a:buFont typeface="Arial" panose="020B0604020202020204" pitchFamily="34" charset="0"/>
              <a:buChar char="•"/>
            </a:pPr>
            <a:r>
              <a:rPr lang="en-US" sz="1200" dirty="0">
                <a:latin typeface="+mj-lt"/>
              </a:rPr>
              <a:t>Major Organ Failure</a:t>
            </a:r>
          </a:p>
          <a:p>
            <a:pPr marL="285750" indent="-285750">
              <a:buFont typeface="Arial" panose="020B0604020202020204" pitchFamily="34" charset="0"/>
              <a:buChar char="•"/>
            </a:pPr>
            <a:r>
              <a:rPr lang="en-US" sz="1200" dirty="0">
                <a:latin typeface="+mj-lt"/>
              </a:rPr>
              <a:t>Permanent Paralysis</a:t>
            </a:r>
          </a:p>
          <a:p>
            <a:pPr marL="285750" indent="-285750">
              <a:buFont typeface="Arial" panose="020B0604020202020204" pitchFamily="34" charset="0"/>
              <a:buChar char="•"/>
            </a:pPr>
            <a:r>
              <a:rPr lang="en-US" sz="1200" dirty="0">
                <a:latin typeface="+mj-lt"/>
              </a:rPr>
              <a:t>Stroke</a:t>
            </a:r>
          </a:p>
          <a:p>
            <a:pPr marL="285750" indent="-285750">
              <a:buFont typeface="Arial" panose="020B0604020202020204" pitchFamily="34" charset="0"/>
              <a:buChar char="•"/>
            </a:pPr>
            <a:r>
              <a:rPr lang="en-US" sz="1200" dirty="0">
                <a:latin typeface="+mj-lt"/>
              </a:rPr>
              <a:t>Childhood diseases</a:t>
            </a:r>
          </a:p>
        </p:txBody>
      </p:sp>
      <p:sp>
        <p:nvSpPr>
          <p:cNvPr id="6" name="TextBox 5">
            <a:extLst>
              <a:ext uri="{FF2B5EF4-FFF2-40B4-BE49-F238E27FC236}">
                <a16:creationId xmlns:a16="http://schemas.microsoft.com/office/drawing/2014/main" id="{3F339CDE-CEB4-9FB9-18BD-A3AC92A74FC2}"/>
              </a:ext>
            </a:extLst>
          </p:cNvPr>
          <p:cNvSpPr txBox="1"/>
          <p:nvPr/>
        </p:nvSpPr>
        <p:spPr>
          <a:xfrm>
            <a:off x="232659" y="4777474"/>
            <a:ext cx="6216837" cy="646331"/>
          </a:xfrm>
          <a:prstGeom prst="rect">
            <a:avLst/>
          </a:prstGeom>
          <a:noFill/>
        </p:spPr>
        <p:txBody>
          <a:bodyPr wrap="square" rtlCol="0">
            <a:spAutoFit/>
          </a:bodyPr>
          <a:lstStyle/>
          <a:p>
            <a:r>
              <a:rPr lang="en-US" sz="1200" b="1" dirty="0">
                <a:latin typeface="+mj-lt"/>
              </a:rPr>
              <a:t>Wellness screening benefit: </a:t>
            </a:r>
            <a:r>
              <a:rPr lang="en-US" sz="1200" dirty="0">
                <a:latin typeface="+mj-lt"/>
              </a:rPr>
              <a:t>To promote healthy lifestyles and early detection, we will pay employees and a covered spouse $50, once per plan year, when we receive proof of an eligible health screening like an electrocardiogram.</a:t>
            </a:r>
            <a:endParaRPr lang="en-US" sz="1200" b="1" dirty="0">
              <a:latin typeface="+mj-lt"/>
            </a:endParaRPr>
          </a:p>
        </p:txBody>
      </p:sp>
      <p:graphicFrame>
        <p:nvGraphicFramePr>
          <p:cNvPr id="8" name="Table 8">
            <a:extLst>
              <a:ext uri="{FF2B5EF4-FFF2-40B4-BE49-F238E27FC236}">
                <a16:creationId xmlns:a16="http://schemas.microsoft.com/office/drawing/2014/main" id="{0EA791E6-657C-5E8E-182A-53037999347B}"/>
              </a:ext>
            </a:extLst>
          </p:cNvPr>
          <p:cNvGraphicFramePr>
            <a:graphicFrameLocks noGrp="1"/>
          </p:cNvGraphicFramePr>
          <p:nvPr/>
        </p:nvGraphicFramePr>
        <p:xfrm>
          <a:off x="3381657" y="5204297"/>
          <a:ext cx="2460496" cy="1099468"/>
        </p:xfrm>
        <a:graphic>
          <a:graphicData uri="http://schemas.openxmlformats.org/drawingml/2006/table">
            <a:tbl>
              <a:tblPr firstRow="1" bandRow="1">
                <a:tableStyleId>{F5AB1C69-6EDB-4FF4-983F-18BD219EF322}</a:tableStyleId>
              </a:tblPr>
              <a:tblGrid>
                <a:gridCol w="1230248">
                  <a:extLst>
                    <a:ext uri="{9D8B030D-6E8A-4147-A177-3AD203B41FA5}">
                      <a16:colId xmlns:a16="http://schemas.microsoft.com/office/drawing/2014/main" val="2220230661"/>
                    </a:ext>
                  </a:extLst>
                </a:gridCol>
                <a:gridCol w="1230248">
                  <a:extLst>
                    <a:ext uri="{9D8B030D-6E8A-4147-A177-3AD203B41FA5}">
                      <a16:colId xmlns:a16="http://schemas.microsoft.com/office/drawing/2014/main" val="2678314033"/>
                    </a:ext>
                  </a:extLst>
                </a:gridCol>
              </a:tblGrid>
              <a:tr h="274867">
                <a:tc gridSpan="2">
                  <a:txBody>
                    <a:bodyPr/>
                    <a:lstStyle/>
                    <a:p>
                      <a:pPr algn="ctr"/>
                      <a:r>
                        <a:rPr lang="en-US" sz="1200" dirty="0"/>
                        <a:t>Benefit Amounts</a:t>
                      </a:r>
                    </a:p>
                  </a:txBody>
                  <a:tcPr>
                    <a:solidFill>
                      <a:srgbClr val="EA893A"/>
                    </a:solidFill>
                  </a:tcPr>
                </a:tc>
                <a:tc hMerge="1">
                  <a:txBody>
                    <a:bodyPr/>
                    <a:lstStyle/>
                    <a:p>
                      <a:endParaRPr lang="en-US" dirty="0"/>
                    </a:p>
                  </a:txBody>
                  <a:tcPr/>
                </a:tc>
                <a:extLst>
                  <a:ext uri="{0D108BD9-81ED-4DB2-BD59-A6C34878D82A}">
                    <a16:rowId xmlns:a16="http://schemas.microsoft.com/office/drawing/2014/main" val="541227799"/>
                  </a:ext>
                </a:extLst>
              </a:tr>
              <a:tr h="274867">
                <a:tc>
                  <a:txBody>
                    <a:bodyPr/>
                    <a:lstStyle/>
                    <a:p>
                      <a:r>
                        <a:rPr lang="en-US" sz="1200" dirty="0"/>
                        <a:t>Employee</a:t>
                      </a:r>
                    </a:p>
                  </a:txBody>
                  <a:tcPr/>
                </a:tc>
                <a:tc>
                  <a:txBody>
                    <a:bodyPr/>
                    <a:lstStyle/>
                    <a:p>
                      <a:r>
                        <a:rPr lang="en-US" sz="1200" dirty="0"/>
                        <a:t>$10,000</a:t>
                      </a:r>
                    </a:p>
                  </a:txBody>
                  <a:tcPr/>
                </a:tc>
                <a:extLst>
                  <a:ext uri="{0D108BD9-81ED-4DB2-BD59-A6C34878D82A}">
                    <a16:rowId xmlns:a16="http://schemas.microsoft.com/office/drawing/2014/main" val="2361674470"/>
                  </a:ext>
                </a:extLst>
              </a:tr>
              <a:tr h="274867">
                <a:tc>
                  <a:txBody>
                    <a:bodyPr/>
                    <a:lstStyle/>
                    <a:p>
                      <a:r>
                        <a:rPr lang="en-US" sz="1200" dirty="0"/>
                        <a:t>Spouse</a:t>
                      </a:r>
                    </a:p>
                  </a:txBody>
                  <a:tcPr/>
                </a:tc>
                <a:tc>
                  <a:txBody>
                    <a:bodyPr/>
                    <a:lstStyle/>
                    <a:p>
                      <a:r>
                        <a:rPr lang="en-US" sz="1200" dirty="0"/>
                        <a:t>$10,000</a:t>
                      </a:r>
                    </a:p>
                  </a:txBody>
                  <a:tcPr/>
                </a:tc>
                <a:extLst>
                  <a:ext uri="{0D108BD9-81ED-4DB2-BD59-A6C34878D82A}">
                    <a16:rowId xmlns:a16="http://schemas.microsoft.com/office/drawing/2014/main" val="3185283515"/>
                  </a:ext>
                </a:extLst>
              </a:tr>
              <a:tr h="274867">
                <a:tc>
                  <a:txBody>
                    <a:bodyPr/>
                    <a:lstStyle/>
                    <a:p>
                      <a:r>
                        <a:rPr lang="en-US" sz="1200" dirty="0"/>
                        <a:t>Child (to age 26)</a:t>
                      </a:r>
                    </a:p>
                  </a:txBody>
                  <a:tcPr/>
                </a:tc>
                <a:tc>
                  <a:txBody>
                    <a:bodyPr/>
                    <a:lstStyle/>
                    <a:p>
                      <a:r>
                        <a:rPr lang="en-US" sz="1200" dirty="0"/>
                        <a:t>$5,000</a:t>
                      </a:r>
                    </a:p>
                  </a:txBody>
                  <a:tcPr/>
                </a:tc>
                <a:extLst>
                  <a:ext uri="{0D108BD9-81ED-4DB2-BD59-A6C34878D82A}">
                    <a16:rowId xmlns:a16="http://schemas.microsoft.com/office/drawing/2014/main" val="1101565980"/>
                  </a:ext>
                </a:extLst>
              </a:tr>
            </a:tbl>
          </a:graphicData>
        </a:graphic>
      </p:graphicFrame>
      <p:pic>
        <p:nvPicPr>
          <p:cNvPr id="12" name="Picture 11">
            <a:extLst>
              <a:ext uri="{FF2B5EF4-FFF2-40B4-BE49-F238E27FC236}">
                <a16:creationId xmlns:a16="http://schemas.microsoft.com/office/drawing/2014/main" id="{AF4E6B25-CEA6-631E-A383-461041AFA24B}"/>
              </a:ext>
            </a:extLst>
          </p:cNvPr>
          <p:cNvPicPr>
            <a:picLocks noChangeAspect="1"/>
          </p:cNvPicPr>
          <p:nvPr/>
        </p:nvPicPr>
        <p:blipFill>
          <a:blip r:embed="rId2"/>
          <a:stretch>
            <a:fillRect/>
          </a:stretch>
        </p:blipFill>
        <p:spPr>
          <a:xfrm>
            <a:off x="32530" y="6310808"/>
            <a:ext cx="6792940" cy="2305376"/>
          </a:xfrm>
          <a:prstGeom prst="rect">
            <a:avLst/>
          </a:prstGeom>
        </p:spPr>
      </p:pic>
      <p:sp>
        <p:nvSpPr>
          <p:cNvPr id="13" name="TextBox 12">
            <a:extLst>
              <a:ext uri="{FF2B5EF4-FFF2-40B4-BE49-F238E27FC236}">
                <a16:creationId xmlns:a16="http://schemas.microsoft.com/office/drawing/2014/main" id="{6894A77D-23DF-C191-9180-FA46BC16EFE3}"/>
              </a:ext>
            </a:extLst>
          </p:cNvPr>
          <p:cNvSpPr txBox="1"/>
          <p:nvPr/>
        </p:nvSpPr>
        <p:spPr>
          <a:xfrm>
            <a:off x="232659" y="5525977"/>
            <a:ext cx="2939339" cy="276999"/>
          </a:xfrm>
          <a:prstGeom prst="rect">
            <a:avLst/>
          </a:prstGeom>
          <a:noFill/>
        </p:spPr>
        <p:txBody>
          <a:bodyPr wrap="square" rtlCol="0">
            <a:spAutoFit/>
          </a:bodyPr>
          <a:lstStyle/>
          <a:p>
            <a:r>
              <a:rPr lang="en-US" sz="1200" b="1" dirty="0">
                <a:latin typeface="+mj-lt"/>
              </a:rPr>
              <a:t>Pre-Existing condition exclusion:</a:t>
            </a:r>
            <a:r>
              <a:rPr lang="en-US" sz="1200" dirty="0">
                <a:latin typeface="+mj-lt"/>
              </a:rPr>
              <a:t> 12/12</a:t>
            </a:r>
          </a:p>
        </p:txBody>
      </p:sp>
      <p:pic>
        <p:nvPicPr>
          <p:cNvPr id="14" name="Picture 13">
            <a:extLst>
              <a:ext uri="{FF2B5EF4-FFF2-40B4-BE49-F238E27FC236}">
                <a16:creationId xmlns:a16="http://schemas.microsoft.com/office/drawing/2014/main" id="{B26A67E3-3C22-207F-36D0-927243FF6291}"/>
              </a:ext>
            </a:extLst>
          </p:cNvPr>
          <p:cNvPicPr>
            <a:picLocks noChangeAspect="1"/>
          </p:cNvPicPr>
          <p:nvPr/>
        </p:nvPicPr>
        <p:blipFill>
          <a:blip r:embed="rId3"/>
          <a:stretch>
            <a:fillRect/>
          </a:stretch>
        </p:blipFill>
        <p:spPr>
          <a:xfrm>
            <a:off x="143643" y="278880"/>
            <a:ext cx="1558685" cy="308599"/>
          </a:xfrm>
          <a:prstGeom prst="rect">
            <a:avLst/>
          </a:prstGeom>
        </p:spPr>
      </p:pic>
      <p:sp>
        <p:nvSpPr>
          <p:cNvPr id="9" name="Slide Number Placeholder 7">
            <a:extLst>
              <a:ext uri="{FF2B5EF4-FFF2-40B4-BE49-F238E27FC236}">
                <a16:creationId xmlns:a16="http://schemas.microsoft.com/office/drawing/2014/main" id="{EAA02575-376E-1639-5AAD-29B1FB636A4F}"/>
              </a:ext>
            </a:extLst>
          </p:cNvPr>
          <p:cNvSpPr>
            <a:spLocks noGrp="1"/>
          </p:cNvSpPr>
          <p:nvPr>
            <p:ph type="sldNum" sz="quarter" idx="12"/>
          </p:nvPr>
        </p:nvSpPr>
        <p:spPr>
          <a:xfrm>
            <a:off x="5171450" y="8744426"/>
            <a:ext cx="1543050" cy="304803"/>
          </a:xfrm>
        </p:spPr>
        <p:txBody>
          <a:bodyPr/>
          <a:lstStyle/>
          <a:p>
            <a:r>
              <a:rPr lang="en-US" dirty="0"/>
              <a:t>14</a:t>
            </a:r>
          </a:p>
        </p:txBody>
      </p:sp>
    </p:spTree>
    <p:extLst>
      <p:ext uri="{BB962C8B-B14F-4D97-AF65-F5344CB8AC3E}">
        <p14:creationId xmlns:p14="http://schemas.microsoft.com/office/powerpoint/2010/main" val="304145273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009211-9198-D7E3-08B8-1756ABB03893}"/>
              </a:ext>
            </a:extLst>
          </p:cNvPr>
          <p:cNvSpPr>
            <a:spLocks noGrp="1"/>
          </p:cNvSpPr>
          <p:nvPr>
            <p:ph idx="1"/>
          </p:nvPr>
        </p:nvSpPr>
        <p:spPr>
          <a:xfrm>
            <a:off x="188573" y="698769"/>
            <a:ext cx="6480854" cy="1395846"/>
          </a:xfrm>
        </p:spPr>
        <p:txBody>
          <a:bodyPr/>
          <a:lstStyle/>
          <a:p>
            <a:pPr marL="0" indent="0">
              <a:lnSpc>
                <a:spcPct val="100000"/>
              </a:lnSpc>
              <a:spcBef>
                <a:spcPts val="0"/>
              </a:spcBef>
              <a:buNone/>
            </a:pPr>
            <a:r>
              <a:rPr lang="en-US" sz="1200" b="1" dirty="0"/>
              <a:t>Hospital Indemnity Protection Plan </a:t>
            </a:r>
          </a:p>
          <a:p>
            <a:pPr marL="0" indent="0">
              <a:lnSpc>
                <a:spcPct val="100000"/>
              </a:lnSpc>
              <a:spcBef>
                <a:spcPts val="0"/>
              </a:spcBef>
              <a:buNone/>
            </a:pPr>
            <a:r>
              <a:rPr lang="en-US" sz="1200" dirty="0"/>
              <a:t>Is an insurance plan that pays cash directly </a:t>
            </a:r>
          </a:p>
          <a:p>
            <a:pPr marL="0" indent="0">
              <a:lnSpc>
                <a:spcPct val="100000"/>
              </a:lnSpc>
              <a:spcBef>
                <a:spcPts val="0"/>
              </a:spcBef>
              <a:buNone/>
            </a:pPr>
            <a:r>
              <a:rPr lang="en-US" sz="1200" dirty="0"/>
              <a:t>To you. It can be used to help pay costs from a </a:t>
            </a:r>
          </a:p>
          <a:p>
            <a:pPr marL="0" indent="0">
              <a:lnSpc>
                <a:spcPct val="100000"/>
              </a:lnSpc>
              <a:spcBef>
                <a:spcPts val="0"/>
              </a:spcBef>
              <a:buNone/>
            </a:pPr>
            <a:r>
              <a:rPr lang="en-US" sz="1200" dirty="0"/>
              <a:t>hospital stay and related treatment, health plan deductible </a:t>
            </a:r>
          </a:p>
          <a:p>
            <a:pPr marL="0" indent="0">
              <a:lnSpc>
                <a:spcPct val="100000"/>
              </a:lnSpc>
              <a:spcBef>
                <a:spcPts val="0"/>
              </a:spcBef>
              <a:buNone/>
            </a:pPr>
            <a:r>
              <a:rPr lang="en-US" sz="1200" dirty="0"/>
              <a:t>and other out-of-pocket costs.</a:t>
            </a:r>
            <a:endParaRPr lang="en-US" sz="1200" b="1" dirty="0"/>
          </a:p>
          <a:p>
            <a:pPr marL="0" indent="0">
              <a:lnSpc>
                <a:spcPct val="100000"/>
              </a:lnSpc>
              <a:spcBef>
                <a:spcPts val="0"/>
              </a:spcBef>
              <a:buNone/>
            </a:pPr>
            <a:r>
              <a:rPr lang="en-US" sz="1200" b="1" dirty="0"/>
              <a:t>Pre-Existing Conditions Exclusion: </a:t>
            </a:r>
            <a:r>
              <a:rPr lang="en-US" sz="1200" dirty="0"/>
              <a:t>12/12</a:t>
            </a:r>
            <a:endParaRPr lang="en-US" sz="1200" b="1" dirty="0"/>
          </a:p>
          <a:p>
            <a:pPr marL="0" indent="0">
              <a:lnSpc>
                <a:spcPct val="100000"/>
              </a:lnSpc>
              <a:spcBef>
                <a:spcPts val="0"/>
              </a:spcBef>
              <a:buNone/>
            </a:pPr>
            <a:r>
              <a:rPr lang="en-US" sz="1200" b="1" dirty="0"/>
              <a:t>Wellness Benefit Rider:</a:t>
            </a:r>
            <a:r>
              <a:rPr lang="en-US" sz="1200" dirty="0"/>
              <a:t> $50 </a:t>
            </a:r>
            <a:r>
              <a:rPr lang="en-US" sz="1200"/>
              <a:t>per employee and insured </a:t>
            </a:r>
            <a:r>
              <a:rPr lang="en-US" sz="1200" dirty="0"/>
              <a:t>spouse</a:t>
            </a:r>
          </a:p>
          <a:p>
            <a:pPr marL="0" indent="0">
              <a:lnSpc>
                <a:spcPct val="100000"/>
              </a:lnSpc>
              <a:spcBef>
                <a:spcPts val="0"/>
              </a:spcBef>
              <a:buNone/>
            </a:pPr>
            <a:endParaRPr lang="en-US" sz="1200" b="1" dirty="0"/>
          </a:p>
        </p:txBody>
      </p:sp>
      <p:sp>
        <p:nvSpPr>
          <p:cNvPr id="3" name="Title 2">
            <a:extLst>
              <a:ext uri="{FF2B5EF4-FFF2-40B4-BE49-F238E27FC236}">
                <a16:creationId xmlns:a16="http://schemas.microsoft.com/office/drawing/2014/main" id="{3EEB30DC-9C42-2EB9-3643-D1410A1ED4DB}"/>
              </a:ext>
            </a:extLst>
          </p:cNvPr>
          <p:cNvSpPr>
            <a:spLocks noGrp="1"/>
          </p:cNvSpPr>
          <p:nvPr>
            <p:ph type="title"/>
          </p:nvPr>
        </p:nvSpPr>
        <p:spPr/>
        <p:txBody>
          <a:bodyPr/>
          <a:lstStyle/>
          <a:p>
            <a:r>
              <a:rPr lang="en-US" dirty="0"/>
              <a:t>Hospital Indemnity and Employee Assistance Program</a:t>
            </a:r>
          </a:p>
        </p:txBody>
      </p:sp>
      <p:graphicFrame>
        <p:nvGraphicFramePr>
          <p:cNvPr id="6" name="Table 6">
            <a:extLst>
              <a:ext uri="{FF2B5EF4-FFF2-40B4-BE49-F238E27FC236}">
                <a16:creationId xmlns:a16="http://schemas.microsoft.com/office/drawing/2014/main" id="{06558742-5E11-7C0B-E6E4-DE0341241E49}"/>
              </a:ext>
            </a:extLst>
          </p:cNvPr>
          <p:cNvGraphicFramePr>
            <a:graphicFrameLocks noGrp="1"/>
          </p:cNvGraphicFramePr>
          <p:nvPr/>
        </p:nvGraphicFramePr>
        <p:xfrm>
          <a:off x="601933" y="2158470"/>
          <a:ext cx="5815098" cy="1501730"/>
        </p:xfrm>
        <a:graphic>
          <a:graphicData uri="http://schemas.openxmlformats.org/drawingml/2006/table">
            <a:tbl>
              <a:tblPr firstRow="1" bandRow="1">
                <a:tableStyleId>{F5AB1C69-6EDB-4FF4-983F-18BD219EF322}</a:tableStyleId>
              </a:tblPr>
              <a:tblGrid>
                <a:gridCol w="4485932">
                  <a:extLst>
                    <a:ext uri="{9D8B030D-6E8A-4147-A177-3AD203B41FA5}">
                      <a16:colId xmlns:a16="http://schemas.microsoft.com/office/drawing/2014/main" val="1843813774"/>
                    </a:ext>
                  </a:extLst>
                </a:gridCol>
                <a:gridCol w="1329166">
                  <a:extLst>
                    <a:ext uri="{9D8B030D-6E8A-4147-A177-3AD203B41FA5}">
                      <a16:colId xmlns:a16="http://schemas.microsoft.com/office/drawing/2014/main" val="2950594372"/>
                    </a:ext>
                  </a:extLst>
                </a:gridCol>
              </a:tblGrid>
              <a:tr h="300346">
                <a:tc gridSpan="2">
                  <a:txBody>
                    <a:bodyPr/>
                    <a:lstStyle/>
                    <a:p>
                      <a:r>
                        <a:rPr lang="en-US" sz="1200" dirty="0"/>
                        <a:t>Plan Benefits</a:t>
                      </a:r>
                    </a:p>
                  </a:txBody>
                  <a:tcPr>
                    <a:solidFill>
                      <a:srgbClr val="EA893A"/>
                    </a:solidFill>
                  </a:tcPr>
                </a:tc>
                <a:tc hMerge="1">
                  <a:txBody>
                    <a:bodyPr/>
                    <a:lstStyle/>
                    <a:p>
                      <a:endParaRPr lang="en-US" dirty="0"/>
                    </a:p>
                  </a:txBody>
                  <a:tcPr/>
                </a:tc>
                <a:extLst>
                  <a:ext uri="{0D108BD9-81ED-4DB2-BD59-A6C34878D82A}">
                    <a16:rowId xmlns:a16="http://schemas.microsoft.com/office/drawing/2014/main" val="3194788953"/>
                  </a:ext>
                </a:extLst>
              </a:tr>
              <a:tr h="300346">
                <a:tc>
                  <a:txBody>
                    <a:bodyPr/>
                    <a:lstStyle/>
                    <a:p>
                      <a:r>
                        <a:rPr lang="en-US" sz="1200" dirty="0"/>
                        <a:t>Hospital Admission (1 day per plan year)</a:t>
                      </a:r>
                    </a:p>
                  </a:txBody>
                  <a:tcPr/>
                </a:tc>
                <a:tc>
                  <a:txBody>
                    <a:bodyPr/>
                    <a:lstStyle/>
                    <a:p>
                      <a:r>
                        <a:rPr lang="en-US" sz="1200" dirty="0"/>
                        <a:t>$500</a:t>
                      </a:r>
                    </a:p>
                  </a:txBody>
                  <a:tcPr/>
                </a:tc>
                <a:extLst>
                  <a:ext uri="{0D108BD9-81ED-4DB2-BD59-A6C34878D82A}">
                    <a16:rowId xmlns:a16="http://schemas.microsoft.com/office/drawing/2014/main" val="532548314"/>
                  </a:ext>
                </a:extLst>
              </a:tr>
              <a:tr h="300346">
                <a:tc>
                  <a:txBody>
                    <a:bodyPr/>
                    <a:lstStyle/>
                    <a:p>
                      <a:r>
                        <a:rPr lang="en-US" sz="1200" dirty="0"/>
                        <a:t>Hospital Confinement (up to 364 days per plan year)</a:t>
                      </a:r>
                    </a:p>
                  </a:txBody>
                  <a:tcPr/>
                </a:tc>
                <a:tc>
                  <a:txBody>
                    <a:bodyPr/>
                    <a:lstStyle/>
                    <a:p>
                      <a:r>
                        <a:rPr lang="en-US" sz="1200" dirty="0"/>
                        <a:t>$100</a:t>
                      </a:r>
                    </a:p>
                  </a:txBody>
                  <a:tcPr/>
                </a:tc>
                <a:extLst>
                  <a:ext uri="{0D108BD9-81ED-4DB2-BD59-A6C34878D82A}">
                    <a16:rowId xmlns:a16="http://schemas.microsoft.com/office/drawing/2014/main" val="2711003360"/>
                  </a:ext>
                </a:extLst>
              </a:tr>
              <a:tr h="300346">
                <a:tc>
                  <a:txBody>
                    <a:bodyPr/>
                    <a:lstStyle/>
                    <a:p>
                      <a:r>
                        <a:rPr lang="en-US" sz="1200" dirty="0"/>
                        <a:t>ICU Admission (1 day per plan year)</a:t>
                      </a:r>
                    </a:p>
                  </a:txBody>
                  <a:tcPr/>
                </a:tc>
                <a:tc>
                  <a:txBody>
                    <a:bodyPr/>
                    <a:lstStyle/>
                    <a:p>
                      <a:r>
                        <a:rPr lang="en-US" sz="1200" dirty="0"/>
                        <a:t>$500</a:t>
                      </a:r>
                    </a:p>
                  </a:txBody>
                  <a:tcPr/>
                </a:tc>
                <a:extLst>
                  <a:ext uri="{0D108BD9-81ED-4DB2-BD59-A6C34878D82A}">
                    <a16:rowId xmlns:a16="http://schemas.microsoft.com/office/drawing/2014/main" val="2502194814"/>
                  </a:ext>
                </a:extLst>
              </a:tr>
              <a:tr h="300346">
                <a:tc>
                  <a:txBody>
                    <a:bodyPr/>
                    <a:lstStyle/>
                    <a:p>
                      <a:r>
                        <a:rPr lang="en-US" sz="1200" dirty="0"/>
                        <a:t>ICU Confinement (up to 364 days per plan year)</a:t>
                      </a:r>
                    </a:p>
                  </a:txBody>
                  <a:tcPr/>
                </a:tc>
                <a:tc>
                  <a:txBody>
                    <a:bodyPr/>
                    <a:lstStyle/>
                    <a:p>
                      <a:r>
                        <a:rPr lang="en-US" sz="1200" dirty="0"/>
                        <a:t>$100</a:t>
                      </a:r>
                    </a:p>
                  </a:txBody>
                  <a:tcPr/>
                </a:tc>
                <a:extLst>
                  <a:ext uri="{0D108BD9-81ED-4DB2-BD59-A6C34878D82A}">
                    <a16:rowId xmlns:a16="http://schemas.microsoft.com/office/drawing/2014/main" val="780074573"/>
                  </a:ext>
                </a:extLst>
              </a:tr>
            </a:tbl>
          </a:graphicData>
        </a:graphic>
      </p:graphicFrame>
      <p:graphicFrame>
        <p:nvGraphicFramePr>
          <p:cNvPr id="7" name="Table 7">
            <a:extLst>
              <a:ext uri="{FF2B5EF4-FFF2-40B4-BE49-F238E27FC236}">
                <a16:creationId xmlns:a16="http://schemas.microsoft.com/office/drawing/2014/main" id="{9429AE62-C6CD-5855-1F8C-50E089312EA5}"/>
              </a:ext>
            </a:extLst>
          </p:cNvPr>
          <p:cNvGraphicFramePr>
            <a:graphicFrameLocks noGrp="1"/>
          </p:cNvGraphicFramePr>
          <p:nvPr/>
        </p:nvGraphicFramePr>
        <p:xfrm>
          <a:off x="1034786" y="3723070"/>
          <a:ext cx="4572000" cy="1371600"/>
        </p:xfrm>
        <a:graphic>
          <a:graphicData uri="http://schemas.openxmlformats.org/drawingml/2006/table">
            <a:tbl>
              <a:tblPr firstRow="1" bandRow="1">
                <a:tableStyleId>{F5AB1C69-6EDB-4FF4-983F-18BD219EF322}</a:tableStyleId>
              </a:tblPr>
              <a:tblGrid>
                <a:gridCol w="2286000">
                  <a:extLst>
                    <a:ext uri="{9D8B030D-6E8A-4147-A177-3AD203B41FA5}">
                      <a16:colId xmlns:a16="http://schemas.microsoft.com/office/drawing/2014/main" val="4163272166"/>
                    </a:ext>
                  </a:extLst>
                </a:gridCol>
                <a:gridCol w="2286000">
                  <a:extLst>
                    <a:ext uri="{9D8B030D-6E8A-4147-A177-3AD203B41FA5}">
                      <a16:colId xmlns:a16="http://schemas.microsoft.com/office/drawing/2014/main" val="2918578141"/>
                    </a:ext>
                  </a:extLst>
                </a:gridCol>
              </a:tblGrid>
              <a:tr h="272309">
                <a:tc gridSpan="2">
                  <a:txBody>
                    <a:bodyPr/>
                    <a:lstStyle/>
                    <a:p>
                      <a:r>
                        <a:rPr lang="en-US" sz="1200" dirty="0"/>
                        <a:t>Weekly Rates</a:t>
                      </a:r>
                    </a:p>
                  </a:txBody>
                  <a:tcPr>
                    <a:solidFill>
                      <a:srgbClr val="EA893A"/>
                    </a:solidFill>
                  </a:tcPr>
                </a:tc>
                <a:tc hMerge="1">
                  <a:txBody>
                    <a:bodyPr/>
                    <a:lstStyle/>
                    <a:p>
                      <a:endParaRPr lang="en-US" dirty="0"/>
                    </a:p>
                  </a:txBody>
                  <a:tcPr/>
                </a:tc>
                <a:extLst>
                  <a:ext uri="{0D108BD9-81ED-4DB2-BD59-A6C34878D82A}">
                    <a16:rowId xmlns:a16="http://schemas.microsoft.com/office/drawing/2014/main" val="1576732975"/>
                  </a:ext>
                </a:extLst>
              </a:tr>
              <a:tr h="272309">
                <a:tc>
                  <a:txBody>
                    <a:bodyPr/>
                    <a:lstStyle/>
                    <a:p>
                      <a:r>
                        <a:rPr lang="en-US" sz="1200" dirty="0"/>
                        <a:t>Employee Only</a:t>
                      </a:r>
                    </a:p>
                  </a:txBody>
                  <a:tcPr/>
                </a:tc>
                <a:tc>
                  <a:txBody>
                    <a:bodyPr/>
                    <a:lstStyle/>
                    <a:p>
                      <a:r>
                        <a:rPr lang="en-US" sz="1200" dirty="0"/>
                        <a:t>$2.61</a:t>
                      </a:r>
                    </a:p>
                  </a:txBody>
                  <a:tcPr/>
                </a:tc>
                <a:extLst>
                  <a:ext uri="{0D108BD9-81ED-4DB2-BD59-A6C34878D82A}">
                    <a16:rowId xmlns:a16="http://schemas.microsoft.com/office/drawing/2014/main" val="424632758"/>
                  </a:ext>
                </a:extLst>
              </a:tr>
              <a:tr h="272309">
                <a:tc>
                  <a:txBody>
                    <a:bodyPr/>
                    <a:lstStyle/>
                    <a:p>
                      <a:r>
                        <a:rPr lang="en-US" sz="1200" dirty="0"/>
                        <a:t>Employee + Spouse</a:t>
                      </a:r>
                    </a:p>
                  </a:txBody>
                  <a:tcPr/>
                </a:tc>
                <a:tc>
                  <a:txBody>
                    <a:bodyPr/>
                    <a:lstStyle/>
                    <a:p>
                      <a:r>
                        <a:rPr lang="en-US" sz="1200" dirty="0"/>
                        <a:t>$5.43</a:t>
                      </a:r>
                    </a:p>
                  </a:txBody>
                  <a:tcPr/>
                </a:tc>
                <a:extLst>
                  <a:ext uri="{0D108BD9-81ED-4DB2-BD59-A6C34878D82A}">
                    <a16:rowId xmlns:a16="http://schemas.microsoft.com/office/drawing/2014/main" val="460220034"/>
                  </a:ext>
                </a:extLst>
              </a:tr>
              <a:tr h="272309">
                <a:tc>
                  <a:txBody>
                    <a:bodyPr/>
                    <a:lstStyle/>
                    <a:p>
                      <a:r>
                        <a:rPr lang="en-US" sz="1200" dirty="0"/>
                        <a:t>Employee + Child(ren)</a:t>
                      </a:r>
                    </a:p>
                  </a:txBody>
                  <a:tcPr/>
                </a:tc>
                <a:tc>
                  <a:txBody>
                    <a:bodyPr/>
                    <a:lstStyle/>
                    <a:p>
                      <a:r>
                        <a:rPr lang="en-US" sz="1200" dirty="0"/>
                        <a:t>$4.16</a:t>
                      </a:r>
                    </a:p>
                  </a:txBody>
                  <a:tcPr/>
                </a:tc>
                <a:extLst>
                  <a:ext uri="{0D108BD9-81ED-4DB2-BD59-A6C34878D82A}">
                    <a16:rowId xmlns:a16="http://schemas.microsoft.com/office/drawing/2014/main" val="353458997"/>
                  </a:ext>
                </a:extLst>
              </a:tr>
              <a:tr h="272309">
                <a:tc>
                  <a:txBody>
                    <a:bodyPr/>
                    <a:lstStyle/>
                    <a:p>
                      <a:r>
                        <a:rPr lang="en-US" sz="1200" dirty="0"/>
                        <a:t>Family </a:t>
                      </a:r>
                    </a:p>
                  </a:txBody>
                  <a:tcPr/>
                </a:tc>
                <a:tc>
                  <a:txBody>
                    <a:bodyPr/>
                    <a:lstStyle/>
                    <a:p>
                      <a:r>
                        <a:rPr lang="en-US" sz="1200" dirty="0"/>
                        <a:t>$7.33</a:t>
                      </a:r>
                    </a:p>
                  </a:txBody>
                  <a:tcPr/>
                </a:tc>
                <a:extLst>
                  <a:ext uri="{0D108BD9-81ED-4DB2-BD59-A6C34878D82A}">
                    <a16:rowId xmlns:a16="http://schemas.microsoft.com/office/drawing/2014/main" val="1888104061"/>
                  </a:ext>
                </a:extLst>
              </a:tr>
            </a:tbl>
          </a:graphicData>
        </a:graphic>
      </p:graphicFrame>
      <p:sp>
        <p:nvSpPr>
          <p:cNvPr id="11" name="TextBox 10">
            <a:extLst>
              <a:ext uri="{FF2B5EF4-FFF2-40B4-BE49-F238E27FC236}">
                <a16:creationId xmlns:a16="http://schemas.microsoft.com/office/drawing/2014/main" id="{8159F7EA-427A-9F44-83B1-9F7DDB37A959}"/>
              </a:ext>
            </a:extLst>
          </p:cNvPr>
          <p:cNvSpPr txBox="1"/>
          <p:nvPr/>
        </p:nvSpPr>
        <p:spPr>
          <a:xfrm>
            <a:off x="94286" y="5094670"/>
            <a:ext cx="6669427" cy="3877985"/>
          </a:xfrm>
          <a:prstGeom prst="rect">
            <a:avLst/>
          </a:prstGeom>
          <a:noFill/>
        </p:spPr>
        <p:txBody>
          <a:bodyPr wrap="square" rtlCol="0">
            <a:spAutoFit/>
          </a:bodyPr>
          <a:lstStyle/>
          <a:p>
            <a:pPr marL="0" indent="0">
              <a:buNone/>
            </a:pPr>
            <a:r>
              <a:rPr lang="en-US" sz="1200" b="1" dirty="0">
                <a:solidFill>
                  <a:schemeClr val="tx1">
                    <a:lumMod val="95000"/>
                    <a:lumOff val="5000"/>
                  </a:schemeClr>
                </a:solidFill>
                <a:cs typeface="Arial" panose="020B0604020202020204" pitchFamily="34" charset="0"/>
              </a:rPr>
              <a:t>Employee Assistance Program </a:t>
            </a:r>
            <a:r>
              <a:rPr lang="en-US" sz="1200" dirty="0">
                <a:solidFill>
                  <a:schemeClr val="tx1">
                    <a:lumMod val="95000"/>
                    <a:lumOff val="5000"/>
                  </a:schemeClr>
                </a:solidFill>
                <a:cs typeface="Arial" panose="020B0604020202020204" pitchFamily="34" charset="0"/>
              </a:rPr>
              <a:t>To help you manage life’s everyday challenges, whether personal or work-related, you and your family have access to the EAP at no cost to you. EAP services are provided through </a:t>
            </a:r>
            <a:r>
              <a:rPr lang="en-US" sz="1200" dirty="0" err="1">
                <a:solidFill>
                  <a:schemeClr val="tx1">
                    <a:lumMod val="95000"/>
                    <a:lumOff val="5000"/>
                  </a:schemeClr>
                </a:solidFill>
                <a:cs typeface="Arial" panose="020B0604020202020204" pitchFamily="34" charset="0"/>
              </a:rPr>
              <a:t>liveandworkwell</a:t>
            </a:r>
            <a:r>
              <a:rPr lang="en-US" sz="1200" dirty="0">
                <a:solidFill>
                  <a:schemeClr val="tx1">
                    <a:lumMod val="95000"/>
                    <a:lumOff val="5000"/>
                  </a:schemeClr>
                </a:solidFill>
                <a:cs typeface="Arial" panose="020B0604020202020204" pitchFamily="34" charset="0"/>
              </a:rPr>
              <a:t> with counselors and specialists available any time, day or night, to listen and determine the type of help that best offers the support you need. In addition to personal counseling. EAP services include: </a:t>
            </a:r>
          </a:p>
          <a:p>
            <a:pPr marL="628650" lvl="1" indent="-171450">
              <a:buClr>
                <a:srgbClr val="282E71"/>
              </a:buClr>
              <a:buFont typeface="Arial" panose="020B0604020202020204" pitchFamily="34" charset="0"/>
              <a:buChar char="•"/>
            </a:pPr>
            <a:r>
              <a:rPr lang="en-US" sz="1200" dirty="0">
                <a:solidFill>
                  <a:schemeClr val="tx1">
                    <a:lumMod val="95000"/>
                    <a:lumOff val="5000"/>
                  </a:schemeClr>
                </a:solidFill>
                <a:cs typeface="Arial" panose="020B0604020202020204" pitchFamily="34" charset="0"/>
              </a:rPr>
              <a:t>Counseling services (translators are available)</a:t>
            </a:r>
          </a:p>
          <a:p>
            <a:pPr marL="628650" lvl="1" indent="-171450">
              <a:buClr>
                <a:srgbClr val="282E71"/>
              </a:buClr>
              <a:buFont typeface="Arial" panose="020B0604020202020204" pitchFamily="34" charset="0"/>
              <a:buChar char="•"/>
            </a:pPr>
            <a:r>
              <a:rPr lang="en-US" sz="1200" dirty="0">
                <a:solidFill>
                  <a:schemeClr val="tx1">
                    <a:lumMod val="95000"/>
                    <a:lumOff val="5000"/>
                  </a:schemeClr>
                </a:solidFill>
                <a:cs typeface="Arial" panose="020B0604020202020204" pitchFamily="34" charset="0"/>
              </a:rPr>
              <a:t>Will and trust preparation</a:t>
            </a:r>
          </a:p>
          <a:p>
            <a:pPr marL="628650" lvl="1" indent="-171450">
              <a:buClr>
                <a:srgbClr val="282E71"/>
              </a:buClr>
              <a:buFont typeface="Arial" panose="020B0604020202020204" pitchFamily="34" charset="0"/>
              <a:buChar char="•"/>
            </a:pPr>
            <a:r>
              <a:rPr lang="en-US" sz="1200" dirty="0">
                <a:solidFill>
                  <a:schemeClr val="tx1">
                    <a:lumMod val="95000"/>
                    <a:lumOff val="5000"/>
                  </a:schemeClr>
                </a:solidFill>
                <a:cs typeface="Arial" panose="020B0604020202020204" pitchFamily="34" charset="0"/>
              </a:rPr>
              <a:t>Beneficiary Services</a:t>
            </a:r>
          </a:p>
          <a:p>
            <a:pPr marL="628650" lvl="1" indent="-171450">
              <a:buClr>
                <a:srgbClr val="282E71"/>
              </a:buClr>
              <a:buFont typeface="Arial" panose="020B0604020202020204" pitchFamily="34" charset="0"/>
              <a:buChar char="•"/>
            </a:pPr>
            <a:r>
              <a:rPr lang="en-US" sz="1200" dirty="0">
                <a:solidFill>
                  <a:schemeClr val="tx1">
                    <a:lumMod val="95000"/>
                    <a:lumOff val="5000"/>
                  </a:schemeClr>
                </a:solidFill>
                <a:cs typeface="Arial" panose="020B0604020202020204" pitchFamily="34" charset="0"/>
              </a:rPr>
              <a:t>Financial &amp; Legal support</a:t>
            </a:r>
          </a:p>
          <a:p>
            <a:pPr marL="628650" lvl="1" indent="-171450">
              <a:buClr>
                <a:srgbClr val="282E71"/>
              </a:buClr>
              <a:buFont typeface="Arial" panose="020B0604020202020204" pitchFamily="34" charset="0"/>
              <a:buChar char="•"/>
            </a:pPr>
            <a:r>
              <a:rPr lang="en-US" sz="1200" dirty="0">
                <a:solidFill>
                  <a:schemeClr val="tx1">
                    <a:lumMod val="95000"/>
                    <a:lumOff val="5000"/>
                  </a:schemeClr>
                </a:solidFill>
                <a:cs typeface="Arial" panose="020B0604020202020204" pitchFamily="34" charset="0"/>
              </a:rPr>
              <a:t>Fraud and ID Theft resolution</a:t>
            </a:r>
          </a:p>
          <a:p>
            <a:pPr marL="628650" lvl="1" indent="-171450">
              <a:buClr>
                <a:srgbClr val="282E71"/>
              </a:buClr>
              <a:buFont typeface="Arial" panose="020B0604020202020204" pitchFamily="34" charset="0"/>
              <a:buChar char="•"/>
            </a:pPr>
            <a:r>
              <a:rPr lang="en-US" sz="1200" dirty="0">
                <a:solidFill>
                  <a:schemeClr val="tx1">
                    <a:lumMod val="95000"/>
                    <a:lumOff val="5000"/>
                  </a:schemeClr>
                </a:solidFill>
                <a:cs typeface="Arial" panose="020B0604020202020204" pitchFamily="34" charset="0"/>
              </a:rPr>
              <a:t>Travel Assistance</a:t>
            </a:r>
          </a:p>
          <a:p>
            <a:pPr marL="0" indent="0">
              <a:buNone/>
            </a:pPr>
            <a:r>
              <a:rPr lang="en-US" sz="1200" dirty="0">
                <a:solidFill>
                  <a:schemeClr val="tx1">
                    <a:lumMod val="95000"/>
                    <a:lumOff val="5000"/>
                  </a:schemeClr>
                </a:solidFill>
                <a:cs typeface="Arial" panose="020B0604020202020204" pitchFamily="34" charset="0"/>
              </a:rPr>
              <a:t>When you call the EAP, a specialist will ask you for a description of your concern and about the service that can help you access the right information and resources. </a:t>
            </a:r>
            <a:endParaRPr lang="en-US" sz="1200" b="1" dirty="0">
              <a:solidFill>
                <a:schemeClr val="tx1">
                  <a:lumMod val="85000"/>
                  <a:lumOff val="15000"/>
                </a:schemeClr>
              </a:solidFill>
            </a:endParaRPr>
          </a:p>
          <a:p>
            <a:pPr marL="0" indent="0">
              <a:buNone/>
            </a:pPr>
            <a:r>
              <a:rPr lang="en-US" sz="1200" b="1" dirty="0">
                <a:solidFill>
                  <a:srgbClr val="50719A"/>
                </a:solidFill>
                <a:cs typeface="Arial" panose="020B0604020202020204" pitchFamily="34" charset="0"/>
              </a:rPr>
              <a:t>Strictly Confidential! </a:t>
            </a:r>
            <a:br>
              <a:rPr lang="en-US" sz="1200" b="1" dirty="0">
                <a:solidFill>
                  <a:srgbClr val="50719A"/>
                </a:solidFill>
                <a:cs typeface="Arial" panose="020B0604020202020204" pitchFamily="34" charset="0"/>
              </a:rPr>
            </a:br>
            <a:r>
              <a:rPr lang="en-US" sz="1200" b="1" dirty="0">
                <a:solidFill>
                  <a:schemeClr val="tx1">
                    <a:lumMod val="85000"/>
                    <a:lumOff val="15000"/>
                  </a:schemeClr>
                </a:solidFill>
                <a:cs typeface="Arial" panose="020B0604020202020204" pitchFamily="34" charset="0"/>
              </a:rPr>
              <a:t>Y</a:t>
            </a:r>
            <a:r>
              <a:rPr lang="en-US" sz="1200" b="1" dirty="0">
                <a:solidFill>
                  <a:schemeClr val="bg2">
                    <a:lumMod val="10000"/>
                  </a:schemeClr>
                </a:solidFill>
                <a:cs typeface="Arial" panose="020B0604020202020204" pitchFamily="34" charset="0"/>
              </a:rPr>
              <a:t>our participation in EAP is always voluntary and </a:t>
            </a:r>
            <a:r>
              <a:rPr lang="en-US" sz="1200" b="1" i="1" dirty="0">
                <a:solidFill>
                  <a:schemeClr val="bg2">
                    <a:lumMod val="10000"/>
                  </a:schemeClr>
                </a:solidFill>
                <a:cs typeface="Arial" panose="020B0604020202020204" pitchFamily="34" charset="0"/>
              </a:rPr>
              <a:t>always</a:t>
            </a:r>
            <a:r>
              <a:rPr lang="en-US" sz="1200" b="1" dirty="0">
                <a:solidFill>
                  <a:schemeClr val="bg2">
                    <a:lumMod val="10000"/>
                  </a:schemeClr>
                </a:solidFill>
                <a:cs typeface="Arial" panose="020B0604020202020204" pitchFamily="34" charset="0"/>
              </a:rPr>
              <a:t> confidential. </a:t>
            </a:r>
            <a:r>
              <a:rPr lang="en-US" sz="1200" dirty="0">
                <a:solidFill>
                  <a:schemeClr val="bg2">
                    <a:lumMod val="10000"/>
                  </a:schemeClr>
                </a:solidFill>
                <a:cs typeface="Arial" panose="020B0604020202020204" pitchFamily="34" charset="0"/>
              </a:rPr>
              <a:t>Participating in the EAP is always your choice. </a:t>
            </a:r>
            <a:r>
              <a:rPr lang="en-US" sz="1200" dirty="0" err="1">
                <a:solidFill>
                  <a:schemeClr val="bg2">
                    <a:lumMod val="10000"/>
                  </a:schemeClr>
                </a:solidFill>
                <a:cs typeface="Arial" panose="020B0604020202020204" pitchFamily="34" charset="0"/>
              </a:rPr>
              <a:t>liveandworkwell</a:t>
            </a:r>
            <a:r>
              <a:rPr lang="en-US" sz="1200" dirty="0">
                <a:solidFill>
                  <a:schemeClr val="bg2">
                    <a:lumMod val="10000"/>
                  </a:schemeClr>
                </a:solidFill>
                <a:cs typeface="Arial" panose="020B0604020202020204" pitchFamily="34" charset="0"/>
              </a:rPr>
              <a:t>, an independent provider, administers the EAP and follows strict confidentiality guidelines as defined by HIPAA. Your personal health information is never shared with your </a:t>
            </a:r>
            <a:r>
              <a:rPr lang="en-US" sz="1200" dirty="0">
                <a:cs typeface="Arial" panose="020B0604020202020204" pitchFamily="34" charset="0"/>
              </a:rPr>
              <a:t>employer.  	</a:t>
            </a:r>
            <a:r>
              <a:rPr lang="en-US" sz="1200" b="1" dirty="0">
                <a:cs typeface="Arial" panose="020B0604020202020204" pitchFamily="34" charset="0"/>
              </a:rPr>
              <a:t>Call your EAP today: </a:t>
            </a:r>
            <a:r>
              <a:rPr lang="en-US" sz="1200" dirty="0">
                <a:cs typeface="Arial" panose="020B0604020202020204" pitchFamily="34" charset="0"/>
              </a:rPr>
              <a:t>(866) 302-4480</a:t>
            </a:r>
          </a:p>
          <a:p>
            <a:pPr marL="0" indent="0" algn="ctr">
              <a:buNone/>
            </a:pPr>
            <a:r>
              <a:rPr lang="en-US" sz="1200" b="1" dirty="0">
                <a:cs typeface="Arial" panose="020B0604020202020204" pitchFamily="34" charset="0"/>
              </a:rPr>
              <a:t>Or visit </a:t>
            </a:r>
            <a:r>
              <a:rPr lang="en-US" sz="1200" b="1" u="sng" dirty="0">
                <a:cs typeface="Arial" panose="020B0604020202020204" pitchFamily="34" charset="0"/>
              </a:rPr>
              <a:t>liveandworkwell.com Access code: LIFEBENSVS</a:t>
            </a:r>
            <a:endParaRPr lang="en-US" sz="1200" b="1" dirty="0">
              <a:cs typeface="Arial" panose="020B0604020202020204" pitchFamily="34" charset="0"/>
            </a:endParaRPr>
          </a:p>
          <a:p>
            <a:endParaRPr lang="en-US" dirty="0"/>
          </a:p>
        </p:txBody>
      </p:sp>
      <p:pic>
        <p:nvPicPr>
          <p:cNvPr id="12" name="Picture 11">
            <a:extLst>
              <a:ext uri="{FF2B5EF4-FFF2-40B4-BE49-F238E27FC236}">
                <a16:creationId xmlns:a16="http://schemas.microsoft.com/office/drawing/2014/main" id="{EED6FAA3-DD01-CE55-7FAC-A1C97D6CD995}"/>
              </a:ext>
            </a:extLst>
          </p:cNvPr>
          <p:cNvPicPr>
            <a:picLocks noChangeAspect="1"/>
          </p:cNvPicPr>
          <p:nvPr/>
        </p:nvPicPr>
        <p:blipFill>
          <a:blip r:embed="rId2"/>
          <a:stretch>
            <a:fillRect/>
          </a:stretch>
        </p:blipFill>
        <p:spPr>
          <a:xfrm>
            <a:off x="4827444" y="6224687"/>
            <a:ext cx="1558685" cy="308599"/>
          </a:xfrm>
          <a:prstGeom prst="rect">
            <a:avLst/>
          </a:prstGeom>
        </p:spPr>
      </p:pic>
      <p:sp>
        <p:nvSpPr>
          <p:cNvPr id="8" name="Slide Number Placeholder 7">
            <a:extLst>
              <a:ext uri="{FF2B5EF4-FFF2-40B4-BE49-F238E27FC236}">
                <a16:creationId xmlns:a16="http://schemas.microsoft.com/office/drawing/2014/main" id="{972B2808-2C62-7E69-76AB-833E35AFC945}"/>
              </a:ext>
            </a:extLst>
          </p:cNvPr>
          <p:cNvSpPr>
            <a:spLocks noGrp="1"/>
          </p:cNvSpPr>
          <p:nvPr>
            <p:ph type="sldNum" sz="quarter" idx="12"/>
          </p:nvPr>
        </p:nvSpPr>
        <p:spPr>
          <a:xfrm>
            <a:off x="5171450" y="8744426"/>
            <a:ext cx="1543050" cy="304803"/>
          </a:xfrm>
        </p:spPr>
        <p:txBody>
          <a:bodyPr/>
          <a:lstStyle/>
          <a:p>
            <a:r>
              <a:rPr lang="en-US" dirty="0"/>
              <a:t>15</a:t>
            </a:r>
          </a:p>
        </p:txBody>
      </p:sp>
    </p:spTree>
    <p:extLst>
      <p:ext uri="{BB962C8B-B14F-4D97-AF65-F5344CB8AC3E}">
        <p14:creationId xmlns:p14="http://schemas.microsoft.com/office/powerpoint/2010/main" val="67342970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0" y="0"/>
            <a:ext cx="6858000" cy="946150"/>
          </a:xfrm>
          <a:prstGeom prst="rect">
            <a:avLst/>
          </a:prstGeom>
        </p:spPr>
        <p:txBody>
          <a:bodyPr/>
          <a:lstStyle/>
          <a:p>
            <a:r>
              <a:rPr lang="en-US" b="1">
                <a:solidFill>
                  <a:schemeClr val="bg1"/>
                </a:solidFill>
              </a:rPr>
              <a:t>Employee Contributions </a:t>
            </a:r>
            <a:r>
              <a:rPr lang="en-US" sz="2400" b="1" i="1">
                <a:solidFill>
                  <a:schemeClr val="bg1"/>
                </a:solidFill>
              </a:rPr>
              <a:t>(Per Week)</a:t>
            </a:r>
          </a:p>
        </p:txBody>
      </p:sp>
      <p:graphicFrame>
        <p:nvGraphicFramePr>
          <p:cNvPr id="5" name="Table 4"/>
          <p:cNvGraphicFramePr>
            <a:graphicFrameLocks noGrp="1"/>
          </p:cNvGraphicFramePr>
          <p:nvPr>
            <p:extLst>
              <p:ext uri="{D42A27DB-BD31-4B8C-83A1-F6EECF244321}">
                <p14:modId xmlns:p14="http://schemas.microsoft.com/office/powerpoint/2010/main" val="224992120"/>
              </p:ext>
            </p:extLst>
          </p:nvPr>
        </p:nvGraphicFramePr>
        <p:xfrm>
          <a:off x="54293" y="572625"/>
          <a:ext cx="6639612" cy="1548687"/>
        </p:xfrm>
        <a:graphic>
          <a:graphicData uri="http://schemas.openxmlformats.org/drawingml/2006/table">
            <a:tbl>
              <a:tblPr firstRow="1" bandRow="1">
                <a:tableStyleId>{F5AB1C69-6EDB-4FF4-983F-18BD219EF322}</a:tableStyleId>
              </a:tblPr>
              <a:tblGrid>
                <a:gridCol w="2859156">
                  <a:extLst>
                    <a:ext uri="{9D8B030D-6E8A-4147-A177-3AD203B41FA5}">
                      <a16:colId xmlns:a16="http://schemas.microsoft.com/office/drawing/2014/main" val="20000"/>
                    </a:ext>
                  </a:extLst>
                </a:gridCol>
                <a:gridCol w="1890228">
                  <a:extLst>
                    <a:ext uri="{9D8B030D-6E8A-4147-A177-3AD203B41FA5}">
                      <a16:colId xmlns:a16="http://schemas.microsoft.com/office/drawing/2014/main" val="20001"/>
                    </a:ext>
                  </a:extLst>
                </a:gridCol>
                <a:gridCol w="1890228">
                  <a:extLst>
                    <a:ext uri="{9D8B030D-6E8A-4147-A177-3AD203B41FA5}">
                      <a16:colId xmlns:a16="http://schemas.microsoft.com/office/drawing/2014/main" val="20004"/>
                    </a:ext>
                  </a:extLst>
                </a:gridCol>
              </a:tblGrid>
              <a:tr h="228749">
                <a:tc gridSpan="2">
                  <a:txBody>
                    <a:bodyPr/>
                    <a:lstStyle/>
                    <a:p>
                      <a:r>
                        <a:rPr lang="en-US" sz="1200">
                          <a:latin typeface="+mj-lt"/>
                        </a:rPr>
                        <a:t>Medical</a:t>
                      </a:r>
                    </a:p>
                  </a:txBody>
                  <a:tcPr marL="274320" marT="0" marB="0" anchor="ctr">
                    <a:solidFill>
                      <a:srgbClr val="E87D27"/>
                    </a:solidFill>
                  </a:tcPr>
                </a:tc>
                <a:tc hMerge="1">
                  <a:txBody>
                    <a:bodyPr/>
                    <a:lstStyle/>
                    <a:p>
                      <a:endParaRPr lang="en-US" sz="1000">
                        <a:latin typeface="+mj-lt"/>
                      </a:endParaRPr>
                    </a:p>
                  </a:txBody>
                  <a:tcPr marL="274320" marT="0" marB="0" anchor="ctr">
                    <a:solidFill>
                      <a:srgbClr val="E87D27"/>
                    </a:solidFill>
                  </a:tcPr>
                </a:tc>
                <a:tc>
                  <a:txBody>
                    <a:bodyPr/>
                    <a:lstStyle/>
                    <a:p>
                      <a:endParaRPr lang="en-US" sz="1200">
                        <a:latin typeface="+mj-lt"/>
                      </a:endParaRPr>
                    </a:p>
                  </a:txBody>
                  <a:tcPr marL="274320" marT="0" marB="0" anchor="ctr">
                    <a:solidFill>
                      <a:srgbClr val="E87D27"/>
                    </a:solidFill>
                  </a:tcPr>
                </a:tc>
                <a:extLst>
                  <a:ext uri="{0D108BD9-81ED-4DB2-BD59-A6C34878D82A}">
                    <a16:rowId xmlns:a16="http://schemas.microsoft.com/office/drawing/2014/main" val="10000"/>
                  </a:ext>
                </a:extLst>
              </a:tr>
              <a:tr h="272282">
                <a:tc>
                  <a:txBody>
                    <a:bodyPr/>
                    <a:lstStyle/>
                    <a:p>
                      <a:r>
                        <a:rPr lang="en-US" sz="1200" b="1" i="0">
                          <a:solidFill>
                            <a:schemeClr val="bg1"/>
                          </a:solidFill>
                          <a:latin typeface="+mj-lt"/>
                        </a:rPr>
                        <a:t>Tier</a:t>
                      </a:r>
                    </a:p>
                  </a:txBody>
                  <a:tcPr marL="274320" marT="0" marB="0" anchor="ctr">
                    <a:solidFill>
                      <a:srgbClr val="E87D27"/>
                    </a:solidFill>
                  </a:tcPr>
                </a:tc>
                <a:tc>
                  <a:txBody>
                    <a:bodyPr/>
                    <a:lstStyle/>
                    <a:p>
                      <a:pPr algn="ctr"/>
                      <a:r>
                        <a:rPr lang="en-US" sz="1200" b="1" i="0" baseline="0">
                          <a:solidFill>
                            <a:schemeClr val="bg1"/>
                          </a:solidFill>
                          <a:latin typeface="+mj-lt"/>
                        </a:rPr>
                        <a:t>Core PPO  w/HRA</a:t>
                      </a:r>
                      <a:endParaRPr lang="en-US" sz="1200" b="1" i="0">
                        <a:solidFill>
                          <a:schemeClr val="bg1"/>
                        </a:solidFill>
                        <a:latin typeface="+mj-lt"/>
                      </a:endParaRPr>
                    </a:p>
                  </a:txBody>
                  <a:tcPr marL="274320" marT="0" marB="0" anchor="ctr">
                    <a:solidFill>
                      <a:srgbClr val="E87D27"/>
                    </a:solidFill>
                  </a:tcPr>
                </a:tc>
                <a:tc>
                  <a:txBody>
                    <a:bodyPr/>
                    <a:lstStyle/>
                    <a:p>
                      <a:pPr algn="ctr"/>
                      <a:r>
                        <a:rPr lang="en-US" sz="1200" b="1" i="0">
                          <a:solidFill>
                            <a:schemeClr val="bg1"/>
                          </a:solidFill>
                          <a:latin typeface="+mj-lt"/>
                        </a:rPr>
                        <a:t>Core HDHP w/ HSA  PPO </a:t>
                      </a:r>
                    </a:p>
                  </a:txBody>
                  <a:tcPr marL="274320" marT="0" marB="0" anchor="ctr">
                    <a:solidFill>
                      <a:srgbClr val="E87D27"/>
                    </a:solidFill>
                  </a:tcPr>
                </a:tc>
                <a:extLst>
                  <a:ext uri="{0D108BD9-81ED-4DB2-BD59-A6C34878D82A}">
                    <a16:rowId xmlns:a16="http://schemas.microsoft.com/office/drawing/2014/main" val="10001"/>
                  </a:ext>
                </a:extLst>
              </a:tr>
              <a:tr h="230810">
                <a:tc>
                  <a:txBody>
                    <a:bodyPr/>
                    <a:lstStyle/>
                    <a:p>
                      <a:r>
                        <a:rPr lang="en-US" sz="1200">
                          <a:latin typeface="+mj-lt"/>
                        </a:rPr>
                        <a:t>Employee </a:t>
                      </a:r>
                    </a:p>
                  </a:txBody>
                  <a:tcPr marL="274320" marT="0" marB="0" anchor="ctr"/>
                </a:tc>
                <a:tc>
                  <a:txBody>
                    <a:bodyPr/>
                    <a:lstStyle/>
                    <a:p>
                      <a:pPr algn="ctr"/>
                      <a:r>
                        <a:rPr lang="en-US" sz="1200" dirty="0">
                          <a:latin typeface="+mj-lt"/>
                        </a:rPr>
                        <a:t>$29.50</a:t>
                      </a:r>
                    </a:p>
                  </a:txBody>
                  <a:tcPr marL="274320" marT="0" marB="0" anchor="ctr"/>
                </a:tc>
                <a:tc>
                  <a:txBody>
                    <a:bodyPr/>
                    <a:lstStyle/>
                    <a:p>
                      <a:pPr algn="ctr"/>
                      <a:r>
                        <a:rPr lang="en-US" sz="1200" dirty="0">
                          <a:latin typeface="+mj-lt"/>
                        </a:rPr>
                        <a:t>$28.00</a:t>
                      </a:r>
                    </a:p>
                  </a:txBody>
                  <a:tcPr marL="274320" marT="0" marB="0" anchor="ctr"/>
                </a:tc>
                <a:extLst>
                  <a:ext uri="{0D108BD9-81ED-4DB2-BD59-A6C34878D82A}">
                    <a16:rowId xmlns:a16="http://schemas.microsoft.com/office/drawing/2014/main" val="10002"/>
                  </a:ext>
                </a:extLst>
              </a:tr>
              <a:tr h="272282">
                <a:tc>
                  <a:txBody>
                    <a:bodyPr/>
                    <a:lstStyle/>
                    <a:p>
                      <a:r>
                        <a:rPr lang="en-US" sz="1200">
                          <a:latin typeface="+mj-lt"/>
                        </a:rPr>
                        <a:t>Employee +</a:t>
                      </a:r>
                      <a:r>
                        <a:rPr lang="en-US" sz="1200" baseline="0">
                          <a:latin typeface="+mj-lt"/>
                        </a:rPr>
                        <a:t> Spouse</a:t>
                      </a:r>
                      <a:endParaRPr lang="en-US" sz="1200">
                        <a:latin typeface="+mj-lt"/>
                      </a:endParaRPr>
                    </a:p>
                  </a:txBody>
                  <a:tcPr marL="274320" marT="0" marB="0" anchor="ctr"/>
                </a:tc>
                <a:tc>
                  <a:txBody>
                    <a:bodyPr/>
                    <a:lstStyle/>
                    <a:p>
                      <a:pPr algn="ctr"/>
                      <a:r>
                        <a:rPr lang="en-US" sz="1200" dirty="0">
                          <a:latin typeface="+mj-lt"/>
                        </a:rPr>
                        <a:t>$68.00</a:t>
                      </a:r>
                    </a:p>
                  </a:txBody>
                  <a:tcPr marL="274320" marT="0" marB="0" anchor="ctr"/>
                </a:tc>
                <a:tc>
                  <a:txBody>
                    <a:bodyPr/>
                    <a:lstStyle/>
                    <a:p>
                      <a:pPr algn="ctr"/>
                      <a:r>
                        <a:rPr lang="en-US" sz="1200" dirty="0">
                          <a:latin typeface="+mj-lt"/>
                        </a:rPr>
                        <a:t>$60.00</a:t>
                      </a:r>
                    </a:p>
                  </a:txBody>
                  <a:tcPr marL="274320" marT="0" marB="0" anchor="ctr"/>
                </a:tc>
                <a:extLst>
                  <a:ext uri="{0D108BD9-81ED-4DB2-BD59-A6C34878D82A}">
                    <a16:rowId xmlns:a16="http://schemas.microsoft.com/office/drawing/2014/main" val="10003"/>
                  </a:ext>
                </a:extLst>
              </a:tr>
              <a:tr h="272282">
                <a:tc>
                  <a:txBody>
                    <a:bodyPr/>
                    <a:lstStyle/>
                    <a:p>
                      <a:r>
                        <a:rPr lang="en-US" sz="1200">
                          <a:latin typeface="+mj-lt"/>
                        </a:rPr>
                        <a:t>Employee +</a:t>
                      </a:r>
                      <a:r>
                        <a:rPr lang="en-US" sz="1200" baseline="0">
                          <a:latin typeface="+mj-lt"/>
                        </a:rPr>
                        <a:t> Child(ren)</a:t>
                      </a:r>
                      <a:endParaRPr lang="en-US" sz="1200">
                        <a:latin typeface="+mj-lt"/>
                      </a:endParaRPr>
                    </a:p>
                  </a:txBody>
                  <a:tcPr marL="274320" marT="0" marB="0" anchor="ctr"/>
                </a:tc>
                <a:tc>
                  <a:txBody>
                    <a:bodyPr/>
                    <a:lstStyle/>
                    <a:p>
                      <a:pPr algn="ctr"/>
                      <a:r>
                        <a:rPr lang="en-US" sz="1200" dirty="0">
                          <a:latin typeface="+mj-lt"/>
                        </a:rPr>
                        <a:t>$54.00</a:t>
                      </a:r>
                    </a:p>
                  </a:txBody>
                  <a:tcPr marL="274320" marT="0" marB="0" anchor="ctr"/>
                </a:tc>
                <a:tc>
                  <a:txBody>
                    <a:bodyPr/>
                    <a:lstStyle/>
                    <a:p>
                      <a:pPr algn="ctr"/>
                      <a:r>
                        <a:rPr lang="en-US" sz="1200" dirty="0">
                          <a:latin typeface="+mj-lt"/>
                        </a:rPr>
                        <a:t>$50.00</a:t>
                      </a:r>
                    </a:p>
                  </a:txBody>
                  <a:tcPr marL="274320" marT="0" marB="0" anchor="ctr"/>
                </a:tc>
                <a:extLst>
                  <a:ext uri="{0D108BD9-81ED-4DB2-BD59-A6C34878D82A}">
                    <a16:rowId xmlns:a16="http://schemas.microsoft.com/office/drawing/2014/main" val="10004"/>
                  </a:ext>
                </a:extLst>
              </a:tr>
              <a:tr h="272282">
                <a:tc>
                  <a:txBody>
                    <a:bodyPr/>
                    <a:lstStyle/>
                    <a:p>
                      <a:r>
                        <a:rPr lang="en-US" sz="1200">
                          <a:latin typeface="+mj-lt"/>
                        </a:rPr>
                        <a:t>Family</a:t>
                      </a:r>
                    </a:p>
                  </a:txBody>
                  <a:tcPr marL="274320" marT="0" marB="0" anchor="ctr"/>
                </a:tc>
                <a:tc>
                  <a:txBody>
                    <a:bodyPr/>
                    <a:lstStyle/>
                    <a:p>
                      <a:pPr algn="ctr"/>
                      <a:r>
                        <a:rPr lang="en-US" sz="1200" dirty="0">
                          <a:latin typeface="+mj-lt"/>
                        </a:rPr>
                        <a:t>$116.00</a:t>
                      </a:r>
                    </a:p>
                  </a:txBody>
                  <a:tcPr marL="274320" marT="0" marB="0" anchor="ctr"/>
                </a:tc>
                <a:tc>
                  <a:txBody>
                    <a:bodyPr/>
                    <a:lstStyle/>
                    <a:p>
                      <a:pPr algn="ctr"/>
                      <a:r>
                        <a:rPr lang="en-US" sz="1200" dirty="0">
                          <a:latin typeface="+mj-lt"/>
                        </a:rPr>
                        <a:t>$106.00</a:t>
                      </a:r>
                    </a:p>
                  </a:txBody>
                  <a:tcPr marL="274320" marT="0" marB="0" anchor="ctr"/>
                </a:tc>
                <a:extLst>
                  <a:ext uri="{0D108BD9-81ED-4DB2-BD59-A6C34878D82A}">
                    <a16:rowId xmlns:a16="http://schemas.microsoft.com/office/drawing/2014/main" val="1000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832969889"/>
              </p:ext>
            </p:extLst>
          </p:nvPr>
        </p:nvGraphicFramePr>
        <p:xfrm>
          <a:off x="250946" y="2335946"/>
          <a:ext cx="2869882" cy="1389322"/>
        </p:xfrm>
        <a:graphic>
          <a:graphicData uri="http://schemas.openxmlformats.org/drawingml/2006/table">
            <a:tbl>
              <a:tblPr firstRow="1" bandRow="1">
                <a:tableStyleId>{F5AB1C69-6EDB-4FF4-983F-18BD219EF322}</a:tableStyleId>
              </a:tblPr>
              <a:tblGrid>
                <a:gridCol w="1768127">
                  <a:extLst>
                    <a:ext uri="{9D8B030D-6E8A-4147-A177-3AD203B41FA5}">
                      <a16:colId xmlns:a16="http://schemas.microsoft.com/office/drawing/2014/main" val="20000"/>
                    </a:ext>
                  </a:extLst>
                </a:gridCol>
                <a:gridCol w="1101755">
                  <a:extLst>
                    <a:ext uri="{9D8B030D-6E8A-4147-A177-3AD203B41FA5}">
                      <a16:colId xmlns:a16="http://schemas.microsoft.com/office/drawing/2014/main" val="20001"/>
                    </a:ext>
                  </a:extLst>
                </a:gridCol>
              </a:tblGrid>
              <a:tr h="292042">
                <a:tc>
                  <a:txBody>
                    <a:bodyPr/>
                    <a:lstStyle/>
                    <a:p>
                      <a:r>
                        <a:rPr lang="en-US" sz="1200">
                          <a:latin typeface="+mj-lt"/>
                        </a:rPr>
                        <a:t>Dental</a:t>
                      </a:r>
                    </a:p>
                  </a:txBody>
                  <a:tcPr anchor="ctr">
                    <a:solidFill>
                      <a:schemeClr val="accent2"/>
                    </a:solidFill>
                  </a:tcPr>
                </a:tc>
                <a:tc>
                  <a:txBody>
                    <a:bodyPr/>
                    <a:lstStyle/>
                    <a:p>
                      <a:r>
                        <a:rPr lang="en-US" sz="1200">
                          <a:latin typeface="+mj-lt"/>
                        </a:rPr>
                        <a:t>PPO</a:t>
                      </a:r>
                    </a:p>
                  </a:txBody>
                  <a:tcPr anchor="ctr">
                    <a:solidFill>
                      <a:schemeClr val="accent2"/>
                    </a:solidFill>
                  </a:tcPr>
                </a:tc>
                <a:extLst>
                  <a:ext uri="{0D108BD9-81ED-4DB2-BD59-A6C34878D82A}">
                    <a16:rowId xmlns:a16="http://schemas.microsoft.com/office/drawing/2014/main" val="10000"/>
                  </a:ext>
                </a:extLst>
              </a:tr>
              <a:tr h="258102">
                <a:tc>
                  <a:txBody>
                    <a:bodyPr/>
                    <a:lstStyle/>
                    <a:p>
                      <a:r>
                        <a:rPr lang="en-US" sz="1200">
                          <a:latin typeface="+mj-lt"/>
                        </a:rPr>
                        <a:t>Employee </a:t>
                      </a:r>
                    </a:p>
                  </a:txBody>
                  <a:tcPr anchor="ctr"/>
                </a:tc>
                <a:tc>
                  <a:txBody>
                    <a:bodyPr/>
                    <a:lstStyle/>
                    <a:p>
                      <a:pPr algn="ctr"/>
                      <a:r>
                        <a:rPr lang="en-US" sz="1200">
                          <a:latin typeface="+mj-lt"/>
                        </a:rPr>
                        <a:t>$2.30</a:t>
                      </a:r>
                    </a:p>
                  </a:txBody>
                  <a:tcPr anchor="ctr"/>
                </a:tc>
                <a:extLst>
                  <a:ext uri="{0D108BD9-81ED-4DB2-BD59-A6C34878D82A}">
                    <a16:rowId xmlns:a16="http://schemas.microsoft.com/office/drawing/2014/main" val="10001"/>
                  </a:ext>
                </a:extLst>
              </a:tr>
              <a:tr h="258102">
                <a:tc>
                  <a:txBody>
                    <a:bodyPr/>
                    <a:lstStyle/>
                    <a:p>
                      <a:r>
                        <a:rPr lang="en-US" sz="1200">
                          <a:latin typeface="+mj-lt"/>
                        </a:rPr>
                        <a:t>Employee + Spouse</a:t>
                      </a:r>
                    </a:p>
                  </a:txBody>
                  <a:tcPr anchor="ctr"/>
                </a:tc>
                <a:tc>
                  <a:txBody>
                    <a:bodyPr/>
                    <a:lstStyle/>
                    <a:p>
                      <a:pPr algn="ctr"/>
                      <a:r>
                        <a:rPr lang="en-US" sz="1200">
                          <a:latin typeface="+mj-lt"/>
                        </a:rPr>
                        <a:t>$5.10</a:t>
                      </a:r>
                    </a:p>
                  </a:txBody>
                  <a:tcPr anchor="ctr"/>
                </a:tc>
                <a:extLst>
                  <a:ext uri="{0D108BD9-81ED-4DB2-BD59-A6C34878D82A}">
                    <a16:rowId xmlns:a16="http://schemas.microsoft.com/office/drawing/2014/main" val="10002"/>
                  </a:ext>
                </a:extLst>
              </a:tr>
              <a:tr h="258102">
                <a:tc>
                  <a:txBody>
                    <a:bodyPr/>
                    <a:lstStyle/>
                    <a:p>
                      <a:r>
                        <a:rPr lang="en-US" sz="1200">
                          <a:latin typeface="+mj-lt"/>
                        </a:rPr>
                        <a:t>Employee +</a:t>
                      </a:r>
                      <a:r>
                        <a:rPr lang="en-US" sz="1200" baseline="0">
                          <a:latin typeface="+mj-lt"/>
                        </a:rPr>
                        <a:t> Child(ren)</a:t>
                      </a:r>
                      <a:endParaRPr lang="en-US" sz="1200">
                        <a:latin typeface="+mj-lt"/>
                      </a:endParaRPr>
                    </a:p>
                  </a:txBody>
                  <a:tcPr anchor="ctr"/>
                </a:tc>
                <a:tc>
                  <a:txBody>
                    <a:bodyPr/>
                    <a:lstStyle/>
                    <a:p>
                      <a:pPr algn="ctr"/>
                      <a:r>
                        <a:rPr lang="en-US" sz="1200">
                          <a:latin typeface="+mj-lt"/>
                        </a:rPr>
                        <a:t>$6.15</a:t>
                      </a:r>
                    </a:p>
                  </a:txBody>
                  <a:tcPr anchor="ctr"/>
                </a:tc>
                <a:extLst>
                  <a:ext uri="{0D108BD9-81ED-4DB2-BD59-A6C34878D82A}">
                    <a16:rowId xmlns:a16="http://schemas.microsoft.com/office/drawing/2014/main" val="10003"/>
                  </a:ext>
                </a:extLst>
              </a:tr>
              <a:tr h="258102">
                <a:tc>
                  <a:txBody>
                    <a:bodyPr/>
                    <a:lstStyle/>
                    <a:p>
                      <a:r>
                        <a:rPr lang="en-US" sz="1200">
                          <a:latin typeface="+mj-lt"/>
                        </a:rPr>
                        <a:t>Family</a:t>
                      </a:r>
                    </a:p>
                  </a:txBody>
                  <a:tcPr anchor="ctr"/>
                </a:tc>
                <a:tc>
                  <a:txBody>
                    <a:bodyPr/>
                    <a:lstStyle/>
                    <a:p>
                      <a:pPr algn="ctr"/>
                      <a:r>
                        <a:rPr lang="en-US" sz="1200" dirty="0">
                          <a:latin typeface="+mj-lt"/>
                        </a:rPr>
                        <a:t>$9.20</a:t>
                      </a:r>
                    </a:p>
                  </a:txBody>
                  <a:tcPr anchor="ctr"/>
                </a:tc>
                <a:extLst>
                  <a:ext uri="{0D108BD9-81ED-4DB2-BD59-A6C34878D82A}">
                    <a16:rowId xmlns:a16="http://schemas.microsoft.com/office/drawing/2014/main" val="1000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379149223"/>
              </p:ext>
            </p:extLst>
          </p:nvPr>
        </p:nvGraphicFramePr>
        <p:xfrm>
          <a:off x="3824026" y="2335946"/>
          <a:ext cx="2869881" cy="1398716"/>
        </p:xfrm>
        <a:graphic>
          <a:graphicData uri="http://schemas.openxmlformats.org/drawingml/2006/table">
            <a:tbl>
              <a:tblPr firstRow="1" bandRow="1">
                <a:tableStyleId>{F5AB1C69-6EDB-4FF4-983F-18BD219EF322}</a:tableStyleId>
              </a:tblPr>
              <a:tblGrid>
                <a:gridCol w="1615912">
                  <a:extLst>
                    <a:ext uri="{9D8B030D-6E8A-4147-A177-3AD203B41FA5}">
                      <a16:colId xmlns:a16="http://schemas.microsoft.com/office/drawing/2014/main" val="20000"/>
                    </a:ext>
                  </a:extLst>
                </a:gridCol>
                <a:gridCol w="1253969">
                  <a:extLst>
                    <a:ext uri="{9D8B030D-6E8A-4147-A177-3AD203B41FA5}">
                      <a16:colId xmlns:a16="http://schemas.microsoft.com/office/drawing/2014/main" val="20001"/>
                    </a:ext>
                  </a:extLst>
                </a:gridCol>
              </a:tblGrid>
              <a:tr h="301436">
                <a:tc gridSpan="2">
                  <a:txBody>
                    <a:bodyPr/>
                    <a:lstStyle/>
                    <a:p>
                      <a:r>
                        <a:rPr lang="en-US" sz="1200">
                          <a:latin typeface="+mj-lt"/>
                        </a:rPr>
                        <a:t>Vision</a:t>
                      </a:r>
                    </a:p>
                  </a:txBody>
                  <a:tcPr anchor="ctr">
                    <a:solidFill>
                      <a:schemeClr val="accent2"/>
                    </a:solidFill>
                  </a:tcPr>
                </a:tc>
                <a:tc hMerge="1">
                  <a:txBody>
                    <a:bodyPr/>
                    <a:lstStyle/>
                    <a:p>
                      <a:endParaRPr lang="en-US"/>
                    </a:p>
                  </a:txBody>
                  <a:tcPr>
                    <a:solidFill>
                      <a:srgbClr val="A60000"/>
                    </a:solidFill>
                  </a:tcPr>
                </a:tc>
                <a:extLst>
                  <a:ext uri="{0D108BD9-81ED-4DB2-BD59-A6C34878D82A}">
                    <a16:rowId xmlns:a16="http://schemas.microsoft.com/office/drawing/2014/main" val="10000"/>
                  </a:ext>
                </a:extLst>
              </a:tr>
              <a:tr h="257216">
                <a:tc>
                  <a:txBody>
                    <a:bodyPr/>
                    <a:lstStyle/>
                    <a:p>
                      <a:r>
                        <a:rPr lang="en-US" sz="1200">
                          <a:latin typeface="+mj-lt"/>
                        </a:rPr>
                        <a:t>Employee </a:t>
                      </a:r>
                    </a:p>
                  </a:txBody>
                  <a:tcPr anchor="ctr"/>
                </a:tc>
                <a:tc>
                  <a:txBody>
                    <a:bodyPr/>
                    <a:lstStyle/>
                    <a:p>
                      <a:pPr algn="ctr"/>
                      <a:r>
                        <a:rPr lang="en-US" sz="1200" dirty="0">
                          <a:latin typeface="+mj-lt"/>
                        </a:rPr>
                        <a:t>$1.31</a:t>
                      </a:r>
                    </a:p>
                  </a:txBody>
                  <a:tcPr anchor="ctr"/>
                </a:tc>
                <a:extLst>
                  <a:ext uri="{0D108BD9-81ED-4DB2-BD59-A6C34878D82A}">
                    <a16:rowId xmlns:a16="http://schemas.microsoft.com/office/drawing/2014/main" val="10001"/>
                  </a:ext>
                </a:extLst>
              </a:tr>
              <a:tr h="257216">
                <a:tc>
                  <a:txBody>
                    <a:bodyPr/>
                    <a:lstStyle/>
                    <a:p>
                      <a:r>
                        <a:rPr lang="en-US" sz="1200">
                          <a:latin typeface="+mj-lt"/>
                        </a:rPr>
                        <a:t>Employee +</a:t>
                      </a:r>
                      <a:r>
                        <a:rPr lang="en-US" sz="1200" baseline="0">
                          <a:latin typeface="+mj-lt"/>
                        </a:rPr>
                        <a:t> Spouse</a:t>
                      </a:r>
                      <a:endParaRPr lang="en-US" sz="1200">
                        <a:latin typeface="+mj-lt"/>
                      </a:endParaRPr>
                    </a:p>
                  </a:txBody>
                  <a:tcPr anchor="ctr"/>
                </a:tc>
                <a:tc>
                  <a:txBody>
                    <a:bodyPr/>
                    <a:lstStyle/>
                    <a:p>
                      <a:pPr algn="ctr"/>
                      <a:r>
                        <a:rPr lang="en-US" sz="1200" dirty="0">
                          <a:latin typeface="+mj-lt"/>
                        </a:rPr>
                        <a:t>$2.49</a:t>
                      </a:r>
                    </a:p>
                  </a:txBody>
                  <a:tcPr anchor="ctr"/>
                </a:tc>
                <a:extLst>
                  <a:ext uri="{0D108BD9-81ED-4DB2-BD59-A6C34878D82A}">
                    <a16:rowId xmlns:a16="http://schemas.microsoft.com/office/drawing/2014/main" val="10002"/>
                  </a:ext>
                </a:extLst>
              </a:tr>
              <a:tr h="257216">
                <a:tc>
                  <a:txBody>
                    <a:bodyPr/>
                    <a:lstStyle/>
                    <a:p>
                      <a:r>
                        <a:rPr lang="en-US" sz="1200">
                          <a:latin typeface="+mj-lt"/>
                        </a:rPr>
                        <a:t>Employee +</a:t>
                      </a:r>
                      <a:r>
                        <a:rPr lang="en-US" sz="1200" baseline="0">
                          <a:latin typeface="+mj-lt"/>
                        </a:rPr>
                        <a:t> Child(ren)</a:t>
                      </a:r>
                      <a:endParaRPr lang="en-US" sz="1200">
                        <a:latin typeface="+mj-lt"/>
                      </a:endParaRPr>
                    </a:p>
                  </a:txBody>
                  <a:tcPr anchor="ctr"/>
                </a:tc>
                <a:tc>
                  <a:txBody>
                    <a:bodyPr/>
                    <a:lstStyle/>
                    <a:p>
                      <a:pPr algn="ctr"/>
                      <a:r>
                        <a:rPr lang="en-US" sz="1200" dirty="0">
                          <a:latin typeface="+mj-lt"/>
                        </a:rPr>
                        <a:t>$2.62</a:t>
                      </a:r>
                    </a:p>
                  </a:txBody>
                  <a:tcPr anchor="ctr"/>
                </a:tc>
                <a:extLst>
                  <a:ext uri="{0D108BD9-81ED-4DB2-BD59-A6C34878D82A}">
                    <a16:rowId xmlns:a16="http://schemas.microsoft.com/office/drawing/2014/main" val="10003"/>
                  </a:ext>
                </a:extLst>
              </a:tr>
              <a:tr h="257216">
                <a:tc>
                  <a:txBody>
                    <a:bodyPr/>
                    <a:lstStyle/>
                    <a:p>
                      <a:r>
                        <a:rPr lang="en-US" sz="1200">
                          <a:latin typeface="+mj-lt"/>
                        </a:rPr>
                        <a:t>Family</a:t>
                      </a:r>
                    </a:p>
                  </a:txBody>
                  <a:tcPr anchor="ctr"/>
                </a:tc>
                <a:tc>
                  <a:txBody>
                    <a:bodyPr/>
                    <a:lstStyle/>
                    <a:p>
                      <a:pPr algn="ctr"/>
                      <a:r>
                        <a:rPr lang="en-US" sz="1200" dirty="0">
                          <a:latin typeface="+mj-lt"/>
                        </a:rPr>
                        <a:t>$3.85</a:t>
                      </a:r>
                    </a:p>
                  </a:txBody>
                  <a:tcPr anchor="ctr"/>
                </a:tc>
                <a:extLst>
                  <a:ext uri="{0D108BD9-81ED-4DB2-BD59-A6C34878D82A}">
                    <a16:rowId xmlns:a16="http://schemas.microsoft.com/office/drawing/2014/main" val="10004"/>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111440674"/>
              </p:ext>
            </p:extLst>
          </p:nvPr>
        </p:nvGraphicFramePr>
        <p:xfrm>
          <a:off x="532991" y="3811151"/>
          <a:ext cx="2305792" cy="4772534"/>
        </p:xfrm>
        <a:graphic>
          <a:graphicData uri="http://schemas.openxmlformats.org/drawingml/2006/table">
            <a:tbl>
              <a:tblPr firstRow="1" bandRow="1">
                <a:tableStyleId>{F5AB1C69-6EDB-4FF4-983F-18BD219EF322}</a:tableStyleId>
              </a:tblPr>
              <a:tblGrid>
                <a:gridCol w="1262587">
                  <a:extLst>
                    <a:ext uri="{9D8B030D-6E8A-4147-A177-3AD203B41FA5}">
                      <a16:colId xmlns:a16="http://schemas.microsoft.com/office/drawing/2014/main" val="20000"/>
                    </a:ext>
                  </a:extLst>
                </a:gridCol>
                <a:gridCol w="1043205">
                  <a:extLst>
                    <a:ext uri="{9D8B030D-6E8A-4147-A177-3AD203B41FA5}">
                      <a16:colId xmlns:a16="http://schemas.microsoft.com/office/drawing/2014/main" val="20001"/>
                    </a:ext>
                  </a:extLst>
                </a:gridCol>
              </a:tblGrid>
              <a:tr h="249667">
                <a:tc gridSpan="2">
                  <a:txBody>
                    <a:bodyPr/>
                    <a:lstStyle/>
                    <a:p>
                      <a:r>
                        <a:rPr lang="en-US" sz="1200" dirty="0">
                          <a:latin typeface="+mj-lt"/>
                        </a:rPr>
                        <a:t>Voluntary</a:t>
                      </a:r>
                      <a:r>
                        <a:rPr lang="en-US" sz="1200" baseline="0" dirty="0">
                          <a:latin typeface="+mj-lt"/>
                        </a:rPr>
                        <a:t> Life </a:t>
                      </a:r>
                    </a:p>
                    <a:p>
                      <a:r>
                        <a:rPr lang="en-US" sz="1200" b="0" i="1" baseline="0" dirty="0">
                          <a:latin typeface="+mj-lt"/>
                        </a:rPr>
                        <a:t>(for employee &amp; spouse, rate per $1,000) </a:t>
                      </a:r>
                      <a:r>
                        <a:rPr lang="en-US" sz="1200" b="1" i="1" kern="1200" baseline="0" dirty="0">
                          <a:solidFill>
                            <a:schemeClr val="lt1"/>
                          </a:solidFill>
                          <a:latin typeface="+mn-lt"/>
                          <a:ea typeface="+mn-ea"/>
                          <a:cs typeface="+mn-cs"/>
                        </a:rPr>
                        <a:t>Monthly</a:t>
                      </a:r>
                      <a:endParaRPr lang="en-US" sz="1200" dirty="0">
                        <a:latin typeface="+mj-lt"/>
                      </a:endParaRPr>
                    </a:p>
                  </a:txBody>
                  <a:tcPr anchor="ctr">
                    <a:solidFill>
                      <a:srgbClr val="E87D27"/>
                    </a:solidFill>
                  </a:tcPr>
                </a:tc>
                <a:tc hMerge="1">
                  <a:txBody>
                    <a:bodyPr/>
                    <a:lstStyle/>
                    <a:p>
                      <a:endParaRPr lang="en-US" sz="1050">
                        <a:latin typeface="+mj-lt"/>
                      </a:endParaRPr>
                    </a:p>
                  </a:txBody>
                  <a:tcPr anchor="ctr">
                    <a:solidFill>
                      <a:srgbClr val="E87D27"/>
                    </a:solidFill>
                  </a:tcPr>
                </a:tc>
                <a:extLst>
                  <a:ext uri="{0D108BD9-81ED-4DB2-BD59-A6C34878D82A}">
                    <a16:rowId xmlns:a16="http://schemas.microsoft.com/office/drawing/2014/main" val="10000"/>
                  </a:ext>
                </a:extLst>
              </a:tr>
              <a:tr h="566294">
                <a:tc>
                  <a:txBody>
                    <a:bodyPr/>
                    <a:lstStyle/>
                    <a:p>
                      <a:r>
                        <a:rPr lang="en-US" sz="1200" b="1" i="0">
                          <a:solidFill>
                            <a:schemeClr val="bg1"/>
                          </a:solidFill>
                          <a:latin typeface="+mj-lt"/>
                        </a:rPr>
                        <a:t>Employee </a:t>
                      </a:r>
                      <a:r>
                        <a:rPr lang="en-US" sz="1200" b="1" i="0" baseline="0">
                          <a:solidFill>
                            <a:schemeClr val="bg1"/>
                          </a:solidFill>
                          <a:latin typeface="+mj-lt"/>
                        </a:rPr>
                        <a:t>Age</a:t>
                      </a:r>
                      <a:endParaRPr lang="en-US" sz="1200" b="1" i="0">
                        <a:solidFill>
                          <a:schemeClr val="bg1"/>
                        </a:solidFill>
                        <a:latin typeface="+mj-lt"/>
                      </a:endParaRPr>
                    </a:p>
                  </a:txBody>
                  <a:tcPr anchor="ctr">
                    <a:solidFill>
                      <a:srgbClr val="E87D27"/>
                    </a:solidFill>
                  </a:tcPr>
                </a:tc>
                <a:tc>
                  <a:txBody>
                    <a:bodyPr/>
                    <a:lstStyle/>
                    <a:p>
                      <a:pPr algn="ctr"/>
                      <a:r>
                        <a:rPr lang="en-US" sz="1200" b="1" i="0">
                          <a:solidFill>
                            <a:schemeClr val="bg1"/>
                          </a:solidFill>
                          <a:latin typeface="+mj-lt"/>
                        </a:rPr>
                        <a:t>Rate</a:t>
                      </a:r>
                    </a:p>
                  </a:txBody>
                  <a:tcPr anchor="ctr">
                    <a:solidFill>
                      <a:srgbClr val="E87D27"/>
                    </a:solidFill>
                  </a:tcPr>
                </a:tc>
                <a:extLst>
                  <a:ext uri="{0D108BD9-81ED-4DB2-BD59-A6C34878D82A}">
                    <a16:rowId xmlns:a16="http://schemas.microsoft.com/office/drawing/2014/main" val="10001"/>
                  </a:ext>
                </a:extLst>
              </a:tr>
              <a:tr h="177674">
                <a:tc>
                  <a:txBody>
                    <a:bodyPr/>
                    <a:lstStyle/>
                    <a:p>
                      <a:r>
                        <a:rPr lang="en-US" sz="1200">
                          <a:solidFill>
                            <a:schemeClr val="tx1"/>
                          </a:solidFill>
                          <a:latin typeface="+mj-lt"/>
                        </a:rPr>
                        <a:t>&lt;25</a:t>
                      </a:r>
                    </a:p>
                  </a:txBody>
                  <a:tcPr anchor="ctr">
                    <a:solidFill>
                      <a:srgbClr val="E1E1E1"/>
                    </a:solidFill>
                  </a:tcPr>
                </a:tc>
                <a:tc>
                  <a:txBody>
                    <a:bodyPr/>
                    <a:lstStyle/>
                    <a:p>
                      <a:pPr algn="ctr" fontAlgn="b"/>
                      <a:r>
                        <a:rPr lang="en-US" sz="1200" b="0" i="0" u="none" strike="noStrike">
                          <a:solidFill>
                            <a:srgbClr val="000000"/>
                          </a:solidFill>
                          <a:effectLst/>
                          <a:latin typeface="+mj-lt"/>
                        </a:rPr>
                        <a:t>$0.050</a:t>
                      </a:r>
                    </a:p>
                  </a:txBody>
                  <a:tcPr marL="9525" marR="9525" marT="9525" marB="0" anchor="ctr">
                    <a:solidFill>
                      <a:srgbClr val="F0F0F0"/>
                    </a:solidFill>
                  </a:tcPr>
                </a:tc>
                <a:extLst>
                  <a:ext uri="{0D108BD9-81ED-4DB2-BD59-A6C34878D82A}">
                    <a16:rowId xmlns:a16="http://schemas.microsoft.com/office/drawing/2014/main" val="10002"/>
                  </a:ext>
                </a:extLst>
              </a:tr>
              <a:tr h="204023">
                <a:tc>
                  <a:txBody>
                    <a:bodyPr/>
                    <a:lstStyle/>
                    <a:p>
                      <a:r>
                        <a:rPr lang="en-US" sz="1200">
                          <a:solidFill>
                            <a:schemeClr val="tx1"/>
                          </a:solidFill>
                          <a:latin typeface="+mj-lt"/>
                        </a:rPr>
                        <a:t>25-29</a:t>
                      </a:r>
                    </a:p>
                  </a:txBody>
                  <a:tcPr anchor="ctr">
                    <a:solidFill>
                      <a:srgbClr val="E1E1E1"/>
                    </a:solidFill>
                  </a:tcPr>
                </a:tc>
                <a:tc>
                  <a:txBody>
                    <a:bodyPr/>
                    <a:lstStyle/>
                    <a:p>
                      <a:pPr marL="0" marR="0" indent="0" algn="ctr" defTabSz="685800" rtl="0" eaLnBrk="1" fontAlgn="b" latinLnBrk="0" hangingPunct="1">
                        <a:lnSpc>
                          <a:spcPct val="100000"/>
                        </a:lnSpc>
                        <a:spcBef>
                          <a:spcPct val="0"/>
                        </a:spcBef>
                        <a:spcAft>
                          <a:spcPct val="0"/>
                        </a:spcAft>
                        <a:buClrTx/>
                        <a:buSzTx/>
                        <a:buFontTx/>
                        <a:buNone/>
                        <a:defRPr/>
                      </a:pPr>
                      <a:r>
                        <a:rPr lang="en-US" sz="1200" b="0" i="0" u="none" strike="noStrike" kern="1200">
                          <a:solidFill>
                            <a:srgbClr val="000000"/>
                          </a:solidFill>
                          <a:effectLst/>
                          <a:latin typeface="+mj-lt"/>
                          <a:ea typeface="+mn-ea"/>
                          <a:cs typeface="+mn-cs"/>
                        </a:rPr>
                        <a:t>$0.060</a:t>
                      </a:r>
                    </a:p>
                  </a:txBody>
                  <a:tcPr marL="9525" marR="9525" marT="9525" marB="0" anchor="ctr">
                    <a:solidFill>
                      <a:srgbClr val="F0F0F0"/>
                    </a:solidFill>
                  </a:tcPr>
                </a:tc>
                <a:extLst>
                  <a:ext uri="{0D108BD9-81ED-4DB2-BD59-A6C34878D82A}">
                    <a16:rowId xmlns:a16="http://schemas.microsoft.com/office/drawing/2014/main" val="10003"/>
                  </a:ext>
                </a:extLst>
              </a:tr>
              <a:tr h="204023">
                <a:tc>
                  <a:txBody>
                    <a:bodyPr/>
                    <a:lstStyle/>
                    <a:p>
                      <a:r>
                        <a:rPr lang="en-US" sz="1200">
                          <a:solidFill>
                            <a:schemeClr val="tx1"/>
                          </a:solidFill>
                          <a:latin typeface="+mj-lt"/>
                        </a:rPr>
                        <a:t>30-34</a:t>
                      </a:r>
                    </a:p>
                  </a:txBody>
                  <a:tcPr anchor="ctr">
                    <a:solidFill>
                      <a:srgbClr val="E1E1E1"/>
                    </a:solidFill>
                  </a:tcPr>
                </a:tc>
                <a:tc>
                  <a:txBody>
                    <a:bodyPr/>
                    <a:lstStyle/>
                    <a:p>
                      <a:pPr algn="ctr" fontAlgn="b"/>
                      <a:r>
                        <a:rPr lang="en-US" sz="1200" b="0" i="0" u="none" strike="noStrike">
                          <a:solidFill>
                            <a:srgbClr val="000000"/>
                          </a:solidFill>
                          <a:effectLst/>
                          <a:latin typeface="+mj-lt"/>
                        </a:rPr>
                        <a:t>$0.080</a:t>
                      </a:r>
                    </a:p>
                  </a:txBody>
                  <a:tcPr marL="9525" marR="9525" marT="9525" marB="0" anchor="ctr">
                    <a:solidFill>
                      <a:srgbClr val="F0F0F0"/>
                    </a:solidFill>
                  </a:tcPr>
                </a:tc>
                <a:extLst>
                  <a:ext uri="{0D108BD9-81ED-4DB2-BD59-A6C34878D82A}">
                    <a16:rowId xmlns:a16="http://schemas.microsoft.com/office/drawing/2014/main" val="10004"/>
                  </a:ext>
                </a:extLst>
              </a:tr>
              <a:tr h="204023">
                <a:tc>
                  <a:txBody>
                    <a:bodyPr/>
                    <a:lstStyle/>
                    <a:p>
                      <a:r>
                        <a:rPr lang="en-US" sz="1200">
                          <a:solidFill>
                            <a:schemeClr val="tx1"/>
                          </a:solidFill>
                          <a:latin typeface="+mj-lt"/>
                        </a:rPr>
                        <a:t>35-39</a:t>
                      </a:r>
                    </a:p>
                  </a:txBody>
                  <a:tcPr anchor="ctr">
                    <a:solidFill>
                      <a:srgbClr val="E1E1E1"/>
                    </a:solidFill>
                  </a:tcPr>
                </a:tc>
                <a:tc>
                  <a:txBody>
                    <a:bodyPr/>
                    <a:lstStyle/>
                    <a:p>
                      <a:pPr algn="ctr" fontAlgn="b"/>
                      <a:r>
                        <a:rPr lang="en-US" sz="1200" b="0" i="0" u="none" strike="noStrike">
                          <a:solidFill>
                            <a:srgbClr val="000000"/>
                          </a:solidFill>
                          <a:effectLst/>
                          <a:latin typeface="+mj-lt"/>
                        </a:rPr>
                        <a:t>$0.090</a:t>
                      </a:r>
                    </a:p>
                  </a:txBody>
                  <a:tcPr marL="9525" marR="9525" marT="9525" marB="0" anchor="ctr">
                    <a:solidFill>
                      <a:srgbClr val="F0F0F0"/>
                    </a:solidFill>
                  </a:tcPr>
                </a:tc>
                <a:extLst>
                  <a:ext uri="{0D108BD9-81ED-4DB2-BD59-A6C34878D82A}">
                    <a16:rowId xmlns:a16="http://schemas.microsoft.com/office/drawing/2014/main" val="10005"/>
                  </a:ext>
                </a:extLst>
              </a:tr>
              <a:tr h="0">
                <a:tc>
                  <a:txBody>
                    <a:bodyPr/>
                    <a:lstStyle/>
                    <a:p>
                      <a:r>
                        <a:rPr lang="en-US" sz="1200">
                          <a:solidFill>
                            <a:schemeClr val="tx1"/>
                          </a:solidFill>
                          <a:latin typeface="+mj-lt"/>
                        </a:rPr>
                        <a:t>40-44</a:t>
                      </a:r>
                    </a:p>
                  </a:txBody>
                  <a:tcPr anchor="ctr">
                    <a:solidFill>
                      <a:srgbClr val="E1E1E1"/>
                    </a:solidFill>
                  </a:tcPr>
                </a:tc>
                <a:tc>
                  <a:txBody>
                    <a:bodyPr/>
                    <a:lstStyle/>
                    <a:p>
                      <a:pPr algn="ctr" fontAlgn="b"/>
                      <a:r>
                        <a:rPr lang="en-US" sz="1200" b="0" i="0" u="none" strike="noStrike">
                          <a:solidFill>
                            <a:srgbClr val="000000"/>
                          </a:solidFill>
                          <a:effectLst/>
                          <a:latin typeface="+mj-lt"/>
                        </a:rPr>
                        <a:t>$0.100</a:t>
                      </a:r>
                    </a:p>
                  </a:txBody>
                  <a:tcPr marL="9525" marR="9525" marT="9525" marB="0" anchor="ctr">
                    <a:solidFill>
                      <a:srgbClr val="F0F0F0"/>
                    </a:solidFill>
                  </a:tcPr>
                </a:tc>
                <a:extLst>
                  <a:ext uri="{0D108BD9-81ED-4DB2-BD59-A6C34878D82A}">
                    <a16:rowId xmlns:a16="http://schemas.microsoft.com/office/drawing/2014/main" val="10006"/>
                  </a:ext>
                </a:extLst>
              </a:tr>
              <a:tr h="0">
                <a:tc>
                  <a:txBody>
                    <a:bodyPr/>
                    <a:lstStyle/>
                    <a:p>
                      <a:r>
                        <a:rPr lang="en-US" sz="1200">
                          <a:solidFill>
                            <a:schemeClr val="tx1"/>
                          </a:solidFill>
                          <a:latin typeface="+mj-lt"/>
                        </a:rPr>
                        <a:t>45-49</a:t>
                      </a:r>
                    </a:p>
                  </a:txBody>
                  <a:tcPr anchor="ctr">
                    <a:solidFill>
                      <a:srgbClr val="E1E1E1"/>
                    </a:solidFill>
                  </a:tcPr>
                </a:tc>
                <a:tc>
                  <a:txBody>
                    <a:bodyPr/>
                    <a:lstStyle/>
                    <a:p>
                      <a:pPr algn="ctr" fontAlgn="b"/>
                      <a:r>
                        <a:rPr lang="en-US" sz="1200" b="0" i="0" u="none" strike="noStrike">
                          <a:solidFill>
                            <a:srgbClr val="000000"/>
                          </a:solidFill>
                          <a:effectLst/>
                          <a:latin typeface="+mj-lt"/>
                        </a:rPr>
                        <a:t>$0.150</a:t>
                      </a:r>
                    </a:p>
                  </a:txBody>
                  <a:tcPr marL="9525" marR="9525" marT="9525" marB="0" anchor="ctr">
                    <a:solidFill>
                      <a:srgbClr val="F0F0F0"/>
                    </a:solidFill>
                  </a:tcPr>
                </a:tc>
                <a:extLst>
                  <a:ext uri="{0D108BD9-81ED-4DB2-BD59-A6C34878D82A}">
                    <a16:rowId xmlns:a16="http://schemas.microsoft.com/office/drawing/2014/main" val="10007"/>
                  </a:ext>
                </a:extLst>
              </a:tr>
              <a:tr h="0">
                <a:tc>
                  <a:txBody>
                    <a:bodyPr/>
                    <a:lstStyle/>
                    <a:p>
                      <a:r>
                        <a:rPr lang="en-US" sz="1200">
                          <a:solidFill>
                            <a:schemeClr val="tx1"/>
                          </a:solidFill>
                          <a:latin typeface="+mj-lt"/>
                        </a:rPr>
                        <a:t>50-54</a:t>
                      </a:r>
                    </a:p>
                  </a:txBody>
                  <a:tcPr anchor="ctr">
                    <a:solidFill>
                      <a:srgbClr val="E1E1E1"/>
                    </a:solidFill>
                  </a:tcPr>
                </a:tc>
                <a:tc>
                  <a:txBody>
                    <a:bodyPr/>
                    <a:lstStyle/>
                    <a:p>
                      <a:pPr algn="ctr" fontAlgn="b"/>
                      <a:r>
                        <a:rPr lang="en-US" sz="1200" b="0" i="0" u="none" strike="noStrike">
                          <a:solidFill>
                            <a:srgbClr val="000000"/>
                          </a:solidFill>
                          <a:effectLst/>
                          <a:latin typeface="+mj-lt"/>
                        </a:rPr>
                        <a:t>$0.230</a:t>
                      </a:r>
                    </a:p>
                  </a:txBody>
                  <a:tcPr marL="9525" marR="9525" marT="9525" marB="0" anchor="ctr">
                    <a:solidFill>
                      <a:srgbClr val="F0F0F0"/>
                    </a:solidFill>
                  </a:tcPr>
                </a:tc>
                <a:extLst>
                  <a:ext uri="{0D108BD9-81ED-4DB2-BD59-A6C34878D82A}">
                    <a16:rowId xmlns:a16="http://schemas.microsoft.com/office/drawing/2014/main" val="10008"/>
                  </a:ext>
                </a:extLst>
              </a:tr>
              <a:tr h="0">
                <a:tc>
                  <a:txBody>
                    <a:bodyPr/>
                    <a:lstStyle/>
                    <a:p>
                      <a:r>
                        <a:rPr lang="en-US" sz="1200">
                          <a:solidFill>
                            <a:schemeClr val="tx1"/>
                          </a:solidFill>
                          <a:latin typeface="+mj-lt"/>
                        </a:rPr>
                        <a:t>55-59</a:t>
                      </a:r>
                    </a:p>
                  </a:txBody>
                  <a:tcPr anchor="ctr">
                    <a:solidFill>
                      <a:srgbClr val="E1E1E1"/>
                    </a:solidFill>
                  </a:tcPr>
                </a:tc>
                <a:tc>
                  <a:txBody>
                    <a:bodyPr/>
                    <a:lstStyle/>
                    <a:p>
                      <a:pPr algn="ctr" fontAlgn="b"/>
                      <a:r>
                        <a:rPr lang="en-US" sz="1200" b="0" i="0" u="none" strike="noStrike">
                          <a:solidFill>
                            <a:srgbClr val="000000"/>
                          </a:solidFill>
                          <a:effectLst/>
                          <a:latin typeface="+mj-lt"/>
                        </a:rPr>
                        <a:t>$0.431</a:t>
                      </a:r>
                    </a:p>
                  </a:txBody>
                  <a:tcPr marL="9525" marR="9525" marT="9525" marB="0" anchor="ctr">
                    <a:solidFill>
                      <a:srgbClr val="F0F0F0"/>
                    </a:solidFill>
                  </a:tcPr>
                </a:tc>
                <a:extLst>
                  <a:ext uri="{0D108BD9-81ED-4DB2-BD59-A6C34878D82A}">
                    <a16:rowId xmlns:a16="http://schemas.microsoft.com/office/drawing/2014/main" val="10009"/>
                  </a:ext>
                </a:extLst>
              </a:tr>
              <a:tr h="0">
                <a:tc>
                  <a:txBody>
                    <a:bodyPr/>
                    <a:lstStyle/>
                    <a:p>
                      <a:r>
                        <a:rPr lang="en-US" sz="1200">
                          <a:solidFill>
                            <a:schemeClr val="tx1"/>
                          </a:solidFill>
                          <a:latin typeface="+mj-lt"/>
                        </a:rPr>
                        <a:t>60-64</a:t>
                      </a:r>
                    </a:p>
                  </a:txBody>
                  <a:tcPr anchor="ctr">
                    <a:solidFill>
                      <a:srgbClr val="E1E1E1"/>
                    </a:solidFill>
                  </a:tcPr>
                </a:tc>
                <a:tc>
                  <a:txBody>
                    <a:bodyPr/>
                    <a:lstStyle/>
                    <a:p>
                      <a:pPr algn="ctr" fontAlgn="b"/>
                      <a:r>
                        <a:rPr lang="en-US" sz="1200" b="0" i="0" u="none" strike="noStrike">
                          <a:solidFill>
                            <a:srgbClr val="000000"/>
                          </a:solidFill>
                          <a:effectLst/>
                          <a:latin typeface="+mj-lt"/>
                        </a:rPr>
                        <a:t>$0.661</a:t>
                      </a:r>
                    </a:p>
                  </a:txBody>
                  <a:tcPr marL="9525" marR="9525" marT="9525" marB="0" anchor="ctr">
                    <a:solidFill>
                      <a:srgbClr val="F0F0F0"/>
                    </a:solidFill>
                  </a:tcPr>
                </a:tc>
                <a:extLst>
                  <a:ext uri="{0D108BD9-81ED-4DB2-BD59-A6C34878D82A}">
                    <a16:rowId xmlns:a16="http://schemas.microsoft.com/office/drawing/2014/main" val="10010"/>
                  </a:ext>
                </a:extLst>
              </a:tr>
              <a:tr h="0">
                <a:tc>
                  <a:txBody>
                    <a:bodyPr/>
                    <a:lstStyle/>
                    <a:p>
                      <a:r>
                        <a:rPr lang="en-US" sz="1200">
                          <a:solidFill>
                            <a:schemeClr val="tx1"/>
                          </a:solidFill>
                          <a:latin typeface="+mj-lt"/>
                        </a:rPr>
                        <a:t>65-69</a:t>
                      </a:r>
                    </a:p>
                  </a:txBody>
                  <a:tcPr anchor="ctr">
                    <a:solidFill>
                      <a:srgbClr val="E1E1E1"/>
                    </a:solidFill>
                  </a:tcPr>
                </a:tc>
                <a:tc>
                  <a:txBody>
                    <a:bodyPr/>
                    <a:lstStyle/>
                    <a:p>
                      <a:pPr algn="ctr" fontAlgn="b"/>
                      <a:r>
                        <a:rPr lang="en-US" sz="1200" b="0" i="0" u="none" strike="noStrike">
                          <a:solidFill>
                            <a:srgbClr val="000000"/>
                          </a:solidFill>
                          <a:effectLst/>
                          <a:latin typeface="+mj-lt"/>
                        </a:rPr>
                        <a:t>$1.272</a:t>
                      </a:r>
                    </a:p>
                  </a:txBody>
                  <a:tcPr marL="9525" marR="9525" marT="9525" marB="0" anchor="ctr">
                    <a:solidFill>
                      <a:srgbClr val="F0F0F0"/>
                    </a:solidFill>
                  </a:tcPr>
                </a:tc>
                <a:extLst>
                  <a:ext uri="{0D108BD9-81ED-4DB2-BD59-A6C34878D82A}">
                    <a16:rowId xmlns:a16="http://schemas.microsoft.com/office/drawing/2014/main" val="10011"/>
                  </a:ext>
                </a:extLst>
              </a:tr>
              <a:tr h="0">
                <a:tc>
                  <a:txBody>
                    <a:bodyPr/>
                    <a:lstStyle/>
                    <a:p>
                      <a:r>
                        <a:rPr lang="en-US" sz="1200">
                          <a:solidFill>
                            <a:schemeClr val="tx1"/>
                          </a:solidFill>
                          <a:latin typeface="+mj-lt"/>
                        </a:rPr>
                        <a:t>70-74 EE only</a:t>
                      </a:r>
                    </a:p>
                  </a:txBody>
                  <a:tcPr anchor="ctr">
                    <a:solidFill>
                      <a:srgbClr val="E1E1E1"/>
                    </a:solidFill>
                  </a:tcPr>
                </a:tc>
                <a:tc>
                  <a:txBody>
                    <a:bodyPr/>
                    <a:lstStyle/>
                    <a:p>
                      <a:pPr algn="ctr" fontAlgn="b"/>
                      <a:r>
                        <a:rPr lang="en-US" sz="1200" b="0" i="0" u="none" strike="noStrike" dirty="0">
                          <a:solidFill>
                            <a:srgbClr val="000000"/>
                          </a:solidFill>
                          <a:effectLst/>
                          <a:latin typeface="+mj-lt"/>
                        </a:rPr>
                        <a:t>$2.063</a:t>
                      </a:r>
                    </a:p>
                  </a:txBody>
                  <a:tcPr marL="9525" marR="9525" marT="9525" marB="0" anchor="ctr">
                    <a:solidFill>
                      <a:srgbClr val="F0F0F0"/>
                    </a:solidFill>
                  </a:tcPr>
                </a:tc>
                <a:extLst>
                  <a:ext uri="{0D108BD9-81ED-4DB2-BD59-A6C34878D82A}">
                    <a16:rowId xmlns:a16="http://schemas.microsoft.com/office/drawing/2014/main" val="10012"/>
                  </a:ext>
                </a:extLst>
              </a:tr>
              <a:tr h="0">
                <a:tc>
                  <a:txBody>
                    <a:bodyPr/>
                    <a:lstStyle/>
                    <a:p>
                      <a:r>
                        <a:rPr lang="en-US" sz="1200">
                          <a:solidFill>
                            <a:schemeClr val="tx1"/>
                          </a:solidFill>
                          <a:latin typeface="+mj-lt"/>
                        </a:rPr>
                        <a:t>75-79 EE only</a:t>
                      </a:r>
                    </a:p>
                  </a:txBody>
                  <a:tcPr anchor="ctr">
                    <a:solidFill>
                      <a:srgbClr val="E1E1E1"/>
                    </a:solidFill>
                  </a:tcPr>
                </a:tc>
                <a:tc>
                  <a:txBody>
                    <a:bodyPr/>
                    <a:lstStyle/>
                    <a:p>
                      <a:pPr algn="ctr" fontAlgn="b"/>
                      <a:r>
                        <a:rPr lang="en-US" sz="1200" b="0" i="0" u="none" strike="noStrike" kern="1200" dirty="0">
                          <a:solidFill>
                            <a:srgbClr val="000000"/>
                          </a:solidFill>
                          <a:effectLst/>
                          <a:latin typeface="+mj-lt"/>
                          <a:ea typeface="+mn-ea"/>
                          <a:cs typeface="+mn-cs"/>
                        </a:rPr>
                        <a:t>$2.063</a:t>
                      </a:r>
                    </a:p>
                  </a:txBody>
                  <a:tcPr marL="9525" marR="9525" marT="9525" marB="0" anchor="ctr">
                    <a:solidFill>
                      <a:srgbClr val="F0F0F0"/>
                    </a:solidFill>
                  </a:tcPr>
                </a:tc>
                <a:extLst>
                  <a:ext uri="{0D108BD9-81ED-4DB2-BD59-A6C34878D82A}">
                    <a16:rowId xmlns:a16="http://schemas.microsoft.com/office/drawing/2014/main" val="10013"/>
                  </a:ext>
                </a:extLst>
              </a:tr>
              <a:tr h="0">
                <a:tc>
                  <a:txBody>
                    <a:bodyPr/>
                    <a:lstStyle/>
                    <a:p>
                      <a:r>
                        <a:rPr lang="en-US" sz="1200">
                          <a:solidFill>
                            <a:schemeClr val="tx1"/>
                          </a:solidFill>
                          <a:latin typeface="+mj-lt"/>
                        </a:rPr>
                        <a:t>80+     EE only</a:t>
                      </a:r>
                    </a:p>
                  </a:txBody>
                  <a:tcPr anchor="ctr">
                    <a:solidFill>
                      <a:srgbClr val="E1E1E1"/>
                    </a:solidFill>
                  </a:tcPr>
                </a:tc>
                <a:tc>
                  <a:txBody>
                    <a:bodyPr/>
                    <a:lstStyle/>
                    <a:p>
                      <a:pPr algn="ctr" fontAlgn="b"/>
                      <a:r>
                        <a:rPr lang="en-US" sz="1200" b="0" i="0" u="none" strike="noStrike" kern="1200" dirty="0">
                          <a:solidFill>
                            <a:srgbClr val="000000"/>
                          </a:solidFill>
                          <a:effectLst/>
                          <a:latin typeface="+mj-lt"/>
                          <a:ea typeface="+mn-ea"/>
                          <a:cs typeface="+mn-cs"/>
                        </a:rPr>
                        <a:t>$2.063</a:t>
                      </a:r>
                    </a:p>
                  </a:txBody>
                  <a:tcPr marL="9525" marR="9525" marT="9525" marB="0" anchor="ctr">
                    <a:solidFill>
                      <a:srgbClr val="F0F0F0"/>
                    </a:solidFill>
                  </a:tcPr>
                </a:tc>
                <a:extLst>
                  <a:ext uri="{0D108BD9-81ED-4DB2-BD59-A6C34878D82A}">
                    <a16:rowId xmlns:a16="http://schemas.microsoft.com/office/drawing/2014/main" val="10014"/>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441274944"/>
              </p:ext>
            </p:extLst>
          </p:nvPr>
        </p:nvGraphicFramePr>
        <p:xfrm>
          <a:off x="3481625" y="6990344"/>
          <a:ext cx="2305792" cy="822960"/>
        </p:xfrm>
        <a:graphic>
          <a:graphicData uri="http://schemas.openxmlformats.org/drawingml/2006/table">
            <a:tbl>
              <a:tblPr firstRow="1" bandRow="1">
                <a:tableStyleId>{F5AB1C69-6EDB-4FF4-983F-18BD219EF322}</a:tableStyleId>
              </a:tblPr>
              <a:tblGrid>
                <a:gridCol w="2305792">
                  <a:extLst>
                    <a:ext uri="{9D8B030D-6E8A-4147-A177-3AD203B41FA5}">
                      <a16:colId xmlns:a16="http://schemas.microsoft.com/office/drawing/2014/main" val="20000"/>
                    </a:ext>
                  </a:extLst>
                </a:gridCol>
              </a:tblGrid>
              <a:tr h="265352">
                <a:tc>
                  <a:txBody>
                    <a:bodyPr/>
                    <a:lstStyle/>
                    <a:p>
                      <a:r>
                        <a:rPr lang="en-US" sz="1200">
                          <a:latin typeface="+mj-lt"/>
                        </a:rPr>
                        <a:t>Voluntary</a:t>
                      </a:r>
                      <a:r>
                        <a:rPr lang="en-US" sz="1200" baseline="0">
                          <a:latin typeface="+mj-lt"/>
                        </a:rPr>
                        <a:t> Life </a:t>
                      </a:r>
                      <a:r>
                        <a:rPr lang="en-US" sz="1200" b="0" i="1" baseline="0">
                          <a:latin typeface="+mj-lt"/>
                        </a:rPr>
                        <a:t>(for children)</a:t>
                      </a:r>
                      <a:endParaRPr lang="en-US" sz="1200">
                        <a:latin typeface="+mj-lt"/>
                      </a:endParaRPr>
                    </a:p>
                  </a:txBody>
                  <a:tcPr anchor="ctr">
                    <a:solidFill>
                      <a:schemeClr val="accent2"/>
                    </a:solidFill>
                  </a:tcPr>
                </a:tc>
                <a:extLst>
                  <a:ext uri="{0D108BD9-81ED-4DB2-BD59-A6C34878D82A}">
                    <a16:rowId xmlns:a16="http://schemas.microsoft.com/office/drawing/2014/main" val="10000"/>
                  </a:ext>
                </a:extLst>
              </a:tr>
              <a:tr h="257311">
                <a:tc>
                  <a:txBody>
                    <a:bodyPr/>
                    <a:lstStyle/>
                    <a:p>
                      <a:pPr algn="ctr"/>
                      <a:r>
                        <a:rPr lang="en-US" sz="1200" b="1" i="1">
                          <a:solidFill>
                            <a:schemeClr val="bg1"/>
                          </a:solidFill>
                          <a:latin typeface="+mj-lt"/>
                        </a:rPr>
                        <a:t>Rate per</a:t>
                      </a:r>
                      <a:r>
                        <a:rPr lang="en-US" sz="1200" b="1" i="1" baseline="0">
                          <a:solidFill>
                            <a:schemeClr val="bg1"/>
                          </a:solidFill>
                          <a:latin typeface="+mj-lt"/>
                        </a:rPr>
                        <a:t> $1,000</a:t>
                      </a:r>
                      <a:endParaRPr lang="en-US" sz="1200" b="1" i="1">
                        <a:solidFill>
                          <a:schemeClr val="bg1"/>
                        </a:solidFill>
                        <a:latin typeface="+mj-lt"/>
                      </a:endParaRPr>
                    </a:p>
                  </a:txBody>
                  <a:tcPr anchor="ctr">
                    <a:solidFill>
                      <a:schemeClr val="accent2"/>
                    </a:solidFill>
                  </a:tcPr>
                </a:tc>
                <a:extLst>
                  <a:ext uri="{0D108BD9-81ED-4DB2-BD59-A6C34878D82A}">
                    <a16:rowId xmlns:a16="http://schemas.microsoft.com/office/drawing/2014/main" val="10001"/>
                  </a:ext>
                </a:extLst>
              </a:tr>
              <a:tr h="257311">
                <a:tc>
                  <a:txBody>
                    <a:bodyPr/>
                    <a:lstStyle/>
                    <a:p>
                      <a:pPr algn="ctr"/>
                      <a:r>
                        <a:rPr lang="en-US" sz="1200" dirty="0">
                          <a:latin typeface="+mj-lt"/>
                        </a:rPr>
                        <a:t>$0.200</a:t>
                      </a:r>
                    </a:p>
                  </a:txBody>
                  <a:tcPr anchor="ctr"/>
                </a:tc>
                <a:extLst>
                  <a:ext uri="{0D108BD9-81ED-4DB2-BD59-A6C34878D82A}">
                    <a16:rowId xmlns:a16="http://schemas.microsoft.com/office/drawing/2014/main" val="10002"/>
                  </a:ext>
                </a:extLst>
              </a:tr>
            </a:tbl>
          </a:graphicData>
        </a:graphic>
      </p:graphicFrame>
      <p:sp>
        <p:nvSpPr>
          <p:cNvPr id="6" name="TextBox 5">
            <a:extLst>
              <a:ext uri="{FF2B5EF4-FFF2-40B4-BE49-F238E27FC236}">
                <a16:creationId xmlns:a16="http://schemas.microsoft.com/office/drawing/2014/main" id="{E731BDBB-BB05-4BDD-B472-5873A2252520}"/>
              </a:ext>
            </a:extLst>
          </p:cNvPr>
          <p:cNvSpPr txBox="1"/>
          <p:nvPr/>
        </p:nvSpPr>
        <p:spPr>
          <a:xfrm>
            <a:off x="3120828" y="4556796"/>
            <a:ext cx="362570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dirty="0">
                <a:ln>
                  <a:noFill/>
                </a:ln>
                <a:solidFill>
                  <a:prstClr val="black"/>
                </a:solidFill>
                <a:effectLst/>
                <a:uLnTx/>
                <a:uFillTx/>
                <a:latin typeface="Calibri Light"/>
                <a:cs typeface="Arial"/>
              </a:rPr>
              <a:t>*This plan is rated using the same rates for employee and spouse.  Employee and spouse rates are calculated based on the employee’s age as of the effective date of the plan.  Employee and spouse rates are adjusted once each year on the plan anniversary date for employees advancing to the next age band. Spouse coverage terminates when the employee attains age 70 (regardless of the spouse’s actual age)</a:t>
            </a:r>
          </a:p>
        </p:txBody>
      </p:sp>
      <p:sp>
        <p:nvSpPr>
          <p:cNvPr id="13" name="Slide Number Placeholder 7">
            <a:extLst>
              <a:ext uri="{FF2B5EF4-FFF2-40B4-BE49-F238E27FC236}">
                <a16:creationId xmlns:a16="http://schemas.microsoft.com/office/drawing/2014/main" id="{3851E9D6-760F-3016-D95B-D3B70E3970D7}"/>
              </a:ext>
            </a:extLst>
          </p:cNvPr>
          <p:cNvSpPr txBox="1">
            <a:spLocks/>
          </p:cNvSpPr>
          <p:nvPr/>
        </p:nvSpPr>
        <p:spPr>
          <a:xfrm>
            <a:off x="5171450" y="8744426"/>
            <a:ext cx="1543050" cy="30480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latin typeface="+mj-lt"/>
              </a:rPr>
              <a:t>16</a:t>
            </a:r>
          </a:p>
        </p:txBody>
      </p:sp>
    </p:spTree>
    <p:extLst>
      <p:ext uri="{BB962C8B-B14F-4D97-AF65-F5344CB8AC3E}">
        <p14:creationId xmlns:p14="http://schemas.microsoft.com/office/powerpoint/2010/main" val="203114148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a:t>Definitions</a:t>
            </a:r>
          </a:p>
        </p:txBody>
      </p:sp>
      <p:sp>
        <p:nvSpPr>
          <p:cNvPr id="4" name="TextBox 3"/>
          <p:cNvSpPr txBox="1"/>
          <p:nvPr/>
        </p:nvSpPr>
        <p:spPr>
          <a:xfrm>
            <a:off x="76200" y="664286"/>
            <a:ext cx="6600825" cy="8002191"/>
          </a:xfrm>
          <a:prstGeom prst="rect">
            <a:avLst/>
          </a:prstGeom>
          <a:noFill/>
        </p:spPr>
        <p:txBody>
          <a:bodyPr wrap="square" rtlCol="0">
            <a:spAutoFit/>
          </a:bodyPr>
          <a:lstStyle/>
          <a:p>
            <a:r>
              <a:rPr lang="en-US" sz="1050">
                <a:latin typeface="Arial" panose="020B0604020202020204" pitchFamily="34" charset="0"/>
                <a:cs typeface="Arial" panose="020B0604020202020204" pitchFamily="34" charset="0"/>
              </a:rPr>
              <a:t>This glossary was created to help </a:t>
            </a:r>
            <a:br>
              <a:rPr lang="en-US" sz="1050">
                <a:latin typeface="Arial" panose="020B0604020202020204" pitchFamily="34" charset="0"/>
                <a:cs typeface="Arial" panose="020B0604020202020204" pitchFamily="34" charset="0"/>
              </a:rPr>
            </a:br>
            <a:r>
              <a:rPr lang="en-US" sz="1050">
                <a:latin typeface="Arial" panose="020B0604020202020204" pitchFamily="34" charset="0"/>
                <a:cs typeface="Arial" panose="020B0604020202020204" pitchFamily="34" charset="0"/>
              </a:rPr>
              <a:t>you better understand the different terms </a:t>
            </a:r>
            <a:br>
              <a:rPr lang="en-US" sz="1050">
                <a:latin typeface="Arial" panose="020B0604020202020204" pitchFamily="34" charset="0"/>
                <a:cs typeface="Arial" panose="020B0604020202020204" pitchFamily="34" charset="0"/>
              </a:rPr>
            </a:br>
            <a:r>
              <a:rPr lang="en-US" sz="1050">
                <a:latin typeface="Arial" panose="020B0604020202020204" pitchFamily="34" charset="0"/>
                <a:cs typeface="Arial" panose="020B0604020202020204" pitchFamily="34" charset="0"/>
              </a:rPr>
              <a:t>used by health plans when describing coverage </a:t>
            </a:r>
            <a:br>
              <a:rPr lang="en-US" sz="1050">
                <a:latin typeface="Arial" panose="020B0604020202020204" pitchFamily="34" charset="0"/>
                <a:cs typeface="Arial" panose="020B0604020202020204" pitchFamily="34" charset="0"/>
              </a:rPr>
            </a:br>
            <a:r>
              <a:rPr lang="en-US" sz="1050">
                <a:latin typeface="Arial" panose="020B0604020202020204" pitchFamily="34" charset="0"/>
                <a:cs typeface="Arial" panose="020B0604020202020204" pitchFamily="34" charset="0"/>
              </a:rPr>
              <a:t>and costs.</a:t>
            </a:r>
          </a:p>
          <a:p>
            <a:r>
              <a:rPr lang="en-US" sz="1050" b="1">
                <a:latin typeface="Arial" panose="020B0604020202020204" pitchFamily="34" charset="0"/>
                <a:cs typeface="Arial" panose="020B0604020202020204" pitchFamily="34" charset="0"/>
              </a:rPr>
              <a:t> </a:t>
            </a:r>
            <a:endParaRPr lang="en-US" sz="1050">
              <a:latin typeface="Arial" panose="020B0604020202020204" pitchFamily="34" charset="0"/>
              <a:cs typeface="Arial" panose="020B0604020202020204" pitchFamily="34" charset="0"/>
            </a:endParaRPr>
          </a:p>
          <a:p>
            <a:r>
              <a:rPr lang="en-US" sz="1050" b="1">
                <a:latin typeface="Arial" panose="020B0604020202020204" pitchFamily="34" charset="0"/>
                <a:cs typeface="Arial" panose="020B0604020202020204" pitchFamily="34" charset="0"/>
              </a:rPr>
              <a:t>Allowed amount—</a:t>
            </a:r>
            <a:r>
              <a:rPr lang="en-US" sz="1050">
                <a:latin typeface="Arial" panose="020B0604020202020204" pitchFamily="34" charset="0"/>
                <a:cs typeface="Arial" panose="020B0604020202020204" pitchFamily="34" charset="0"/>
              </a:rPr>
              <a:t>The amount the plan pays for covered services is </a:t>
            </a:r>
            <a:br>
              <a:rPr lang="en-US" sz="1050">
                <a:latin typeface="Arial" panose="020B0604020202020204" pitchFamily="34" charset="0"/>
                <a:cs typeface="Arial" panose="020B0604020202020204" pitchFamily="34" charset="0"/>
              </a:rPr>
            </a:br>
            <a:r>
              <a:rPr lang="en-US" sz="1050">
                <a:latin typeface="Arial" panose="020B0604020202020204" pitchFamily="34" charset="0"/>
                <a:cs typeface="Arial" panose="020B0604020202020204" pitchFamily="34" charset="0"/>
              </a:rPr>
              <a:t>based on the “allowed amount” as determined by the insurance company. </a:t>
            </a:r>
          </a:p>
          <a:p>
            <a:endParaRPr lang="en-US" sz="1050">
              <a:latin typeface="Arial" panose="020B0604020202020204" pitchFamily="34" charset="0"/>
              <a:cs typeface="Arial" panose="020B0604020202020204" pitchFamily="34" charset="0"/>
            </a:endParaRPr>
          </a:p>
          <a:p>
            <a:r>
              <a:rPr lang="en-US" sz="1050" b="1">
                <a:latin typeface="Arial" panose="020B0604020202020204" pitchFamily="34" charset="0"/>
                <a:cs typeface="Arial" panose="020B0604020202020204" pitchFamily="34" charset="0"/>
              </a:rPr>
              <a:t>Balance Billing</a:t>
            </a:r>
            <a:r>
              <a:rPr lang="en-US" sz="1050">
                <a:latin typeface="Arial" panose="020B0604020202020204" pitchFamily="34" charset="0"/>
                <a:cs typeface="Arial" panose="020B0604020202020204" pitchFamily="34" charset="0"/>
              </a:rPr>
              <a:t>—When an out-of-network provider charges more than the allowable amount or </a:t>
            </a:r>
            <a:br>
              <a:rPr lang="en-US" sz="1050">
                <a:latin typeface="Arial" panose="020B0604020202020204" pitchFamily="34" charset="0"/>
                <a:cs typeface="Arial" panose="020B0604020202020204" pitchFamily="34" charset="0"/>
              </a:rPr>
            </a:br>
            <a:r>
              <a:rPr lang="en-US" sz="1050">
                <a:latin typeface="Arial" panose="020B0604020202020204" pitchFamily="34" charset="0"/>
                <a:cs typeface="Arial" panose="020B0604020202020204" pitchFamily="34" charset="0"/>
              </a:rPr>
              <a:t>discounted fee, you may be billed for the difference. PPO providers do NOT balance bill you for amounts over the allowable amount.</a:t>
            </a:r>
          </a:p>
          <a:p>
            <a:endParaRPr lang="en-US" sz="1050" b="1">
              <a:latin typeface="Arial" panose="020B0604020202020204" pitchFamily="34" charset="0"/>
              <a:cs typeface="Arial" panose="020B0604020202020204" pitchFamily="34" charset="0"/>
            </a:endParaRPr>
          </a:p>
          <a:p>
            <a:r>
              <a:rPr lang="en-US" sz="1050" b="1">
                <a:latin typeface="Arial" panose="020B0604020202020204" pitchFamily="34" charset="0"/>
                <a:cs typeface="Arial" panose="020B0604020202020204" pitchFamily="34" charset="0"/>
              </a:rPr>
              <a:t>Coinsurance—</a:t>
            </a:r>
            <a:r>
              <a:rPr lang="en-US" sz="1050">
                <a:latin typeface="Arial" panose="020B0604020202020204" pitchFamily="34" charset="0"/>
                <a:cs typeface="Arial" panose="020B0604020202020204" pitchFamily="34" charset="0"/>
              </a:rPr>
              <a:t>Your share of the cost of health services provided to you.</a:t>
            </a:r>
          </a:p>
          <a:p>
            <a:r>
              <a:rPr lang="en-US" sz="1050" b="1">
                <a:latin typeface="Arial" panose="020B0604020202020204" pitchFamily="34" charset="0"/>
                <a:cs typeface="Arial" panose="020B0604020202020204" pitchFamily="34" charset="0"/>
              </a:rPr>
              <a:t> </a:t>
            </a:r>
            <a:endParaRPr lang="en-US" sz="1050">
              <a:latin typeface="Arial" panose="020B0604020202020204" pitchFamily="34" charset="0"/>
              <a:cs typeface="Arial" panose="020B0604020202020204" pitchFamily="34" charset="0"/>
            </a:endParaRPr>
          </a:p>
          <a:p>
            <a:r>
              <a:rPr lang="en-US" sz="1050" b="1">
                <a:latin typeface="Arial" panose="020B0604020202020204" pitchFamily="34" charset="0"/>
                <a:cs typeface="Arial" panose="020B0604020202020204" pitchFamily="34" charset="0"/>
              </a:rPr>
              <a:t>Copays or Copayments—</a:t>
            </a:r>
            <a:r>
              <a:rPr lang="en-US" sz="1050">
                <a:latin typeface="Arial" panose="020B0604020202020204" pitchFamily="34" charset="0"/>
                <a:cs typeface="Arial" panose="020B0604020202020204" pitchFamily="34" charset="0"/>
              </a:rPr>
              <a:t>A set dollar amount that you pay for a covered health care service. </a:t>
            </a:r>
          </a:p>
          <a:p>
            <a:r>
              <a:rPr lang="en-US" sz="1050" b="1">
                <a:latin typeface="Arial" panose="020B0604020202020204" pitchFamily="34" charset="0"/>
                <a:cs typeface="Arial" panose="020B0604020202020204" pitchFamily="34" charset="0"/>
              </a:rPr>
              <a:t> </a:t>
            </a:r>
            <a:endParaRPr lang="en-US" sz="1050">
              <a:latin typeface="Arial" panose="020B0604020202020204" pitchFamily="34" charset="0"/>
              <a:cs typeface="Arial" panose="020B0604020202020204" pitchFamily="34" charset="0"/>
            </a:endParaRPr>
          </a:p>
          <a:p>
            <a:r>
              <a:rPr lang="en-US" sz="1050" b="1">
                <a:latin typeface="Arial" panose="020B0604020202020204" pitchFamily="34" charset="0"/>
                <a:cs typeface="Arial" panose="020B0604020202020204" pitchFamily="34" charset="0"/>
              </a:rPr>
              <a:t>Covered Services—</a:t>
            </a:r>
            <a:r>
              <a:rPr lang="en-US" sz="1050">
                <a:latin typeface="Arial" panose="020B0604020202020204" pitchFamily="34" charset="0"/>
                <a:cs typeface="Arial" panose="020B0604020202020204" pitchFamily="34" charset="0"/>
              </a:rPr>
              <a:t>Health care services that will be paid for, in part or in full, by a medical plan.</a:t>
            </a:r>
          </a:p>
          <a:p>
            <a:r>
              <a:rPr lang="en-US" sz="1050" b="1">
                <a:latin typeface="Arial" panose="020B0604020202020204" pitchFamily="34" charset="0"/>
                <a:cs typeface="Arial" panose="020B0604020202020204" pitchFamily="34" charset="0"/>
              </a:rPr>
              <a:t> </a:t>
            </a:r>
            <a:endParaRPr lang="en-US" sz="1050">
              <a:latin typeface="Arial" panose="020B0604020202020204" pitchFamily="34" charset="0"/>
              <a:cs typeface="Arial" panose="020B0604020202020204" pitchFamily="34" charset="0"/>
            </a:endParaRPr>
          </a:p>
          <a:p>
            <a:r>
              <a:rPr lang="en-US" sz="1050" b="1">
                <a:latin typeface="Arial" panose="020B0604020202020204" pitchFamily="34" charset="0"/>
                <a:cs typeface="Arial" panose="020B0604020202020204" pitchFamily="34" charset="0"/>
              </a:rPr>
              <a:t>Deductible—</a:t>
            </a:r>
            <a:r>
              <a:rPr lang="en-US" sz="1050">
                <a:latin typeface="Arial" panose="020B0604020202020204" pitchFamily="34" charset="0"/>
                <a:cs typeface="Arial" panose="020B0604020202020204" pitchFamily="34" charset="0"/>
              </a:rPr>
              <a:t>The amount of money you are required to pay each plan year for health care services before your health plan starts paying a portion of the medical bill. In most plans, the deductible for in-network and out-of-network (non-preferred) providers is separate. </a:t>
            </a:r>
          </a:p>
          <a:p>
            <a:r>
              <a:rPr lang="en-US" sz="1050">
                <a:latin typeface="Arial" panose="020B0604020202020204" pitchFamily="34" charset="0"/>
                <a:cs typeface="Arial" panose="020B0604020202020204" pitchFamily="34" charset="0"/>
              </a:rPr>
              <a:t> </a:t>
            </a:r>
          </a:p>
          <a:p>
            <a:r>
              <a:rPr lang="en-US" sz="1050" b="1">
                <a:latin typeface="Arial" panose="020B0604020202020204" pitchFamily="34" charset="0"/>
                <a:cs typeface="Arial" panose="020B0604020202020204" pitchFamily="34" charset="0"/>
              </a:rPr>
              <a:t>Emergency care—</a:t>
            </a:r>
            <a:r>
              <a:rPr lang="en-US" sz="1050">
                <a:latin typeface="Arial" panose="020B0604020202020204" pitchFamily="34" charset="0"/>
                <a:cs typeface="Arial" panose="020B0604020202020204" pitchFamily="34" charset="0"/>
              </a:rPr>
              <a:t>Medical care that is needed immediately to save your life or to prevent serious harm to your health.</a:t>
            </a:r>
          </a:p>
          <a:p>
            <a:r>
              <a:rPr lang="en-US" sz="1050" b="1">
                <a:latin typeface="Arial" panose="020B0604020202020204" pitchFamily="34" charset="0"/>
                <a:cs typeface="Arial" panose="020B0604020202020204" pitchFamily="34" charset="0"/>
              </a:rPr>
              <a:t> </a:t>
            </a:r>
            <a:endParaRPr lang="en-US" sz="1050">
              <a:latin typeface="Arial" panose="020B0604020202020204" pitchFamily="34" charset="0"/>
              <a:cs typeface="Arial" panose="020B0604020202020204" pitchFamily="34" charset="0"/>
            </a:endParaRPr>
          </a:p>
          <a:p>
            <a:r>
              <a:rPr lang="en-US" sz="1050" b="1">
                <a:latin typeface="Arial" panose="020B0604020202020204" pitchFamily="34" charset="0"/>
                <a:cs typeface="Arial" panose="020B0604020202020204" pitchFamily="34" charset="0"/>
              </a:rPr>
              <a:t>Explanation of Benefits (EOB)—</a:t>
            </a:r>
            <a:r>
              <a:rPr lang="en-US" sz="1050">
                <a:latin typeface="Arial" panose="020B0604020202020204" pitchFamily="34" charset="0"/>
                <a:cs typeface="Arial" panose="020B0604020202020204" pitchFamily="34" charset="0"/>
              </a:rPr>
              <a:t>After you’ve visited a doctor, clinic or hospital, you will receive an EOB from your health plan administrator that tells you what portion of the provider’s charges are eligible for benefits and explains what’s covered. If the service is declined, the EOB will include the reason(s) and appeal information. If your provider is part of a network, you will also see the calculated discount.</a:t>
            </a:r>
          </a:p>
          <a:p>
            <a:r>
              <a:rPr lang="en-US" sz="1050" b="1">
                <a:latin typeface="Arial" panose="020B0604020202020204" pitchFamily="34" charset="0"/>
                <a:cs typeface="Arial" panose="020B0604020202020204" pitchFamily="34" charset="0"/>
              </a:rPr>
              <a:t> </a:t>
            </a:r>
          </a:p>
          <a:p>
            <a:r>
              <a:rPr lang="en-US" sz="1050" b="1">
                <a:latin typeface="Arial" panose="020B0604020202020204" pitchFamily="34" charset="0"/>
                <a:cs typeface="Arial" panose="020B0604020202020204" pitchFamily="34" charset="0"/>
              </a:rPr>
              <a:t>In-Network—</a:t>
            </a:r>
            <a:r>
              <a:rPr lang="en-US" sz="1050">
                <a:latin typeface="Arial" panose="020B0604020202020204" pitchFamily="34" charset="0"/>
                <a:cs typeface="Arial" panose="020B0604020202020204" pitchFamily="34" charset="0"/>
              </a:rPr>
              <a:t>A</a:t>
            </a:r>
            <a:r>
              <a:rPr lang="en-US" sz="1050" b="1">
                <a:latin typeface="Arial" panose="020B0604020202020204" pitchFamily="34" charset="0"/>
                <a:cs typeface="Arial" panose="020B0604020202020204" pitchFamily="34" charset="0"/>
              </a:rPr>
              <a:t> </a:t>
            </a:r>
            <a:r>
              <a:rPr lang="en-US" sz="1050">
                <a:latin typeface="Arial" panose="020B0604020202020204" pitchFamily="34" charset="0"/>
                <a:cs typeface="Arial" panose="020B0604020202020204" pitchFamily="34" charset="0"/>
              </a:rPr>
              <a:t> group of health care providers and facilities that form an affiliation and contract as a group with a health plan to offer negotiated rates and savings discounts. </a:t>
            </a:r>
          </a:p>
          <a:p>
            <a:r>
              <a:rPr lang="en-US" sz="1050" b="1">
                <a:latin typeface="Arial" panose="020B0604020202020204" pitchFamily="34" charset="0"/>
                <a:cs typeface="Arial" panose="020B0604020202020204" pitchFamily="34" charset="0"/>
              </a:rPr>
              <a:t> </a:t>
            </a:r>
            <a:endParaRPr lang="en-US" sz="1050">
              <a:latin typeface="Arial" panose="020B0604020202020204" pitchFamily="34" charset="0"/>
              <a:cs typeface="Arial" panose="020B0604020202020204" pitchFamily="34" charset="0"/>
            </a:endParaRPr>
          </a:p>
          <a:p>
            <a:r>
              <a:rPr lang="en-US" sz="1050" b="1">
                <a:latin typeface="Arial" panose="020B0604020202020204" pitchFamily="34" charset="0"/>
                <a:cs typeface="Arial" panose="020B0604020202020204" pitchFamily="34" charset="0"/>
              </a:rPr>
              <a:t>Out-of-Pocket Limits—</a:t>
            </a:r>
            <a:r>
              <a:rPr lang="en-US" sz="1050">
                <a:latin typeface="Arial" panose="020B0604020202020204" pitchFamily="34" charset="0"/>
                <a:cs typeface="Arial" panose="020B0604020202020204" pitchFamily="34" charset="0"/>
              </a:rPr>
              <a:t>Health care expenses paid by you in the form of copays, coinsurance and deductibles. Charges that are not covered by the insurance plan, are not medically necessary, or are billed by a non-network provider and are over the allowed amount are not included in the out-of-pocket maximum. </a:t>
            </a:r>
            <a:r>
              <a:rPr lang="en-US" sz="1050" b="1">
                <a:latin typeface="Arial" panose="020B0604020202020204" pitchFamily="34" charset="0"/>
                <a:cs typeface="Arial" panose="020B0604020202020204" pitchFamily="34" charset="0"/>
              </a:rPr>
              <a:t> </a:t>
            </a:r>
          </a:p>
          <a:p>
            <a:endParaRPr lang="en-US" sz="1050">
              <a:latin typeface="Arial" panose="020B0604020202020204" pitchFamily="34" charset="0"/>
              <a:cs typeface="Arial" panose="020B0604020202020204" pitchFamily="34" charset="0"/>
            </a:endParaRPr>
          </a:p>
          <a:p>
            <a:r>
              <a:rPr lang="en-US" sz="1050" b="1">
                <a:latin typeface="Arial" panose="020B0604020202020204" pitchFamily="34" charset="0"/>
                <a:cs typeface="Arial" panose="020B0604020202020204" pitchFamily="34" charset="0"/>
              </a:rPr>
              <a:t>Out-of-Network or Non-PPO—</a:t>
            </a:r>
            <a:r>
              <a:rPr lang="en-US" sz="1050">
                <a:latin typeface="Arial" panose="020B0604020202020204" pitchFamily="34" charset="0"/>
                <a:cs typeface="Arial" panose="020B0604020202020204" pitchFamily="34" charset="0"/>
              </a:rPr>
              <a:t>Health care providers and facilities who are not under contract with a health plan to provide discounted fees. </a:t>
            </a:r>
          </a:p>
          <a:p>
            <a:r>
              <a:rPr lang="en-US" sz="1050" b="1">
                <a:latin typeface="Arial" panose="020B0604020202020204" pitchFamily="34" charset="0"/>
                <a:cs typeface="Arial" panose="020B0604020202020204" pitchFamily="34" charset="0"/>
              </a:rPr>
              <a:t> </a:t>
            </a:r>
            <a:endParaRPr lang="en-US" sz="1050">
              <a:latin typeface="Arial" panose="020B0604020202020204" pitchFamily="34" charset="0"/>
              <a:cs typeface="Arial" panose="020B0604020202020204" pitchFamily="34" charset="0"/>
            </a:endParaRPr>
          </a:p>
          <a:p>
            <a:r>
              <a:rPr lang="en-US" sz="1050" b="1">
                <a:latin typeface="Arial" panose="020B0604020202020204" pitchFamily="34" charset="0"/>
                <a:cs typeface="Arial" panose="020B0604020202020204" pitchFamily="34" charset="0"/>
              </a:rPr>
              <a:t>Preferred Provider Organization (PPO)—</a:t>
            </a:r>
            <a:r>
              <a:rPr lang="en-US" sz="1050">
                <a:latin typeface="Arial" panose="020B0604020202020204" pitchFamily="34" charset="0"/>
                <a:cs typeface="Arial" panose="020B0604020202020204" pitchFamily="34" charset="0"/>
              </a:rPr>
              <a:t>A network of medical providers that contracts with an insurer to provide services at pre-negotiated, discounted fees. </a:t>
            </a:r>
          </a:p>
          <a:p>
            <a:r>
              <a:rPr lang="en-US" sz="1050" b="1">
                <a:latin typeface="Arial" panose="020B0604020202020204" pitchFamily="34" charset="0"/>
                <a:cs typeface="Arial" panose="020B0604020202020204" pitchFamily="34" charset="0"/>
              </a:rPr>
              <a:t> </a:t>
            </a:r>
            <a:endParaRPr lang="en-US" sz="1050">
              <a:latin typeface="Arial" panose="020B0604020202020204" pitchFamily="34" charset="0"/>
              <a:cs typeface="Arial" panose="020B0604020202020204" pitchFamily="34" charset="0"/>
            </a:endParaRPr>
          </a:p>
          <a:p>
            <a:r>
              <a:rPr lang="en-US" sz="1050" b="1">
                <a:latin typeface="Arial" panose="020B0604020202020204" pitchFamily="34" charset="0"/>
                <a:cs typeface="Arial" panose="020B0604020202020204" pitchFamily="34" charset="0"/>
              </a:rPr>
              <a:t>Preventive Care—</a:t>
            </a:r>
            <a:r>
              <a:rPr lang="en-US" sz="1050">
                <a:latin typeface="Arial" panose="020B0604020202020204" pitchFamily="34" charset="0"/>
                <a:cs typeface="Arial" panose="020B0604020202020204" pitchFamily="34" charset="0"/>
              </a:rPr>
              <a:t>Medical care that focuses on healthy behavior and includes services that help prevent health problems and allow you to manage risk factors. This includes health education, immunizations, early disease detection, health evaluations, and routine care and exams. </a:t>
            </a:r>
          </a:p>
          <a:p>
            <a:endParaRPr lang="en-US" sz="1000" b="1">
              <a:solidFill>
                <a:schemeClr val="bg2">
                  <a:lumMod val="25000"/>
                </a:schemeClr>
              </a:solidFill>
              <a:latin typeface="Arial" panose="020B0604020202020204" pitchFamily="34" charset="0"/>
              <a:cs typeface="Arial" panose="020B0604020202020204" pitchFamily="34" charset="0"/>
            </a:endParaRPr>
          </a:p>
          <a:p>
            <a:endParaRPr lang="en-US" sz="1050">
              <a:solidFill>
                <a:schemeClr val="bg2">
                  <a:lumMod val="25000"/>
                </a:schemeClr>
              </a:solidFill>
              <a:latin typeface="Arial" panose="020B0604020202020204" pitchFamily="34" charset="0"/>
              <a:cs typeface="Arial" panose="020B0604020202020204" pitchFamily="34" charset="0"/>
            </a:endParaRPr>
          </a:p>
        </p:txBody>
      </p:sp>
      <p:sp>
        <p:nvSpPr>
          <p:cNvPr id="6" name="Slide Number Placeholder 7">
            <a:extLst>
              <a:ext uri="{FF2B5EF4-FFF2-40B4-BE49-F238E27FC236}">
                <a16:creationId xmlns:a16="http://schemas.microsoft.com/office/drawing/2014/main" id="{809A8E55-0902-19EA-7597-8AFB1801661F}"/>
              </a:ext>
            </a:extLst>
          </p:cNvPr>
          <p:cNvSpPr>
            <a:spLocks noGrp="1"/>
          </p:cNvSpPr>
          <p:nvPr>
            <p:ph type="sldNum" sz="quarter" idx="12"/>
          </p:nvPr>
        </p:nvSpPr>
        <p:spPr>
          <a:xfrm>
            <a:off x="5171450" y="8744426"/>
            <a:ext cx="1543050" cy="304803"/>
          </a:xfrm>
        </p:spPr>
        <p:txBody>
          <a:bodyPr/>
          <a:lstStyle/>
          <a:p>
            <a:r>
              <a:rPr lang="en-US" dirty="0"/>
              <a:t>17</a:t>
            </a:r>
          </a:p>
        </p:txBody>
      </p:sp>
    </p:spTree>
    <p:extLst>
      <p:ext uri="{BB962C8B-B14F-4D97-AF65-F5344CB8AC3E}">
        <p14:creationId xmlns:p14="http://schemas.microsoft.com/office/powerpoint/2010/main" val="37396095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815" y="94771"/>
            <a:ext cx="5915025" cy="549599"/>
          </a:xfrm>
        </p:spPr>
        <p:txBody>
          <a:bodyPr/>
          <a:lstStyle/>
          <a:p>
            <a:r>
              <a:rPr lang="en-US">
                <a:solidFill>
                  <a:schemeClr val="bg1"/>
                </a:solidFill>
              </a:rPr>
              <a:t>Core Pipe Benefits</a:t>
            </a:r>
          </a:p>
        </p:txBody>
      </p:sp>
      <p:sp>
        <p:nvSpPr>
          <p:cNvPr id="3" name="Content Placeholder 2"/>
          <p:cNvSpPr>
            <a:spLocks noGrp="1"/>
          </p:cNvSpPr>
          <p:nvPr>
            <p:ph idx="1"/>
          </p:nvPr>
        </p:nvSpPr>
        <p:spPr>
          <a:xfrm>
            <a:off x="64271" y="874039"/>
            <a:ext cx="6598783" cy="4202423"/>
          </a:xfrm>
        </p:spPr>
        <p:txBody>
          <a:bodyPr/>
          <a:lstStyle/>
          <a:p>
            <a:pPr marL="0" indent="0">
              <a:spcBef>
                <a:spcPct val="0"/>
              </a:spcBef>
              <a:buNone/>
            </a:pPr>
            <a:r>
              <a:rPr lang="en-US" b="1" dirty="0"/>
              <a:t>Welcome to the </a:t>
            </a:r>
          </a:p>
          <a:p>
            <a:pPr marL="0" indent="0">
              <a:spcBef>
                <a:spcPct val="0"/>
              </a:spcBef>
              <a:buNone/>
            </a:pPr>
            <a:r>
              <a:rPr lang="en-US" b="1" dirty="0"/>
              <a:t>Core Pipe Team!</a:t>
            </a:r>
          </a:p>
          <a:p>
            <a:pPr marL="0" indent="0">
              <a:spcBef>
                <a:spcPct val="0"/>
              </a:spcBef>
              <a:buNone/>
            </a:pPr>
            <a:r>
              <a:rPr lang="en-US" sz="1200" dirty="0"/>
              <a:t>At Core Pipe, our success comes from dedicated </a:t>
            </a:r>
            <a:br>
              <a:rPr lang="en-US" sz="1200" dirty="0"/>
            </a:br>
            <a:r>
              <a:rPr lang="en-US" sz="1200" dirty="0"/>
              <a:t>employees like you. You bring the insight, expertise, and ambition that help us </a:t>
            </a:r>
            <a:br>
              <a:rPr lang="en-US" sz="1200" dirty="0"/>
            </a:br>
            <a:r>
              <a:rPr lang="en-US" sz="1200" dirty="0"/>
              <a:t>deliver the best possible service to each employee’s particular needs. We know that                                        every employee is unique. Each of you has different needs when it comes to benefits. With                               that knowledge, Core Pipe provides a competitive benefits program that offers choices to protect the health and well-being of you and your family. This guide will provide an overview of the benefits available to all eligible employees. Please read this information carefully so you can make the best choices in benefits. </a:t>
            </a:r>
          </a:p>
          <a:p>
            <a:pPr marL="0" indent="0">
              <a:spcBef>
                <a:spcPct val="0"/>
              </a:spcBef>
              <a:buNone/>
            </a:pPr>
            <a:endParaRPr lang="en-US" sz="1200" dirty="0"/>
          </a:p>
          <a:p>
            <a:pPr marL="0" indent="0">
              <a:spcBef>
                <a:spcPct val="0"/>
              </a:spcBef>
              <a:buNone/>
            </a:pPr>
            <a:r>
              <a:rPr lang="en-US" sz="1400" b="1" dirty="0"/>
              <a:t>Enrollment Checklist</a:t>
            </a:r>
          </a:p>
          <a:p>
            <a:pPr marL="0" indent="0">
              <a:spcBef>
                <a:spcPct val="0"/>
              </a:spcBef>
              <a:buNone/>
            </a:pPr>
            <a:endParaRPr lang="en-US" sz="500" b="1" dirty="0"/>
          </a:p>
          <a:p>
            <a:pPr lvl="1">
              <a:spcBef>
                <a:spcPct val="0"/>
              </a:spcBef>
              <a:buClr>
                <a:srgbClr val="282E71"/>
              </a:buClr>
              <a:buFont typeface="Wingdings" panose="05000000000000000000" pitchFamily="2" charset="2"/>
              <a:buChar char="ü"/>
            </a:pPr>
            <a:r>
              <a:rPr lang="en-US" sz="1400" b="1" dirty="0"/>
              <a:t>Read about your benefits.</a:t>
            </a:r>
            <a:br>
              <a:rPr lang="en-US" sz="1400" b="1" dirty="0"/>
            </a:br>
            <a:r>
              <a:rPr lang="en-US" sz="1200" dirty="0"/>
              <a:t>Read this guide and share it with your family. </a:t>
            </a:r>
            <a:endParaRPr lang="en-US" sz="1200" b="1" dirty="0"/>
          </a:p>
          <a:p>
            <a:pPr lvl="1">
              <a:spcBef>
                <a:spcPct val="0"/>
              </a:spcBef>
              <a:buClr>
                <a:srgbClr val="282E71"/>
              </a:buClr>
              <a:buFont typeface="Wingdings" panose="05000000000000000000" pitchFamily="2" charset="2"/>
              <a:buChar char="ü"/>
            </a:pPr>
            <a:endParaRPr lang="en-US" sz="1400" b="1" dirty="0"/>
          </a:p>
          <a:p>
            <a:pPr lvl="1">
              <a:spcBef>
                <a:spcPct val="0"/>
              </a:spcBef>
              <a:buClr>
                <a:srgbClr val="282E71"/>
              </a:buClr>
              <a:buFont typeface="Wingdings" panose="05000000000000000000" pitchFamily="2" charset="2"/>
              <a:buChar char="ü"/>
            </a:pPr>
            <a:r>
              <a:rPr lang="en-US" sz="1400" b="1" dirty="0"/>
              <a:t>Decide which benefits are best for you and your family.</a:t>
            </a:r>
            <a:br>
              <a:rPr lang="en-US" sz="1400" dirty="0"/>
            </a:br>
            <a:r>
              <a:rPr lang="en-US" sz="1200" dirty="0"/>
              <a:t>Think about your family’s needs when considering plan options.</a:t>
            </a:r>
          </a:p>
          <a:p>
            <a:pPr lvl="1">
              <a:spcBef>
                <a:spcPct val="0"/>
              </a:spcBef>
              <a:buClr>
                <a:srgbClr val="282E71"/>
              </a:buClr>
              <a:buFont typeface="Wingdings" panose="05000000000000000000" pitchFamily="2" charset="2"/>
              <a:buChar char="ü"/>
            </a:pPr>
            <a:endParaRPr lang="en-US" sz="1400" dirty="0"/>
          </a:p>
          <a:p>
            <a:pPr lvl="1">
              <a:spcBef>
                <a:spcPct val="0"/>
              </a:spcBef>
              <a:buClr>
                <a:srgbClr val="282E71"/>
              </a:buClr>
              <a:buFont typeface="Wingdings" panose="05000000000000000000" pitchFamily="2" charset="2"/>
              <a:buChar char="ü"/>
            </a:pPr>
            <a:r>
              <a:rPr lang="en-US" sz="1400" b="1" dirty="0"/>
              <a:t>Enroll.</a:t>
            </a:r>
            <a:br>
              <a:rPr lang="en-US" sz="1400" b="1" dirty="0"/>
            </a:br>
            <a:r>
              <a:rPr lang="en-US" sz="1200" dirty="0"/>
              <a:t>Make your elections during Open Enrollment. If you are a new hire, please contact Aaron Houser for eligibility information. </a:t>
            </a:r>
            <a:endParaRPr lang="en-US" sz="1200" b="1" dirty="0"/>
          </a:p>
        </p:txBody>
      </p:sp>
      <p:sp>
        <p:nvSpPr>
          <p:cNvPr id="4" name="TextBox 3"/>
          <p:cNvSpPr txBox="1"/>
          <p:nvPr/>
        </p:nvSpPr>
        <p:spPr>
          <a:xfrm>
            <a:off x="235858" y="5356737"/>
            <a:ext cx="3193142" cy="1815882"/>
          </a:xfrm>
          <a:prstGeom prst="rect">
            <a:avLst/>
          </a:prstGeom>
          <a:noFill/>
        </p:spPr>
        <p:txBody>
          <a:bodyPr wrap="square" rtlCol="0">
            <a:spAutoFit/>
          </a:bodyPr>
          <a:lstStyle/>
          <a:p>
            <a:r>
              <a:rPr lang="en-US" sz="1400" b="1" dirty="0">
                <a:latin typeface="+mj-lt"/>
              </a:rPr>
              <a:t>Benefits You Can Choose</a:t>
            </a:r>
            <a:endParaRPr lang="en-US" sz="1400" dirty="0">
              <a:latin typeface="+mj-lt"/>
            </a:endParaRPr>
          </a:p>
          <a:p>
            <a:pPr marL="285750" indent="-285750">
              <a:buClr>
                <a:srgbClr val="282E71"/>
              </a:buClr>
              <a:buFont typeface="Arial" panose="020B0604020202020204" pitchFamily="34" charset="0"/>
              <a:buChar char="•"/>
            </a:pPr>
            <a:r>
              <a:rPr lang="en-US" sz="1400" dirty="0">
                <a:latin typeface="+mj-lt"/>
              </a:rPr>
              <a:t>Medical </a:t>
            </a:r>
          </a:p>
          <a:p>
            <a:pPr marL="285750" indent="-285750">
              <a:buClr>
                <a:srgbClr val="282E71"/>
              </a:buClr>
              <a:buFont typeface="Arial" panose="020B0604020202020204" pitchFamily="34" charset="0"/>
              <a:buChar char="•"/>
            </a:pPr>
            <a:r>
              <a:rPr lang="en-US" sz="1400" dirty="0">
                <a:latin typeface="+mj-lt"/>
              </a:rPr>
              <a:t>Dental </a:t>
            </a:r>
          </a:p>
          <a:p>
            <a:pPr marL="285750" indent="-285750">
              <a:buClr>
                <a:srgbClr val="282E71"/>
              </a:buClr>
              <a:buFont typeface="Arial" panose="020B0604020202020204" pitchFamily="34" charset="0"/>
              <a:buChar char="•"/>
            </a:pPr>
            <a:r>
              <a:rPr lang="en-US" sz="1400" dirty="0">
                <a:latin typeface="+mj-lt"/>
              </a:rPr>
              <a:t>Voluntary Vision</a:t>
            </a:r>
          </a:p>
          <a:p>
            <a:pPr marL="285750" indent="-285750">
              <a:buClr>
                <a:srgbClr val="282E71"/>
              </a:buClr>
              <a:buFont typeface="Arial" panose="020B0604020202020204" pitchFamily="34" charset="0"/>
              <a:buChar char="•"/>
            </a:pPr>
            <a:r>
              <a:rPr lang="en-US" sz="1400" dirty="0">
                <a:latin typeface="+mj-lt"/>
              </a:rPr>
              <a:t>Voluntary Life</a:t>
            </a:r>
          </a:p>
          <a:p>
            <a:pPr marL="285750" indent="-285750">
              <a:buClr>
                <a:srgbClr val="282E71"/>
              </a:buClr>
              <a:buFont typeface="Arial" panose="020B0604020202020204" pitchFamily="34" charset="0"/>
              <a:buChar char="•"/>
            </a:pPr>
            <a:r>
              <a:rPr lang="en-US" sz="1400" dirty="0">
                <a:latin typeface="+mj-lt"/>
              </a:rPr>
              <a:t>Voluntary Accident</a:t>
            </a:r>
          </a:p>
          <a:p>
            <a:pPr marL="285750" indent="-285750">
              <a:buClr>
                <a:srgbClr val="282E71"/>
              </a:buClr>
              <a:buFont typeface="Arial" panose="020B0604020202020204" pitchFamily="34" charset="0"/>
              <a:buChar char="•"/>
            </a:pPr>
            <a:r>
              <a:rPr lang="en-US" sz="1400" dirty="0">
                <a:latin typeface="+mj-lt"/>
              </a:rPr>
              <a:t>Voluntary Critical Illness</a:t>
            </a:r>
          </a:p>
          <a:p>
            <a:pPr marL="285750" indent="-285750">
              <a:buClr>
                <a:srgbClr val="282E71"/>
              </a:buClr>
              <a:buFont typeface="Arial" panose="020B0604020202020204" pitchFamily="34" charset="0"/>
              <a:buChar char="•"/>
            </a:pPr>
            <a:r>
              <a:rPr lang="en-US" sz="1400" dirty="0">
                <a:latin typeface="+mj-lt"/>
              </a:rPr>
              <a:t>Voluntary Hospital Indemnity</a:t>
            </a:r>
          </a:p>
        </p:txBody>
      </p:sp>
      <p:sp>
        <p:nvSpPr>
          <p:cNvPr id="5" name="Rectangle 4"/>
          <p:cNvSpPr/>
          <p:nvPr/>
        </p:nvSpPr>
        <p:spPr>
          <a:xfrm>
            <a:off x="0" y="0"/>
            <a:ext cx="6858000" cy="9144000"/>
          </a:xfrm>
          <a:prstGeom prst="rect">
            <a:avLst/>
          </a:prstGeom>
          <a:noFill/>
          <a:ln w="31750">
            <a:solidFill>
              <a:srgbClr val="282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664858" y="5356737"/>
            <a:ext cx="2810587" cy="923330"/>
          </a:xfrm>
          <a:prstGeom prst="rect">
            <a:avLst/>
          </a:prstGeom>
          <a:noFill/>
        </p:spPr>
        <p:txBody>
          <a:bodyPr wrap="square" rtlCol="0">
            <a:spAutoFit/>
          </a:bodyPr>
          <a:lstStyle/>
          <a:p>
            <a:r>
              <a:rPr lang="en-US" sz="1400" b="1">
                <a:latin typeface="+mj-lt"/>
              </a:rPr>
              <a:t>    Benefits Core Pipe Provides</a:t>
            </a:r>
          </a:p>
          <a:p>
            <a:r>
              <a:rPr lang="en-US" sz="1200" i="1">
                <a:latin typeface="+mj-lt"/>
              </a:rPr>
              <a:t>You receive this benefit at no cost to you.</a:t>
            </a:r>
          </a:p>
          <a:p>
            <a:pPr marL="285750" indent="-285750">
              <a:buClr>
                <a:srgbClr val="282E71"/>
              </a:buClr>
              <a:buFont typeface="Arial" panose="020B0604020202020204" pitchFamily="34" charset="0"/>
              <a:buChar char="•"/>
            </a:pPr>
            <a:r>
              <a:rPr lang="en-US" sz="1400">
                <a:latin typeface="+mj-lt"/>
              </a:rPr>
              <a:t> Group Life and AD&amp;D</a:t>
            </a:r>
          </a:p>
          <a:p>
            <a:pPr>
              <a:buClr>
                <a:srgbClr val="282E71"/>
              </a:buClr>
            </a:pPr>
            <a:endParaRPr lang="en-US" sz="1400">
              <a:latin typeface="+mj-lt"/>
            </a:endParaRPr>
          </a:p>
        </p:txBody>
      </p:sp>
      <p:sp>
        <p:nvSpPr>
          <p:cNvPr id="7" name="Rectangle 6"/>
          <p:cNvSpPr/>
          <p:nvPr/>
        </p:nvSpPr>
        <p:spPr>
          <a:xfrm>
            <a:off x="137160" y="7446287"/>
            <a:ext cx="6583680" cy="1004169"/>
          </a:xfrm>
          <a:prstGeom prst="rect">
            <a:avLst/>
          </a:prstGeom>
          <a:noFill/>
          <a:ln w="9525">
            <a:solidFill>
              <a:srgbClr val="282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a:solidFill>
                  <a:schemeClr val="tx1"/>
                </a:solidFill>
                <a:latin typeface="+mj-lt"/>
              </a:rPr>
              <a:t>This Benefit Guide is offered as a highlight of the benefits available to eligible employees of Core Pipe. It is not intended to be a complete description of any plan. Nothing in this Benefit Guide is intended to create any express or implied contract of employment or guarantee of any benefits. All insurance contracts and plans have limitations and exclusions that apply. Please refer to and read all plan documents for more complete descriptions. If any statement conflicts with the applicable plan documents, the plan documents will govern. Core Pipe reserves the right to amend, modify, or eliminate any benefit program with or without prior notice.</a:t>
            </a:r>
            <a:r>
              <a:rPr lang="en-US" sz="1000">
                <a:latin typeface="+mj-lt"/>
              </a:rPr>
              <a:t> </a:t>
            </a:r>
            <a:r>
              <a:rPr lang="en-US" sz="1000"/>
              <a:t> </a:t>
            </a:r>
          </a:p>
        </p:txBody>
      </p:sp>
      <p:sp>
        <p:nvSpPr>
          <p:cNvPr id="8" name="Slide Number Placeholder 7"/>
          <p:cNvSpPr>
            <a:spLocks noGrp="1"/>
          </p:cNvSpPr>
          <p:nvPr>
            <p:ph type="sldNum" sz="quarter" idx="12"/>
          </p:nvPr>
        </p:nvSpPr>
        <p:spPr>
          <a:xfrm>
            <a:off x="5171450" y="8744426"/>
            <a:ext cx="1543050" cy="304803"/>
          </a:xfrm>
        </p:spPr>
        <p:txBody>
          <a:bodyPr/>
          <a:lstStyle/>
          <a:p>
            <a:r>
              <a:rPr lang="en-US" dirty="0"/>
              <a:t>2</a:t>
            </a:r>
          </a:p>
        </p:txBody>
      </p:sp>
      <p:sp>
        <p:nvSpPr>
          <p:cNvPr id="11" name="TextBox 10">
            <a:extLst>
              <a:ext uri="{FF2B5EF4-FFF2-40B4-BE49-F238E27FC236}">
                <a16:creationId xmlns:a16="http://schemas.microsoft.com/office/drawing/2014/main" id="{AE97DC44-B247-AD12-3B05-48DB06E13782}"/>
              </a:ext>
            </a:extLst>
          </p:cNvPr>
          <p:cNvSpPr txBox="1"/>
          <p:nvPr/>
        </p:nvSpPr>
        <p:spPr>
          <a:xfrm>
            <a:off x="3429000" y="6280067"/>
            <a:ext cx="3193142" cy="923330"/>
          </a:xfrm>
          <a:prstGeom prst="rect">
            <a:avLst/>
          </a:prstGeom>
          <a:noFill/>
        </p:spPr>
        <p:txBody>
          <a:bodyPr wrap="square" rtlCol="0">
            <a:spAutoFit/>
          </a:bodyPr>
          <a:lstStyle/>
          <a:p>
            <a:pPr algn="ctr"/>
            <a:r>
              <a:rPr lang="en-US" dirty="0">
                <a:solidFill>
                  <a:srgbClr val="FF0000"/>
                </a:solidFill>
              </a:rPr>
              <a:t>Additional Benefit information can be viewed on Corepipebenefits.com</a:t>
            </a:r>
          </a:p>
        </p:txBody>
      </p:sp>
    </p:spTree>
    <p:extLst>
      <p:ext uri="{BB962C8B-B14F-4D97-AF65-F5344CB8AC3E}">
        <p14:creationId xmlns:p14="http://schemas.microsoft.com/office/powerpoint/2010/main" val="233953728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8573" y="701692"/>
            <a:ext cx="6480854" cy="7889857"/>
          </a:xfrm>
        </p:spPr>
        <p:txBody>
          <a:bodyPr/>
          <a:lstStyle/>
          <a:p>
            <a:pPr marL="0" indent="0">
              <a:lnSpc>
                <a:spcPct val="100000"/>
              </a:lnSpc>
              <a:spcBef>
                <a:spcPts val="200"/>
              </a:spcBef>
              <a:buNone/>
            </a:pPr>
            <a:r>
              <a:rPr lang="en-US" sz="1260" b="1" dirty="0"/>
              <a:t>Who’s Eligible?</a:t>
            </a:r>
          </a:p>
          <a:p>
            <a:pPr marL="0" indent="0">
              <a:lnSpc>
                <a:spcPct val="100000"/>
              </a:lnSpc>
              <a:spcBef>
                <a:spcPts val="200"/>
              </a:spcBef>
              <a:buNone/>
            </a:pPr>
            <a:r>
              <a:rPr lang="en-US" sz="1200" dirty="0"/>
              <a:t>All full-time employees regularly scheduled</a:t>
            </a:r>
            <a:br>
              <a:rPr lang="en-US" sz="1200" dirty="0"/>
            </a:br>
            <a:r>
              <a:rPr lang="en-US" sz="1200" dirty="0"/>
              <a:t>to work at least 30 hours a week are eligible for </a:t>
            </a:r>
          </a:p>
          <a:p>
            <a:pPr marL="0" indent="0">
              <a:lnSpc>
                <a:spcPct val="100000"/>
              </a:lnSpc>
              <a:spcBef>
                <a:spcPts val="200"/>
              </a:spcBef>
              <a:buNone/>
            </a:pPr>
            <a:r>
              <a:rPr lang="en-US" sz="1200" dirty="0"/>
              <a:t>benefits. You can enroll your eligible family members as </a:t>
            </a:r>
            <a:br>
              <a:rPr lang="en-US" sz="1200" dirty="0"/>
            </a:br>
            <a:r>
              <a:rPr lang="en-US" sz="1200" dirty="0"/>
              <a:t>described here. Please contact Aaron Houser regarding eligible for </a:t>
            </a:r>
          </a:p>
          <a:p>
            <a:pPr marL="0" indent="0">
              <a:lnSpc>
                <a:spcPct val="100000"/>
              </a:lnSpc>
              <a:spcBef>
                <a:spcPts val="200"/>
              </a:spcBef>
              <a:buNone/>
            </a:pPr>
            <a:r>
              <a:rPr lang="en-US" sz="1200" dirty="0"/>
              <a:t>dependents. Dependents who turn 26 come off the medical and vision plan on </a:t>
            </a:r>
          </a:p>
          <a:p>
            <a:pPr marL="0" indent="0">
              <a:lnSpc>
                <a:spcPct val="100000"/>
              </a:lnSpc>
              <a:spcBef>
                <a:spcPts val="200"/>
              </a:spcBef>
              <a:buNone/>
            </a:pPr>
            <a:r>
              <a:rPr lang="en-US" sz="1200" dirty="0"/>
              <a:t>the last day of the month they turn 26. For all other plans, they lose coverage the day </a:t>
            </a:r>
          </a:p>
          <a:p>
            <a:pPr marL="0" indent="0">
              <a:lnSpc>
                <a:spcPct val="100000"/>
              </a:lnSpc>
              <a:spcBef>
                <a:spcPts val="200"/>
              </a:spcBef>
              <a:buNone/>
            </a:pPr>
            <a:r>
              <a:rPr lang="en-US" sz="1200" dirty="0"/>
              <a:t>they turn 26. </a:t>
            </a:r>
          </a:p>
          <a:p>
            <a:pPr marL="0" indent="0">
              <a:lnSpc>
                <a:spcPct val="100000"/>
              </a:lnSpc>
              <a:spcBef>
                <a:spcPts val="200"/>
              </a:spcBef>
              <a:buNone/>
            </a:pPr>
            <a:r>
              <a:rPr lang="en-US" sz="1260" b="1" dirty="0"/>
              <a:t>Enrolling</a:t>
            </a:r>
          </a:p>
          <a:p>
            <a:pPr marL="0" indent="0">
              <a:lnSpc>
                <a:spcPct val="100000"/>
              </a:lnSpc>
              <a:spcBef>
                <a:spcPts val="200"/>
              </a:spcBef>
              <a:buNone/>
            </a:pPr>
            <a:r>
              <a:rPr lang="en-US" sz="1200" i="1" dirty="0"/>
              <a:t>New Hires</a:t>
            </a:r>
            <a:r>
              <a:rPr lang="en-US" sz="1200" dirty="0"/>
              <a:t>: You must enroll at the appropriate time if you would like coverage. If you miss this deadline, you will need to wait until the next Open Enrollment or have a qualifying life event in order to elect benefits. </a:t>
            </a:r>
          </a:p>
          <a:p>
            <a:pPr marL="0" indent="0">
              <a:lnSpc>
                <a:spcPct val="100000"/>
              </a:lnSpc>
              <a:spcBef>
                <a:spcPts val="200"/>
              </a:spcBef>
              <a:buNone/>
            </a:pPr>
            <a:r>
              <a:rPr lang="en-US" sz="1200" i="1" dirty="0"/>
              <a:t>Open Enrollment</a:t>
            </a:r>
            <a:r>
              <a:rPr lang="en-US" sz="1200" dirty="0"/>
              <a:t>: You may enroll or change your elections once a year during Open Enrollment. You will receive an announcement prior to Open Enrollment. </a:t>
            </a:r>
          </a:p>
          <a:p>
            <a:pPr marL="0" indent="0">
              <a:lnSpc>
                <a:spcPct val="100000"/>
              </a:lnSpc>
              <a:spcBef>
                <a:spcPts val="200"/>
              </a:spcBef>
              <a:buNone/>
            </a:pPr>
            <a:r>
              <a:rPr lang="en-US" sz="1260" b="1" dirty="0"/>
              <a:t>Qualifying Status Change </a:t>
            </a:r>
          </a:p>
          <a:p>
            <a:pPr marL="0" indent="0">
              <a:lnSpc>
                <a:spcPct val="100000"/>
              </a:lnSpc>
              <a:spcBef>
                <a:spcPts val="200"/>
              </a:spcBef>
              <a:buNone/>
            </a:pPr>
            <a:r>
              <a:rPr lang="en-US" sz="1200" dirty="0"/>
              <a:t>The benefit elections you make (either as a new hire or during Open Enrollment) stay in place for the entire plan year, unless you have a qualifying status change. Federal law prohibits you from dropping, adding, or changing any plan paid with pre-tax dollars during the plan year. However, you </a:t>
            </a:r>
            <a:r>
              <a:rPr lang="en-US" sz="1200" i="1" dirty="0"/>
              <a:t>may </a:t>
            </a:r>
            <a:r>
              <a:rPr lang="en-US" sz="1200" dirty="0"/>
              <a:t>make a change if you encounter a qualifying event. These events include changes in your family status that may affect your coverage needs, such as birth or adoption of a child, marriage, divorce, or a dependent who becomes ineligible for coverage. </a:t>
            </a:r>
          </a:p>
          <a:p>
            <a:pPr marL="0" indent="0">
              <a:lnSpc>
                <a:spcPct val="100000"/>
              </a:lnSpc>
              <a:spcBef>
                <a:spcPts val="200"/>
              </a:spcBef>
              <a:buNone/>
            </a:pPr>
            <a:r>
              <a:rPr lang="en-US" sz="1200" dirty="0"/>
              <a:t>If you experience a qualifying event and need to make a change during the plan year, contact Aaron Houser within 30 calendar days of the event. For IRS guidelines and a list of qualifying events, go to </a:t>
            </a:r>
            <a:r>
              <a:rPr lang="en-US" sz="1200" u="sng" dirty="0"/>
              <a:t>https://www.healthcare.gov/glossary/qualifying-life-event/</a:t>
            </a:r>
            <a:r>
              <a:rPr lang="en-US" sz="1200" dirty="0"/>
              <a:t>. </a:t>
            </a:r>
          </a:p>
          <a:p>
            <a:pPr marL="0" indent="0">
              <a:lnSpc>
                <a:spcPct val="100000"/>
              </a:lnSpc>
              <a:spcBef>
                <a:spcPts val="200"/>
              </a:spcBef>
              <a:buNone/>
            </a:pPr>
            <a:r>
              <a:rPr lang="en-US" sz="1260" b="1" dirty="0"/>
              <a:t>Opt-Out Credit</a:t>
            </a:r>
          </a:p>
          <a:p>
            <a:pPr marL="0" indent="0">
              <a:lnSpc>
                <a:spcPct val="100000"/>
              </a:lnSpc>
              <a:spcBef>
                <a:spcPts val="200"/>
              </a:spcBef>
              <a:buNone/>
            </a:pPr>
            <a:r>
              <a:rPr lang="en-US" sz="1200" dirty="0"/>
              <a:t>This year Core Pipe will be offering an Opt-Out Credit for any full-time employee that wishes to waive their medical coverage.  For anyone currently not enrolled in our medical plan you will receive a $500 per month credit. (Please note this is taxable income).  For anyone that is currently on the plan but wants to waive coverage you will receive $500 per month for employees only coverage or $1,000 for employee and spouse, employee and children, or family coverage.  </a:t>
            </a:r>
          </a:p>
          <a:p>
            <a:pPr marL="0" indent="0">
              <a:lnSpc>
                <a:spcPct val="100000"/>
              </a:lnSpc>
              <a:spcBef>
                <a:spcPts val="200"/>
              </a:spcBef>
              <a:buNone/>
            </a:pPr>
            <a:r>
              <a:rPr lang="en-US" sz="1200" dirty="0"/>
              <a:t>You must show proof that you have other coverage to receive the incentive payment.</a:t>
            </a:r>
          </a:p>
          <a:p>
            <a:pPr marL="0" indent="0">
              <a:lnSpc>
                <a:spcPct val="100000"/>
              </a:lnSpc>
              <a:spcBef>
                <a:spcPts val="200"/>
              </a:spcBef>
              <a:buNone/>
            </a:pPr>
            <a:r>
              <a:rPr lang="en-US" sz="1200" dirty="0"/>
              <a:t>Some things to consider before waiving coverage:</a:t>
            </a:r>
          </a:p>
          <a:p>
            <a:pPr>
              <a:lnSpc>
                <a:spcPct val="100000"/>
              </a:lnSpc>
              <a:spcBef>
                <a:spcPts val="200"/>
              </a:spcBef>
            </a:pPr>
            <a:r>
              <a:rPr lang="en-US" sz="1200" dirty="0"/>
              <a:t>Can you get coverage elsewhere? – waiving coverage now does not qualify as a life changing event to go to the Market Place or to be added to a spouse’s plan unless they are also in open enrollment period.</a:t>
            </a:r>
          </a:p>
          <a:p>
            <a:pPr>
              <a:lnSpc>
                <a:spcPct val="100000"/>
              </a:lnSpc>
              <a:spcBef>
                <a:spcPts val="200"/>
              </a:spcBef>
            </a:pPr>
            <a:r>
              <a:rPr lang="en-US" sz="1200" dirty="0"/>
              <a:t>Most employers have a plan that has a January renewal so if your spouse’s plan is a January renewal make sure you can join their plan.</a:t>
            </a:r>
          </a:p>
          <a:p>
            <a:pPr marL="0" indent="0">
              <a:lnSpc>
                <a:spcPct val="100000"/>
              </a:lnSpc>
              <a:spcBef>
                <a:spcPts val="200"/>
              </a:spcBef>
              <a:buNone/>
            </a:pPr>
            <a:r>
              <a:rPr lang="en-US" sz="1200" dirty="0"/>
              <a:t>If you are Medicare eligible (over the age of 65) you can enroll in Medicare at any time as long as you have creditable health and prescription coverage (Core Pipe’s plan is creditable).</a:t>
            </a:r>
          </a:p>
          <a:p>
            <a:pPr marL="0" indent="0">
              <a:buNone/>
            </a:pPr>
            <a:endParaRPr lang="en-US" sz="1200" dirty="0"/>
          </a:p>
        </p:txBody>
      </p:sp>
      <p:sp>
        <p:nvSpPr>
          <p:cNvPr id="3" name="Title 2"/>
          <p:cNvSpPr>
            <a:spLocks noGrp="1"/>
          </p:cNvSpPr>
          <p:nvPr>
            <p:ph type="title"/>
          </p:nvPr>
        </p:nvSpPr>
        <p:spPr/>
        <p:txBody>
          <a:bodyPr/>
          <a:lstStyle/>
          <a:p>
            <a:r>
              <a:rPr lang="en-US"/>
              <a:t>Eligibility</a:t>
            </a:r>
          </a:p>
        </p:txBody>
      </p:sp>
      <p:sp>
        <p:nvSpPr>
          <p:cNvPr id="6" name="Slide Number Placeholder 7">
            <a:extLst>
              <a:ext uri="{FF2B5EF4-FFF2-40B4-BE49-F238E27FC236}">
                <a16:creationId xmlns:a16="http://schemas.microsoft.com/office/drawing/2014/main" id="{BED62B13-084A-ADF0-7257-6C13AEEBEA32}"/>
              </a:ext>
            </a:extLst>
          </p:cNvPr>
          <p:cNvSpPr>
            <a:spLocks noGrp="1"/>
          </p:cNvSpPr>
          <p:nvPr>
            <p:ph type="sldNum" sz="quarter" idx="12"/>
          </p:nvPr>
        </p:nvSpPr>
        <p:spPr>
          <a:xfrm>
            <a:off x="5171450" y="8744426"/>
            <a:ext cx="1543050" cy="304803"/>
          </a:xfrm>
        </p:spPr>
        <p:txBody>
          <a:bodyPr/>
          <a:lstStyle/>
          <a:p>
            <a:r>
              <a:rPr lang="en-US" dirty="0"/>
              <a:t>3</a:t>
            </a:r>
          </a:p>
        </p:txBody>
      </p:sp>
    </p:spTree>
    <p:extLst>
      <p:ext uri="{BB962C8B-B14F-4D97-AF65-F5344CB8AC3E}">
        <p14:creationId xmlns:p14="http://schemas.microsoft.com/office/powerpoint/2010/main" val="328374187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8770" y="1154652"/>
            <a:ext cx="6480854" cy="4314977"/>
          </a:xfrm>
        </p:spPr>
        <p:txBody>
          <a:bodyPr/>
          <a:lstStyle/>
          <a:p>
            <a:pPr marL="0" indent="0">
              <a:buNone/>
            </a:pPr>
            <a:r>
              <a:rPr lang="en-US" sz="1400" b="1"/>
              <a:t>Need more information?</a:t>
            </a:r>
          </a:p>
          <a:p>
            <a:pPr marL="0" indent="0">
              <a:buNone/>
            </a:pPr>
            <a:r>
              <a:rPr lang="en-US" sz="1200"/>
              <a:t>Use these contacts to find in-network providers, check your claims, </a:t>
            </a:r>
            <a:br>
              <a:rPr lang="en-US" sz="1200"/>
            </a:br>
            <a:r>
              <a:rPr lang="en-US" sz="1200"/>
              <a:t>ask questions about your benefits, and more. </a:t>
            </a:r>
          </a:p>
        </p:txBody>
      </p:sp>
      <p:sp>
        <p:nvSpPr>
          <p:cNvPr id="3" name="Title 2"/>
          <p:cNvSpPr>
            <a:spLocks noGrp="1"/>
          </p:cNvSpPr>
          <p:nvPr>
            <p:ph type="title"/>
          </p:nvPr>
        </p:nvSpPr>
        <p:spPr/>
        <p:txBody>
          <a:bodyPr/>
          <a:lstStyle/>
          <a:p>
            <a:r>
              <a:rPr lang="en-US"/>
              <a:t>Benefit Contacts</a:t>
            </a:r>
          </a:p>
        </p:txBody>
      </p:sp>
      <p:graphicFrame>
        <p:nvGraphicFramePr>
          <p:cNvPr id="5" name="Table 4"/>
          <p:cNvGraphicFramePr>
            <a:graphicFrameLocks noGrp="1"/>
          </p:cNvGraphicFramePr>
          <p:nvPr>
            <p:extLst>
              <p:ext uri="{D42A27DB-BD31-4B8C-83A1-F6EECF244321}">
                <p14:modId xmlns:p14="http://schemas.microsoft.com/office/powerpoint/2010/main" val="3871039783"/>
              </p:ext>
            </p:extLst>
          </p:nvPr>
        </p:nvGraphicFramePr>
        <p:xfrm>
          <a:off x="195717" y="2365057"/>
          <a:ext cx="6457746" cy="6215025"/>
        </p:xfrm>
        <a:graphic>
          <a:graphicData uri="http://schemas.openxmlformats.org/drawingml/2006/table">
            <a:tbl>
              <a:tblPr firstRow="1" bandRow="1">
                <a:tableStyleId>{F5AB1C69-6EDB-4FF4-983F-18BD219EF322}</a:tableStyleId>
              </a:tblPr>
              <a:tblGrid>
                <a:gridCol w="975128">
                  <a:extLst>
                    <a:ext uri="{9D8B030D-6E8A-4147-A177-3AD203B41FA5}">
                      <a16:colId xmlns:a16="http://schemas.microsoft.com/office/drawing/2014/main" val="20000"/>
                    </a:ext>
                  </a:extLst>
                </a:gridCol>
                <a:gridCol w="1191355">
                  <a:extLst>
                    <a:ext uri="{9D8B030D-6E8A-4147-A177-3AD203B41FA5}">
                      <a16:colId xmlns:a16="http://schemas.microsoft.com/office/drawing/2014/main" val="20001"/>
                    </a:ext>
                  </a:extLst>
                </a:gridCol>
                <a:gridCol w="173355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033713">
                  <a:extLst>
                    <a:ext uri="{9D8B030D-6E8A-4147-A177-3AD203B41FA5}">
                      <a16:colId xmlns:a16="http://schemas.microsoft.com/office/drawing/2014/main" val="20004"/>
                    </a:ext>
                  </a:extLst>
                </a:gridCol>
              </a:tblGrid>
              <a:tr h="289851">
                <a:tc>
                  <a:txBody>
                    <a:bodyPr/>
                    <a:lstStyle/>
                    <a:p>
                      <a:pPr algn="ctr"/>
                      <a:r>
                        <a:rPr lang="en-US" sz="1100">
                          <a:latin typeface="+mj-lt"/>
                        </a:rPr>
                        <a:t>Plan</a:t>
                      </a:r>
                      <a:endParaRPr lang="en-US" sz="1100" b="1">
                        <a:solidFill>
                          <a:srgbClr val="FFFFFF"/>
                        </a:solidFill>
                        <a:latin typeface="+mj-lt"/>
                      </a:endParaRPr>
                    </a:p>
                  </a:txBody>
                  <a:tcPr anchor="ctr">
                    <a:solidFill>
                      <a:srgbClr val="282E71"/>
                    </a:solidFill>
                  </a:tcPr>
                </a:tc>
                <a:tc>
                  <a:txBody>
                    <a:bodyPr/>
                    <a:lstStyle/>
                    <a:p>
                      <a:pPr algn="ctr"/>
                      <a:r>
                        <a:rPr lang="en-US" sz="1100">
                          <a:latin typeface="+mj-lt"/>
                        </a:rPr>
                        <a:t>Administrator</a:t>
                      </a:r>
                      <a:endParaRPr lang="en-US" sz="1100" b="1">
                        <a:solidFill>
                          <a:srgbClr val="FFFFFF"/>
                        </a:solidFill>
                        <a:latin typeface="+mj-lt"/>
                      </a:endParaRPr>
                    </a:p>
                  </a:txBody>
                  <a:tcPr anchor="ctr">
                    <a:solidFill>
                      <a:srgbClr val="282E71"/>
                    </a:solidFill>
                  </a:tcPr>
                </a:tc>
                <a:tc>
                  <a:txBody>
                    <a:bodyPr/>
                    <a:lstStyle/>
                    <a:p>
                      <a:pPr algn="ctr"/>
                      <a:r>
                        <a:rPr lang="en-US" sz="1100">
                          <a:latin typeface="+mj-lt"/>
                        </a:rPr>
                        <a:t>For</a:t>
                      </a:r>
                      <a:r>
                        <a:rPr lang="en-US" sz="1100" baseline="0">
                          <a:latin typeface="+mj-lt"/>
                        </a:rPr>
                        <a:t> </a:t>
                      </a:r>
                      <a:r>
                        <a:rPr lang="en-US" sz="1100">
                          <a:latin typeface="+mj-lt"/>
                        </a:rPr>
                        <a:t>Help with</a:t>
                      </a:r>
                      <a:r>
                        <a:rPr lang="en-US" sz="1100" baseline="0">
                          <a:latin typeface="+mj-lt"/>
                        </a:rPr>
                        <a:t> </a:t>
                      </a:r>
                      <a:endParaRPr lang="en-US" sz="1100" b="1">
                        <a:solidFill>
                          <a:srgbClr val="FFFFFF"/>
                        </a:solidFill>
                        <a:latin typeface="+mj-lt"/>
                      </a:endParaRPr>
                    </a:p>
                  </a:txBody>
                  <a:tcPr anchor="ctr">
                    <a:solidFill>
                      <a:srgbClr val="282E71"/>
                    </a:solidFill>
                  </a:tcPr>
                </a:tc>
                <a:tc>
                  <a:txBody>
                    <a:bodyPr/>
                    <a:lstStyle/>
                    <a:p>
                      <a:pPr algn="ctr"/>
                      <a:r>
                        <a:rPr lang="en-US" sz="1100">
                          <a:latin typeface="+mj-lt"/>
                        </a:rPr>
                        <a:t>Website</a:t>
                      </a:r>
                      <a:endParaRPr lang="en-US" sz="1100" b="1">
                        <a:solidFill>
                          <a:srgbClr val="FFFFFF"/>
                        </a:solidFill>
                        <a:latin typeface="+mj-lt"/>
                      </a:endParaRPr>
                    </a:p>
                  </a:txBody>
                  <a:tcPr anchor="ctr">
                    <a:solidFill>
                      <a:srgbClr val="282E71"/>
                    </a:solidFill>
                  </a:tcPr>
                </a:tc>
                <a:tc>
                  <a:txBody>
                    <a:bodyPr/>
                    <a:lstStyle/>
                    <a:p>
                      <a:pPr algn="ctr"/>
                      <a:r>
                        <a:rPr lang="en-US" sz="1100">
                          <a:latin typeface="+mj-lt"/>
                        </a:rPr>
                        <a:t>Phone</a:t>
                      </a:r>
                      <a:endParaRPr lang="en-US" sz="1100" b="1">
                        <a:solidFill>
                          <a:srgbClr val="FFFFFF"/>
                        </a:solidFill>
                        <a:latin typeface="+mj-lt"/>
                      </a:endParaRPr>
                    </a:p>
                  </a:txBody>
                  <a:tcPr anchor="ctr">
                    <a:solidFill>
                      <a:srgbClr val="282E71"/>
                    </a:solidFill>
                  </a:tcPr>
                </a:tc>
                <a:extLst>
                  <a:ext uri="{0D108BD9-81ED-4DB2-BD59-A6C34878D82A}">
                    <a16:rowId xmlns:a16="http://schemas.microsoft.com/office/drawing/2014/main" val="10000"/>
                  </a:ext>
                </a:extLst>
              </a:tr>
              <a:tr h="832935">
                <a:tc>
                  <a:txBody>
                    <a:bodyPr/>
                    <a:lstStyle/>
                    <a:p>
                      <a:r>
                        <a:rPr lang="en-US" sz="1000">
                          <a:latin typeface="+mj-lt"/>
                        </a:rPr>
                        <a:t>Medical</a:t>
                      </a:r>
                      <a:endParaRPr lang="en-US" sz="1000" baseline="0">
                        <a:latin typeface="+mj-lt"/>
                      </a:endParaRPr>
                    </a:p>
                  </a:txBody>
                  <a:tcPr anchor="ctr"/>
                </a:tc>
                <a:tc>
                  <a:txBody>
                    <a:bodyPr/>
                    <a:lstStyle/>
                    <a:p>
                      <a:pPr marL="0" marR="0" indent="0" algn="l" defTabSz="685800" rtl="0" eaLnBrk="1" fontAlgn="auto" latinLnBrk="0" hangingPunct="1">
                        <a:lnSpc>
                          <a:spcPct val="100000"/>
                        </a:lnSpc>
                        <a:spcBef>
                          <a:spcPct val="0"/>
                        </a:spcBef>
                        <a:spcAft>
                          <a:spcPct val="0"/>
                        </a:spcAft>
                        <a:buClrTx/>
                        <a:buSzTx/>
                        <a:buFontTx/>
                        <a:buNone/>
                        <a:defRPr/>
                      </a:pPr>
                      <a:endParaRPr lang="en-US" sz="1350" b="0" kern="1200">
                        <a:solidFill>
                          <a:schemeClr val="dk1"/>
                        </a:solidFill>
                        <a:effectLst/>
                        <a:latin typeface="+mn-lt"/>
                        <a:ea typeface="+mn-ea"/>
                        <a:cs typeface="+mn-cs"/>
                      </a:endParaRPr>
                    </a:p>
                    <a:p>
                      <a:endParaRPr lang="en-US" sz="900" b="0">
                        <a:solidFill>
                          <a:schemeClr val="tx1">
                            <a:lumMod val="85000"/>
                            <a:lumOff val="15000"/>
                          </a:schemeClr>
                        </a:solidFill>
                        <a:latin typeface="+mj-lt"/>
                        <a:cs typeface="Arial" panose="020B0604020202020204" pitchFamily="34" charset="0"/>
                      </a:endParaRPr>
                    </a:p>
                  </a:txBody>
                  <a:tcPr anchor="ctr"/>
                </a:tc>
                <a:tc>
                  <a:txBody>
                    <a:bodyPr/>
                    <a:lstStyle/>
                    <a:p>
                      <a:pPr marL="171450" indent="-171450">
                        <a:buClr>
                          <a:srgbClr val="282E71"/>
                        </a:buClr>
                        <a:buFont typeface="Arial" panose="020B0604020202020204" pitchFamily="34" charset="0"/>
                        <a:buChar char="•"/>
                      </a:pPr>
                      <a:r>
                        <a:rPr lang="en-US" sz="1000">
                          <a:latin typeface="+mj-lt"/>
                        </a:rPr>
                        <a:t>Finding</a:t>
                      </a:r>
                      <a:r>
                        <a:rPr lang="en-US" sz="1000" baseline="0">
                          <a:latin typeface="+mj-lt"/>
                        </a:rPr>
                        <a:t> </a:t>
                      </a:r>
                      <a:r>
                        <a:rPr lang="en-US" sz="1000">
                          <a:latin typeface="+mj-lt"/>
                        </a:rPr>
                        <a:t>network</a:t>
                      </a:r>
                      <a:r>
                        <a:rPr lang="en-US" sz="1000" baseline="0">
                          <a:latin typeface="+mj-lt"/>
                        </a:rPr>
                        <a:t> providers &amp; pharmacies</a:t>
                      </a:r>
                    </a:p>
                    <a:p>
                      <a:pPr marL="171450" indent="-171450">
                        <a:buClr>
                          <a:srgbClr val="282E71"/>
                        </a:buClr>
                        <a:buFont typeface="Arial" panose="020B0604020202020204" pitchFamily="34" charset="0"/>
                        <a:buChar char="•"/>
                      </a:pPr>
                      <a:r>
                        <a:rPr lang="en-US" sz="1000" baseline="0">
                          <a:latin typeface="+mj-lt"/>
                        </a:rPr>
                        <a:t>Managing claims</a:t>
                      </a:r>
                    </a:p>
                    <a:p>
                      <a:pPr marL="171450" indent="-171450">
                        <a:buClr>
                          <a:srgbClr val="282E71"/>
                        </a:buClr>
                        <a:buFont typeface="Arial" panose="020B0604020202020204" pitchFamily="34" charset="0"/>
                        <a:buChar char="•"/>
                      </a:pPr>
                      <a:r>
                        <a:rPr lang="en-US" sz="1000" baseline="0">
                          <a:latin typeface="+mj-lt"/>
                        </a:rPr>
                        <a:t>Coverage questions</a:t>
                      </a:r>
                    </a:p>
                    <a:p>
                      <a:pPr marL="171450" indent="-171450">
                        <a:buClr>
                          <a:srgbClr val="282E71"/>
                        </a:buClr>
                        <a:buFont typeface="Arial" panose="020B0604020202020204" pitchFamily="34" charset="0"/>
                        <a:buChar char="•"/>
                      </a:pPr>
                      <a:r>
                        <a:rPr lang="en-US" sz="1000" baseline="0">
                          <a:latin typeface="+mj-lt"/>
                        </a:rPr>
                        <a:t>Finding forms</a:t>
                      </a:r>
                      <a:endParaRPr lang="en-US" sz="1000" b="0">
                        <a:solidFill>
                          <a:schemeClr val="tx1">
                            <a:lumMod val="85000"/>
                            <a:lumOff val="15000"/>
                          </a:schemeClr>
                        </a:solidFill>
                        <a:latin typeface="+mj-lt"/>
                        <a:cs typeface="Arial" panose="020B0604020202020204" pitchFamily="34" charset="0"/>
                      </a:endParaRPr>
                    </a:p>
                  </a:txBody>
                  <a:tcPr anchor="ctr"/>
                </a:tc>
                <a:tc>
                  <a:txBody>
                    <a:bodyPr/>
                    <a:lstStyle/>
                    <a:p>
                      <a:r>
                        <a:rPr lang="en-US" sz="1000" u="sng">
                          <a:solidFill>
                            <a:schemeClr val="tx1"/>
                          </a:solidFill>
                          <a:latin typeface="+mj-lt"/>
                        </a:rPr>
                        <a:t>www.myuhc.com</a:t>
                      </a:r>
                      <a:endParaRPr lang="en-US" sz="1000" b="0" u="sng">
                        <a:solidFill>
                          <a:schemeClr val="tx1"/>
                        </a:solidFill>
                        <a:latin typeface="+mj-lt"/>
                        <a:cs typeface="Arial" panose="020B0604020202020204" pitchFamily="34" charset="0"/>
                      </a:endParaRPr>
                    </a:p>
                  </a:txBody>
                  <a:tcPr anchor="ctr"/>
                </a:tc>
                <a:tc>
                  <a:txBody>
                    <a:bodyPr/>
                    <a:lstStyle/>
                    <a:p>
                      <a:r>
                        <a:rPr lang="en-US" sz="1000" kern="1200">
                          <a:solidFill>
                            <a:schemeClr val="tx1"/>
                          </a:solidFill>
                          <a:latin typeface="+mj-lt"/>
                          <a:ea typeface="+mn-ea"/>
                          <a:cs typeface="Arial" panose="020B0604020202020204" pitchFamily="34" charset="0"/>
                        </a:rPr>
                        <a:t>(866)</a:t>
                      </a:r>
                      <a:r>
                        <a:rPr lang="en-US" sz="1000" kern="1200" baseline="0">
                          <a:solidFill>
                            <a:schemeClr val="tx1"/>
                          </a:solidFill>
                          <a:latin typeface="+mj-lt"/>
                          <a:ea typeface="+mn-ea"/>
                          <a:cs typeface="Arial" panose="020B0604020202020204" pitchFamily="34" charset="0"/>
                        </a:rPr>
                        <a:t> 414</a:t>
                      </a:r>
                      <a:r>
                        <a:rPr lang="en-US" sz="1000" kern="1200">
                          <a:solidFill>
                            <a:schemeClr val="tx1"/>
                          </a:solidFill>
                          <a:latin typeface="+mj-lt"/>
                          <a:ea typeface="+mn-ea"/>
                          <a:cs typeface="Arial" panose="020B0604020202020204" pitchFamily="34" charset="0"/>
                        </a:rPr>
                        <a:t>-1959</a:t>
                      </a:r>
                    </a:p>
                  </a:txBody>
                  <a:tcPr anchor="ctr"/>
                </a:tc>
                <a:extLst>
                  <a:ext uri="{0D108BD9-81ED-4DB2-BD59-A6C34878D82A}">
                    <a16:rowId xmlns:a16="http://schemas.microsoft.com/office/drawing/2014/main" val="10001"/>
                  </a:ext>
                </a:extLst>
              </a:tr>
              <a:tr h="684197">
                <a:tc>
                  <a:txBody>
                    <a:bodyPr/>
                    <a:lstStyle/>
                    <a:p>
                      <a:r>
                        <a:rPr lang="en-US" sz="1000" b="0">
                          <a:solidFill>
                            <a:schemeClr val="tx1">
                              <a:lumMod val="85000"/>
                              <a:lumOff val="15000"/>
                            </a:schemeClr>
                          </a:solidFill>
                          <a:latin typeface="+mj-lt"/>
                          <a:cs typeface="Arial" panose="020B0604020202020204" pitchFamily="34" charset="0"/>
                        </a:rPr>
                        <a:t>Pharmacy</a:t>
                      </a:r>
                    </a:p>
                  </a:txBody>
                  <a:tcPr anchor="ctr"/>
                </a:tc>
                <a:tc>
                  <a:txBody>
                    <a:bodyPr/>
                    <a:lstStyle/>
                    <a:p>
                      <a:endParaRPr lang="en-US" sz="900" b="0">
                        <a:solidFill>
                          <a:schemeClr val="tx1">
                            <a:lumMod val="85000"/>
                            <a:lumOff val="15000"/>
                          </a:schemeClr>
                        </a:solidFill>
                        <a:latin typeface="+mj-lt"/>
                        <a:cs typeface="Arial" panose="020B0604020202020204" pitchFamily="34" charset="0"/>
                      </a:endParaRPr>
                    </a:p>
                  </a:txBody>
                  <a:tcPr anchor="ctr"/>
                </a:tc>
                <a:tc>
                  <a:txBody>
                    <a:bodyPr/>
                    <a:lstStyle/>
                    <a:p>
                      <a:pPr marL="171450" indent="-171450">
                        <a:buClr>
                          <a:srgbClr val="282E71"/>
                        </a:buClr>
                        <a:buFont typeface="Arial" panose="020B0604020202020204" pitchFamily="34" charset="0"/>
                        <a:buChar char="•"/>
                      </a:pPr>
                      <a:r>
                        <a:rPr lang="en-US" sz="1000" kern="1200">
                          <a:solidFill>
                            <a:schemeClr val="dk1"/>
                          </a:solidFill>
                          <a:latin typeface="+mj-lt"/>
                          <a:ea typeface="+mn-ea"/>
                          <a:cs typeface="+mn-cs"/>
                        </a:rPr>
                        <a:t>Finding</a:t>
                      </a:r>
                      <a:r>
                        <a:rPr lang="en-US" sz="1000" kern="1200" baseline="0">
                          <a:solidFill>
                            <a:schemeClr val="dk1"/>
                          </a:solidFill>
                          <a:latin typeface="+mj-lt"/>
                          <a:ea typeface="+mn-ea"/>
                          <a:cs typeface="+mn-cs"/>
                        </a:rPr>
                        <a:t> in-network pharmacies</a:t>
                      </a:r>
                    </a:p>
                    <a:p>
                      <a:pPr marL="171450" indent="-171450">
                        <a:buClr>
                          <a:srgbClr val="282E71"/>
                        </a:buClr>
                        <a:buFont typeface="Arial" panose="020B0604020202020204" pitchFamily="34" charset="0"/>
                        <a:buChar char="•"/>
                      </a:pPr>
                      <a:r>
                        <a:rPr lang="en-US" sz="1000" kern="1200" baseline="0">
                          <a:solidFill>
                            <a:schemeClr val="dk1"/>
                          </a:solidFill>
                          <a:latin typeface="+mj-lt"/>
                          <a:ea typeface="+mn-ea"/>
                          <a:cs typeface="+mn-cs"/>
                        </a:rPr>
                        <a:t>Managing claims</a:t>
                      </a:r>
                    </a:p>
                    <a:p>
                      <a:pPr marL="171450" indent="-171450">
                        <a:buClr>
                          <a:srgbClr val="282E71"/>
                        </a:buClr>
                        <a:buFont typeface="Arial" panose="020B0604020202020204" pitchFamily="34" charset="0"/>
                        <a:buChar char="•"/>
                      </a:pPr>
                      <a:r>
                        <a:rPr lang="en-US" sz="1000" kern="1200" baseline="0">
                          <a:solidFill>
                            <a:schemeClr val="dk1"/>
                          </a:solidFill>
                          <a:latin typeface="+mj-lt"/>
                          <a:ea typeface="+mn-ea"/>
                          <a:cs typeface="+mn-cs"/>
                        </a:rPr>
                        <a:t>Coverage questions</a:t>
                      </a:r>
                    </a:p>
                  </a:txBody>
                  <a:tcPr anchor="ctr"/>
                </a:tc>
                <a:tc>
                  <a:txBody>
                    <a:bodyPr/>
                    <a:lstStyle/>
                    <a:p>
                      <a:r>
                        <a:rPr lang="en-US" sz="1000" b="0" u="sng">
                          <a:solidFill>
                            <a:schemeClr val="tx1"/>
                          </a:solidFill>
                          <a:latin typeface="+mj-lt"/>
                          <a:cs typeface="Arial" panose="020B0604020202020204" pitchFamily="34" charset="0"/>
                        </a:rPr>
                        <a:t>www.optumrx.com</a:t>
                      </a:r>
                    </a:p>
                  </a:txBody>
                  <a:tcPr anchor="ctr"/>
                </a:tc>
                <a:tc>
                  <a:txBody>
                    <a:bodyPr/>
                    <a:lstStyle/>
                    <a:p>
                      <a:r>
                        <a:rPr lang="en-US" sz="1000" baseline="0">
                          <a:solidFill>
                            <a:schemeClr val="tx1"/>
                          </a:solidFill>
                          <a:latin typeface="+mj-lt"/>
                          <a:cs typeface="Arial" panose="020B0604020202020204" pitchFamily="34" charset="0"/>
                        </a:rPr>
                        <a:t>(800) 356-3477</a:t>
                      </a:r>
                    </a:p>
                  </a:txBody>
                  <a:tcPr anchor="ctr"/>
                </a:tc>
                <a:extLst>
                  <a:ext uri="{0D108BD9-81ED-4DB2-BD59-A6C34878D82A}">
                    <a16:rowId xmlns:a16="http://schemas.microsoft.com/office/drawing/2014/main" val="10002"/>
                  </a:ext>
                </a:extLst>
              </a:tr>
              <a:tr h="622730">
                <a:tc>
                  <a:txBody>
                    <a:bodyPr/>
                    <a:lstStyle/>
                    <a:p>
                      <a:r>
                        <a:rPr lang="en-US" sz="1000">
                          <a:latin typeface="+mj-lt"/>
                        </a:rPr>
                        <a:t>Dental</a:t>
                      </a:r>
                      <a:endParaRPr lang="en-US" sz="1000" b="0">
                        <a:solidFill>
                          <a:schemeClr val="tx1">
                            <a:lumMod val="85000"/>
                            <a:lumOff val="15000"/>
                          </a:schemeClr>
                        </a:solidFill>
                        <a:latin typeface="+mj-lt"/>
                        <a:cs typeface="Arial" panose="020B0604020202020204" pitchFamily="34" charset="0"/>
                      </a:endParaRPr>
                    </a:p>
                  </a:txBody>
                  <a:tcPr anchor="ctr"/>
                </a:tc>
                <a:tc>
                  <a:txBody>
                    <a:bodyPr/>
                    <a:lstStyle/>
                    <a:p>
                      <a:endParaRPr lang="en-US" sz="900" b="0">
                        <a:solidFill>
                          <a:schemeClr val="tx1">
                            <a:lumMod val="85000"/>
                            <a:lumOff val="15000"/>
                          </a:schemeClr>
                        </a:solidFill>
                        <a:latin typeface="+mj-lt"/>
                        <a:cs typeface="Arial" panose="020B0604020202020204" pitchFamily="34" charset="0"/>
                      </a:endParaRPr>
                    </a:p>
                  </a:txBody>
                  <a:tcPr anchor="ctr"/>
                </a:tc>
                <a:tc>
                  <a:txBody>
                    <a:bodyPr/>
                    <a:lstStyle/>
                    <a:p>
                      <a:pPr marL="171450" indent="-171450">
                        <a:buClr>
                          <a:srgbClr val="282E71"/>
                        </a:buClr>
                        <a:buFont typeface="Arial" panose="020B0604020202020204" pitchFamily="34" charset="0"/>
                        <a:buChar char="•"/>
                      </a:pPr>
                      <a:r>
                        <a:rPr lang="en-US" sz="1000">
                          <a:latin typeface="+mj-lt"/>
                        </a:rPr>
                        <a:t>Finding network</a:t>
                      </a:r>
                      <a:r>
                        <a:rPr lang="en-US" sz="1000" baseline="0">
                          <a:latin typeface="+mj-lt"/>
                        </a:rPr>
                        <a:t> Dentists</a:t>
                      </a:r>
                    </a:p>
                    <a:p>
                      <a:pPr marL="171450" indent="-171450">
                        <a:buClr>
                          <a:srgbClr val="282E71"/>
                        </a:buClr>
                        <a:buFont typeface="Arial" panose="020B0604020202020204" pitchFamily="34" charset="0"/>
                        <a:buChar char="•"/>
                      </a:pPr>
                      <a:r>
                        <a:rPr lang="en-US" sz="1000" baseline="0">
                          <a:latin typeface="+mj-lt"/>
                        </a:rPr>
                        <a:t>Managing dental claims </a:t>
                      </a:r>
                    </a:p>
                    <a:p>
                      <a:pPr marL="171450" indent="-171450">
                        <a:buClr>
                          <a:srgbClr val="282E71"/>
                        </a:buClr>
                        <a:buFont typeface="Arial" panose="020B0604020202020204" pitchFamily="34" charset="0"/>
                        <a:buChar char="•"/>
                      </a:pPr>
                      <a:r>
                        <a:rPr lang="en-US" sz="1000" baseline="0">
                          <a:latin typeface="+mj-lt"/>
                        </a:rPr>
                        <a:t>Coverage questions</a:t>
                      </a:r>
                      <a:endParaRPr lang="en-US" sz="1000" b="0">
                        <a:solidFill>
                          <a:schemeClr val="tx1">
                            <a:lumMod val="85000"/>
                            <a:lumOff val="15000"/>
                          </a:schemeClr>
                        </a:solidFill>
                        <a:latin typeface="+mj-lt"/>
                        <a:cs typeface="Arial" panose="020B0604020202020204" pitchFamily="34" charset="0"/>
                      </a:endParaRPr>
                    </a:p>
                  </a:txBody>
                  <a:tcPr anchor="ctr"/>
                </a:tc>
                <a:tc>
                  <a:txBody>
                    <a:bodyPr/>
                    <a:lstStyle/>
                    <a:p>
                      <a:r>
                        <a:rPr lang="en-US" sz="1000" u="sng" kern="1200">
                          <a:solidFill>
                            <a:schemeClr val="tx1"/>
                          </a:solidFill>
                          <a:latin typeface="+mj-lt"/>
                        </a:rPr>
                        <a:t>www.deltadentalil.com</a:t>
                      </a:r>
                      <a:endParaRPr lang="en-US" sz="1000" b="0">
                        <a:solidFill>
                          <a:schemeClr val="tx1"/>
                        </a:solidFill>
                        <a:latin typeface="+mj-lt"/>
                        <a:cs typeface="Arial" panose="020B0604020202020204" pitchFamily="34" charset="0"/>
                      </a:endParaRPr>
                    </a:p>
                  </a:txBody>
                  <a:tcPr anchor="ctr"/>
                </a:tc>
                <a:tc>
                  <a:txBody>
                    <a:bodyPr/>
                    <a:lstStyle/>
                    <a:p>
                      <a:r>
                        <a:rPr lang="en-US" sz="1000" baseline="0">
                          <a:solidFill>
                            <a:schemeClr val="tx1"/>
                          </a:solidFill>
                          <a:latin typeface="+mj-lt"/>
                        </a:rPr>
                        <a:t>(800) 323-1743</a:t>
                      </a:r>
                      <a:endParaRPr lang="en-US" sz="1000" baseline="0">
                        <a:solidFill>
                          <a:schemeClr val="tx1"/>
                        </a:solidFill>
                        <a:latin typeface="+mj-lt"/>
                        <a:cs typeface="Arial" panose="020B0604020202020204" pitchFamily="34" charset="0"/>
                      </a:endParaRPr>
                    </a:p>
                  </a:txBody>
                  <a:tcPr anchor="ctr"/>
                </a:tc>
                <a:extLst>
                  <a:ext uri="{0D108BD9-81ED-4DB2-BD59-A6C34878D82A}">
                    <a16:rowId xmlns:a16="http://schemas.microsoft.com/office/drawing/2014/main" val="10003"/>
                  </a:ext>
                </a:extLst>
              </a:tr>
              <a:tr h="622730">
                <a:tc>
                  <a:txBody>
                    <a:bodyPr/>
                    <a:lstStyle/>
                    <a:p>
                      <a:r>
                        <a:rPr lang="en-US" sz="1000">
                          <a:latin typeface="+mj-lt"/>
                        </a:rPr>
                        <a:t>Vision</a:t>
                      </a:r>
                    </a:p>
                    <a:p>
                      <a:endParaRPr lang="en-US" sz="1000" b="0">
                        <a:solidFill>
                          <a:schemeClr val="tx1">
                            <a:lumMod val="85000"/>
                            <a:lumOff val="15000"/>
                          </a:schemeClr>
                        </a:solidFill>
                        <a:latin typeface="+mj-lt"/>
                        <a:cs typeface="Arial" panose="020B0604020202020204" pitchFamily="34" charset="0"/>
                      </a:endParaRPr>
                    </a:p>
                  </a:txBody>
                  <a:tcPr anchor="ctr"/>
                </a:tc>
                <a:tc>
                  <a:txBody>
                    <a:bodyPr/>
                    <a:lstStyle/>
                    <a:p>
                      <a:endParaRPr lang="en-US" sz="900" b="0">
                        <a:solidFill>
                          <a:schemeClr val="tx1">
                            <a:lumMod val="85000"/>
                            <a:lumOff val="15000"/>
                          </a:schemeClr>
                        </a:solidFill>
                        <a:latin typeface="+mj-lt"/>
                        <a:cs typeface="Arial" panose="020B0604020202020204" pitchFamily="34" charset="0"/>
                      </a:endParaRPr>
                    </a:p>
                  </a:txBody>
                  <a:tcPr anchor="ctr"/>
                </a:tc>
                <a:tc>
                  <a:txBody>
                    <a:bodyPr/>
                    <a:lstStyle/>
                    <a:p>
                      <a:pPr marL="171450" indent="-171450">
                        <a:buClr>
                          <a:srgbClr val="282E71"/>
                        </a:buClr>
                        <a:buFont typeface="Arial" panose="020B0604020202020204" pitchFamily="34" charset="0"/>
                        <a:buChar char="•"/>
                      </a:pPr>
                      <a:r>
                        <a:rPr lang="en-US" sz="1000">
                          <a:latin typeface="+mj-lt"/>
                        </a:rPr>
                        <a:t>Finding network</a:t>
                      </a:r>
                      <a:r>
                        <a:rPr lang="en-US" sz="1000" baseline="0">
                          <a:latin typeface="+mj-lt"/>
                        </a:rPr>
                        <a:t> providers </a:t>
                      </a:r>
                    </a:p>
                    <a:p>
                      <a:pPr marL="171450" indent="-171450">
                        <a:buClr>
                          <a:srgbClr val="282E71"/>
                        </a:buClr>
                        <a:buFont typeface="Arial" panose="020B0604020202020204" pitchFamily="34" charset="0"/>
                        <a:buChar char="•"/>
                      </a:pPr>
                      <a:r>
                        <a:rPr lang="en-US" sz="1000" baseline="0">
                          <a:latin typeface="+mj-lt"/>
                        </a:rPr>
                        <a:t>Vision claims </a:t>
                      </a:r>
                    </a:p>
                    <a:p>
                      <a:pPr marL="171450" indent="-171450">
                        <a:buClr>
                          <a:srgbClr val="282E71"/>
                        </a:buClr>
                        <a:buFont typeface="Arial" panose="020B0604020202020204" pitchFamily="34" charset="0"/>
                        <a:buChar char="•"/>
                      </a:pPr>
                      <a:r>
                        <a:rPr lang="en-US" sz="1000" baseline="0">
                          <a:latin typeface="+mj-lt"/>
                        </a:rPr>
                        <a:t>Coverage questions</a:t>
                      </a:r>
                      <a:endParaRPr lang="en-US" sz="1000" b="0">
                        <a:solidFill>
                          <a:schemeClr val="tx1">
                            <a:lumMod val="85000"/>
                            <a:lumOff val="15000"/>
                          </a:schemeClr>
                        </a:solidFill>
                        <a:latin typeface="+mj-lt"/>
                        <a:cs typeface="Arial" panose="020B0604020202020204" pitchFamily="34" charset="0"/>
                      </a:endParaRPr>
                    </a:p>
                  </a:txBody>
                  <a:tcPr anchor="ctr"/>
                </a:tc>
                <a:tc>
                  <a:txBody>
                    <a:bodyPr/>
                    <a:lstStyle/>
                    <a:p>
                      <a:r>
                        <a:rPr lang="en-US" sz="1000" u="sng">
                          <a:solidFill>
                            <a:schemeClr val="tx1"/>
                          </a:solidFill>
                          <a:latin typeface="+mj-lt"/>
                        </a:rPr>
                        <a:t>www.myuhcvision.com</a:t>
                      </a:r>
                    </a:p>
                  </a:txBody>
                  <a:tcPr anchor="ctr"/>
                </a:tc>
                <a:tc>
                  <a:txBody>
                    <a:bodyPr/>
                    <a:lstStyle/>
                    <a:p>
                      <a:r>
                        <a:rPr lang="en-US" sz="1000" kern="1200">
                          <a:solidFill>
                            <a:schemeClr val="tx1"/>
                          </a:solidFill>
                          <a:latin typeface="+mj-lt"/>
                          <a:ea typeface="+mn-ea"/>
                          <a:cs typeface="Arial" panose="020B0604020202020204" pitchFamily="34" charset="0"/>
                        </a:rPr>
                        <a:t>(800)</a:t>
                      </a:r>
                      <a:r>
                        <a:rPr lang="en-US" sz="1000" kern="1200" baseline="0">
                          <a:solidFill>
                            <a:schemeClr val="tx1"/>
                          </a:solidFill>
                          <a:latin typeface="+mj-lt"/>
                          <a:ea typeface="+mn-ea"/>
                          <a:cs typeface="Arial" panose="020B0604020202020204" pitchFamily="34" charset="0"/>
                        </a:rPr>
                        <a:t> 638</a:t>
                      </a:r>
                      <a:r>
                        <a:rPr lang="en-US" sz="1000" kern="1200">
                          <a:solidFill>
                            <a:schemeClr val="tx1"/>
                          </a:solidFill>
                          <a:latin typeface="+mj-lt"/>
                          <a:ea typeface="+mn-ea"/>
                          <a:cs typeface="Arial" panose="020B0604020202020204" pitchFamily="34" charset="0"/>
                        </a:rPr>
                        <a:t>-3120</a:t>
                      </a:r>
                    </a:p>
                  </a:txBody>
                  <a:tcPr anchor="ctr"/>
                </a:tc>
                <a:extLst>
                  <a:ext uri="{0D108BD9-81ED-4DB2-BD59-A6C34878D82A}">
                    <a16:rowId xmlns:a16="http://schemas.microsoft.com/office/drawing/2014/main" val="10004"/>
                  </a:ext>
                </a:extLst>
              </a:tr>
              <a:tr h="754897">
                <a:tc>
                  <a:txBody>
                    <a:bodyPr/>
                    <a:lstStyle/>
                    <a:p>
                      <a:r>
                        <a:rPr lang="en-US" sz="1000">
                          <a:latin typeface="+mj-lt"/>
                        </a:rPr>
                        <a:t>Life Insurance</a:t>
                      </a:r>
                    </a:p>
                  </a:txBody>
                  <a:tcPr anchor="ctr"/>
                </a:tc>
                <a:tc>
                  <a:txBody>
                    <a:bodyPr/>
                    <a:lstStyle/>
                    <a:p>
                      <a:endParaRPr lang="en-US" sz="900">
                        <a:solidFill>
                          <a:schemeClr val="tx1">
                            <a:lumMod val="85000"/>
                            <a:lumOff val="15000"/>
                          </a:schemeClr>
                        </a:solidFill>
                        <a:latin typeface="+mj-lt"/>
                        <a:cs typeface="Arial" panose="020B0604020202020204" pitchFamily="34" charset="0"/>
                      </a:endParaRPr>
                    </a:p>
                  </a:txBody>
                  <a:tcPr anchor="ctr"/>
                </a:tc>
                <a:tc>
                  <a:txBody>
                    <a:bodyPr/>
                    <a:lstStyle/>
                    <a:p>
                      <a:pPr marL="171450" indent="-171450">
                        <a:buClr>
                          <a:srgbClr val="282E71"/>
                        </a:buClr>
                        <a:buFont typeface="Arial" panose="020B0604020202020204" pitchFamily="34" charset="0"/>
                        <a:buChar char="•"/>
                      </a:pPr>
                      <a:r>
                        <a:rPr lang="en-US" sz="1000" baseline="0">
                          <a:latin typeface="+mj-lt"/>
                        </a:rPr>
                        <a:t>Life and AD&amp;D plan</a:t>
                      </a:r>
                    </a:p>
                    <a:p>
                      <a:pPr marL="171450" indent="-171450">
                        <a:buClr>
                          <a:srgbClr val="282E71"/>
                        </a:buClr>
                        <a:buFont typeface="Arial" panose="020B0604020202020204" pitchFamily="34" charset="0"/>
                        <a:buChar char="•"/>
                      </a:pPr>
                      <a:r>
                        <a:rPr lang="en-US" sz="1000" baseline="0">
                          <a:latin typeface="+mj-lt"/>
                        </a:rPr>
                        <a:t>Supplemental Life Plan</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u="none" kern="1200" dirty="0">
                          <a:solidFill>
                            <a:schemeClr val="tx1"/>
                          </a:solidFill>
                          <a:latin typeface="+mj-lt"/>
                          <a:ea typeface="+mn-ea"/>
                          <a:cs typeface="Arial" panose="020B0604020202020204" pitchFamily="34" charset="0"/>
                          <a:hlinkClick r:id="rId3">
                            <a:extLst>
                              <a:ext uri="{A12FA001-AC4F-418D-AE19-62706E023703}">
                                <ahyp:hlinkClr xmlns:ahyp="http://schemas.microsoft.com/office/drawing/2018/hyperlinkcolor" val="tx"/>
                              </a:ext>
                            </a:extLst>
                          </a:hlinkClick>
                        </a:rPr>
                        <a:t>www.myuhcfp.com</a:t>
                      </a:r>
                      <a:endParaRPr lang="en-US" sz="1000" b="0" u="none" kern="1200" dirty="0">
                        <a:solidFill>
                          <a:schemeClr val="tx1"/>
                        </a:solidFill>
                        <a:latin typeface="+mj-lt"/>
                        <a:ea typeface="+mn-ea"/>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000" kern="1200" dirty="0">
                          <a:solidFill>
                            <a:schemeClr val="dk1"/>
                          </a:solidFill>
                          <a:effectLst/>
                          <a:latin typeface="+mj-lt"/>
                          <a:ea typeface="+mn-ea"/>
                          <a:cs typeface="+mn-cs"/>
                        </a:rPr>
                        <a:t>(888) 299-2070</a:t>
                      </a:r>
                    </a:p>
                  </a:txBody>
                  <a:tcPr anchor="ctr"/>
                </a:tc>
                <a:extLst>
                  <a:ext uri="{0D108BD9-81ED-4DB2-BD59-A6C34878D82A}">
                    <a16:rowId xmlns:a16="http://schemas.microsoft.com/office/drawing/2014/main" val="10005"/>
                  </a:ext>
                </a:extLst>
              </a:tr>
              <a:tr h="754897">
                <a:tc>
                  <a:txBody>
                    <a:bodyPr/>
                    <a:lstStyle/>
                    <a:p>
                      <a:r>
                        <a:rPr lang="en-US" sz="1000" dirty="0">
                          <a:latin typeface="+mj-lt"/>
                        </a:rPr>
                        <a:t>Accident</a:t>
                      </a:r>
                    </a:p>
                    <a:p>
                      <a:r>
                        <a:rPr lang="en-US" sz="1000" dirty="0">
                          <a:latin typeface="+mj-lt"/>
                        </a:rPr>
                        <a:t>Critical Illness</a:t>
                      </a:r>
                    </a:p>
                    <a:p>
                      <a:r>
                        <a:rPr lang="en-US" sz="1000" dirty="0">
                          <a:latin typeface="+mj-lt"/>
                        </a:rPr>
                        <a:t>Hospital Indemnity</a:t>
                      </a:r>
                    </a:p>
                  </a:txBody>
                  <a:tcPr anchor="ctr"/>
                </a:tc>
                <a:tc>
                  <a:txBody>
                    <a:bodyPr/>
                    <a:lstStyle/>
                    <a:p>
                      <a:endParaRPr lang="en-US" sz="900" dirty="0">
                        <a:solidFill>
                          <a:schemeClr val="tx1">
                            <a:lumMod val="85000"/>
                            <a:lumOff val="15000"/>
                          </a:schemeClr>
                        </a:solidFill>
                        <a:latin typeface="+mj-lt"/>
                        <a:cs typeface="Arial" panose="020B0604020202020204" pitchFamily="34" charset="0"/>
                      </a:endParaRPr>
                    </a:p>
                  </a:txBody>
                  <a:tcPr anchor="ctr"/>
                </a:tc>
                <a:tc>
                  <a:txBody>
                    <a:bodyPr/>
                    <a:lstStyle/>
                    <a:p>
                      <a:pPr marL="171450" indent="-171450">
                        <a:buClr>
                          <a:srgbClr val="282E71"/>
                        </a:buClr>
                        <a:buFont typeface="Arial" panose="020B0604020202020204" pitchFamily="34" charset="0"/>
                        <a:buChar char="•"/>
                      </a:pPr>
                      <a:r>
                        <a:rPr lang="en-US" sz="1000" b="0" dirty="0">
                          <a:solidFill>
                            <a:schemeClr val="tx1">
                              <a:lumMod val="85000"/>
                              <a:lumOff val="15000"/>
                            </a:schemeClr>
                          </a:solidFill>
                          <a:latin typeface="+mj-lt"/>
                          <a:cs typeface="Arial" panose="020B0604020202020204" pitchFamily="34" charset="0"/>
                        </a:rPr>
                        <a:t>Claims questions</a:t>
                      </a:r>
                    </a:p>
                    <a:p>
                      <a:pPr marL="171450" indent="-171450">
                        <a:buClr>
                          <a:srgbClr val="282E71"/>
                        </a:buClr>
                        <a:buFont typeface="Arial" panose="020B0604020202020204" pitchFamily="34" charset="0"/>
                        <a:buChar char="•"/>
                      </a:pPr>
                      <a:r>
                        <a:rPr lang="en-US" sz="1000" b="0" dirty="0">
                          <a:solidFill>
                            <a:schemeClr val="tx1">
                              <a:lumMod val="85000"/>
                              <a:lumOff val="15000"/>
                            </a:schemeClr>
                          </a:solidFill>
                          <a:latin typeface="+mj-lt"/>
                          <a:cs typeface="Arial" panose="020B0604020202020204" pitchFamily="34" charset="0"/>
                        </a:rPr>
                        <a:t>Reimbursements</a:t>
                      </a:r>
                    </a:p>
                    <a:p>
                      <a:pPr marL="171450" indent="-171450">
                        <a:buClr>
                          <a:srgbClr val="282E71"/>
                        </a:buClr>
                        <a:buFont typeface="Arial" panose="020B0604020202020204" pitchFamily="34" charset="0"/>
                        <a:buChar char="•"/>
                      </a:pPr>
                      <a:r>
                        <a:rPr lang="en-US" sz="1000" b="0" dirty="0">
                          <a:solidFill>
                            <a:schemeClr val="tx1">
                              <a:lumMod val="85000"/>
                              <a:lumOff val="15000"/>
                            </a:schemeClr>
                          </a:solidFill>
                          <a:latin typeface="+mj-lt"/>
                          <a:cs typeface="Arial" panose="020B0604020202020204" pitchFamily="34" charset="0"/>
                        </a:rPr>
                        <a:t>Coverage questions</a:t>
                      </a:r>
                    </a:p>
                  </a:txBody>
                  <a:tcPr anchor="ctr"/>
                </a:tc>
                <a:tc>
                  <a:txBody>
                    <a:bodyPr/>
                    <a:lstStyle/>
                    <a:p>
                      <a:r>
                        <a:rPr lang="en-US" sz="1000" b="0" u="none" kern="1200" dirty="0">
                          <a:solidFill>
                            <a:schemeClr val="tx1"/>
                          </a:solidFill>
                          <a:latin typeface="+mj-lt"/>
                          <a:ea typeface="+mn-ea"/>
                          <a:cs typeface="Arial" panose="020B0604020202020204" pitchFamily="34" charset="0"/>
                          <a:hlinkClick r:id="rId3">
                            <a:extLst>
                              <a:ext uri="{A12FA001-AC4F-418D-AE19-62706E023703}">
                                <ahyp:hlinkClr xmlns:ahyp="http://schemas.microsoft.com/office/drawing/2018/hyperlinkcolor" val="tx"/>
                              </a:ext>
                            </a:extLst>
                          </a:hlinkClick>
                        </a:rPr>
                        <a:t>www.myuhcfp.com</a:t>
                      </a:r>
                      <a:endParaRPr lang="en-US" sz="1000" b="0" u="none" kern="1200" dirty="0">
                        <a:solidFill>
                          <a:schemeClr val="tx1"/>
                        </a:solidFill>
                        <a:latin typeface="+mj-lt"/>
                        <a:ea typeface="+mn-ea"/>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ct val="0"/>
                        </a:spcBef>
                        <a:spcAft>
                          <a:spcPct val="0"/>
                        </a:spcAft>
                        <a:buClrTx/>
                        <a:buSzTx/>
                        <a:buFontTx/>
                        <a:buNone/>
                      </a:pPr>
                      <a:r>
                        <a:rPr lang="en-US" sz="1000" b="0" kern="1200" dirty="0">
                          <a:solidFill>
                            <a:schemeClr val="tx1">
                              <a:lumMod val="85000"/>
                              <a:lumOff val="15000"/>
                            </a:schemeClr>
                          </a:solidFill>
                          <a:latin typeface="+mj-lt"/>
                          <a:ea typeface="+mn-ea"/>
                          <a:cs typeface="Arial" panose="020B0604020202020204" pitchFamily="34" charset="0"/>
                        </a:rPr>
                        <a:t>(888) 299-2070</a:t>
                      </a:r>
                    </a:p>
                  </a:txBody>
                  <a:tcPr anchor="ctr"/>
                </a:tc>
                <a:extLst>
                  <a:ext uri="{0D108BD9-81ED-4DB2-BD59-A6C34878D82A}">
                    <a16:rowId xmlns:a16="http://schemas.microsoft.com/office/drawing/2014/main" val="1251380250"/>
                  </a:ext>
                </a:extLst>
              </a:tr>
              <a:tr h="1576627">
                <a:tc>
                  <a:txBody>
                    <a:bodyPr/>
                    <a:lstStyle/>
                    <a:p>
                      <a:r>
                        <a:rPr lang="en-US" sz="1000" dirty="0">
                          <a:latin typeface="+mj-lt"/>
                        </a:rPr>
                        <a:t>Employee Assistance Program</a:t>
                      </a:r>
                    </a:p>
                  </a:txBody>
                  <a:tcPr anchor="ctr"/>
                </a:tc>
                <a:tc>
                  <a:txBody>
                    <a:bodyPr/>
                    <a:lstStyle/>
                    <a:p>
                      <a:endParaRPr lang="en-US" sz="900" dirty="0">
                        <a:solidFill>
                          <a:schemeClr val="tx1">
                            <a:lumMod val="85000"/>
                            <a:lumOff val="15000"/>
                          </a:schemeClr>
                        </a:solidFill>
                        <a:latin typeface="+mj-lt"/>
                        <a:cs typeface="Arial" panose="020B0604020202020204" pitchFamily="34" charset="0"/>
                      </a:endParaRPr>
                    </a:p>
                  </a:txBody>
                  <a:tcPr anchor="ctr"/>
                </a:tc>
                <a:tc>
                  <a:txBody>
                    <a:bodyPr/>
                    <a:lstStyle/>
                    <a:p>
                      <a:pPr marL="171450" indent="-171450">
                        <a:buClr>
                          <a:srgbClr val="282E71"/>
                        </a:buClr>
                        <a:buFont typeface="Arial" panose="020B0604020202020204" pitchFamily="34" charset="0"/>
                        <a:buChar char="•"/>
                      </a:pPr>
                      <a:endParaRPr lang="en-US" sz="1000" b="0" kern="1200">
                        <a:solidFill>
                          <a:schemeClr val="tx1">
                            <a:lumMod val="85000"/>
                            <a:lumOff val="15000"/>
                          </a:schemeClr>
                        </a:solidFill>
                        <a:latin typeface="+mj-lt"/>
                        <a:ea typeface="+mn-ea"/>
                        <a:cs typeface="Arial" panose="020B0604020202020204" pitchFamily="34" charset="0"/>
                      </a:endParaRPr>
                    </a:p>
                    <a:p>
                      <a:pPr marL="171450" indent="-171450">
                        <a:buClr>
                          <a:srgbClr val="282E71"/>
                        </a:buClr>
                        <a:buFont typeface="Arial" panose="020B0604020202020204" pitchFamily="34" charset="0"/>
                        <a:buChar char="•"/>
                      </a:pPr>
                      <a:r>
                        <a:rPr lang="en-US" sz="1000" b="0" kern="1200">
                          <a:solidFill>
                            <a:schemeClr val="tx1">
                              <a:lumMod val="85000"/>
                              <a:lumOff val="15000"/>
                            </a:schemeClr>
                          </a:solidFill>
                          <a:latin typeface="+mj-lt"/>
                          <a:ea typeface="+mn-ea"/>
                          <a:cs typeface="Arial" panose="020B0604020202020204" pitchFamily="34" charset="0"/>
                        </a:rPr>
                        <a:t>Financial &amp; Legal Support</a:t>
                      </a:r>
                      <a:endParaRPr lang="en-US" sz="1000" b="0" kern="1200" baseline="0">
                        <a:solidFill>
                          <a:schemeClr val="tx1">
                            <a:lumMod val="85000"/>
                            <a:lumOff val="15000"/>
                          </a:schemeClr>
                        </a:solidFill>
                        <a:latin typeface="+mj-lt"/>
                        <a:ea typeface="+mn-ea"/>
                        <a:cs typeface="Arial" panose="020B0604020202020204" pitchFamily="34" charset="0"/>
                      </a:endParaRPr>
                    </a:p>
                    <a:p>
                      <a:pPr marL="171450" indent="-171450">
                        <a:buClr>
                          <a:srgbClr val="282E71"/>
                        </a:buClr>
                        <a:buFont typeface="Arial" panose="020B0604020202020204" pitchFamily="34" charset="0"/>
                        <a:buChar char="•"/>
                      </a:pPr>
                      <a:r>
                        <a:rPr lang="en-US" sz="1000" b="0" kern="1200" baseline="0">
                          <a:solidFill>
                            <a:schemeClr val="tx1">
                              <a:lumMod val="85000"/>
                              <a:lumOff val="15000"/>
                            </a:schemeClr>
                          </a:solidFill>
                          <a:latin typeface="+mj-lt"/>
                          <a:ea typeface="+mn-ea"/>
                          <a:cs typeface="Arial" panose="020B0604020202020204" pitchFamily="34" charset="0"/>
                        </a:rPr>
                        <a:t>Wealth Management</a:t>
                      </a:r>
                    </a:p>
                    <a:p>
                      <a:pPr marL="171450" indent="-171450">
                        <a:buClr>
                          <a:srgbClr val="282E71"/>
                        </a:buClr>
                        <a:buFont typeface="Arial" panose="020B0604020202020204" pitchFamily="34" charset="0"/>
                        <a:buChar char="•"/>
                      </a:pPr>
                      <a:r>
                        <a:rPr lang="en-US" sz="1000" b="0" kern="1200" baseline="0">
                          <a:solidFill>
                            <a:schemeClr val="tx1">
                              <a:lumMod val="85000"/>
                              <a:lumOff val="15000"/>
                            </a:schemeClr>
                          </a:solidFill>
                          <a:latin typeface="+mj-lt"/>
                          <a:ea typeface="+mn-ea"/>
                          <a:cs typeface="Arial" panose="020B0604020202020204" pitchFamily="34" charset="0"/>
                        </a:rPr>
                        <a:t>Counseling Services</a:t>
                      </a:r>
                    </a:p>
                    <a:p>
                      <a:pPr marL="171450" indent="-171450">
                        <a:buClr>
                          <a:srgbClr val="282E71"/>
                        </a:buClr>
                        <a:buFont typeface="Arial" panose="020B0604020202020204" pitchFamily="34" charset="0"/>
                        <a:buChar char="•"/>
                      </a:pPr>
                      <a:r>
                        <a:rPr lang="en-US" sz="1000" b="0" kern="1200" baseline="0">
                          <a:solidFill>
                            <a:schemeClr val="tx1">
                              <a:lumMod val="85000"/>
                              <a:lumOff val="15000"/>
                            </a:schemeClr>
                          </a:solidFill>
                          <a:latin typeface="+mj-lt"/>
                          <a:ea typeface="+mn-ea"/>
                          <a:cs typeface="Arial" panose="020B0604020202020204" pitchFamily="34" charset="0"/>
                        </a:rPr>
                        <a:t>Will and Trust preparation</a:t>
                      </a:r>
                    </a:p>
                    <a:p>
                      <a:pPr marL="171450" indent="-171450">
                        <a:buClr>
                          <a:srgbClr val="282E71"/>
                        </a:buClr>
                        <a:buFont typeface="Arial" panose="020B0604020202020204" pitchFamily="34" charset="0"/>
                        <a:buChar char="•"/>
                      </a:pPr>
                      <a:r>
                        <a:rPr lang="en-US" sz="1000" b="0" kern="1200" baseline="0">
                          <a:solidFill>
                            <a:schemeClr val="tx1">
                              <a:lumMod val="85000"/>
                              <a:lumOff val="15000"/>
                            </a:schemeClr>
                          </a:solidFill>
                          <a:latin typeface="+mj-lt"/>
                          <a:ea typeface="+mn-ea"/>
                          <a:cs typeface="Arial" panose="020B0604020202020204" pitchFamily="34" charset="0"/>
                        </a:rPr>
                        <a:t>Travel Assistance</a:t>
                      </a:r>
                    </a:p>
                    <a:p>
                      <a:pPr marL="171450" indent="-171450">
                        <a:buClr>
                          <a:srgbClr val="282E71"/>
                        </a:buClr>
                        <a:buFont typeface="Arial" panose="020B0604020202020204" pitchFamily="34" charset="0"/>
                        <a:buChar char="•"/>
                      </a:pPr>
                      <a:r>
                        <a:rPr lang="en-US" sz="1000" b="0" kern="1200" baseline="0">
                          <a:solidFill>
                            <a:schemeClr val="tx1">
                              <a:lumMod val="85000"/>
                              <a:lumOff val="15000"/>
                            </a:schemeClr>
                          </a:solidFill>
                          <a:latin typeface="+mj-lt"/>
                          <a:ea typeface="+mn-ea"/>
                          <a:cs typeface="Arial" panose="020B0604020202020204" pitchFamily="34" charset="0"/>
                        </a:rPr>
                        <a:t>Beneficiary Services</a:t>
                      </a:r>
                    </a:p>
                    <a:p>
                      <a:pPr marL="171450" indent="-171450">
                        <a:buClr>
                          <a:srgbClr val="282E71"/>
                        </a:buClr>
                        <a:buFont typeface="Arial" panose="020B0604020202020204" pitchFamily="34" charset="0"/>
                        <a:buChar char="•"/>
                      </a:pPr>
                      <a:r>
                        <a:rPr lang="en-US" sz="1000" b="0" kern="1200" baseline="0">
                          <a:solidFill>
                            <a:schemeClr val="tx1">
                              <a:lumMod val="85000"/>
                              <a:lumOff val="15000"/>
                            </a:schemeClr>
                          </a:solidFill>
                          <a:latin typeface="+mj-lt"/>
                          <a:ea typeface="+mn-ea"/>
                          <a:cs typeface="Arial" panose="020B0604020202020204" pitchFamily="34" charset="0"/>
                        </a:rPr>
                        <a:t>Estate Planning</a:t>
                      </a:r>
                    </a:p>
                    <a:p>
                      <a:pPr marL="171450" indent="-171450">
                        <a:buClr>
                          <a:srgbClr val="282E71"/>
                        </a:buClr>
                        <a:buFont typeface="Arial" panose="020B0604020202020204" pitchFamily="34" charset="0"/>
                        <a:buChar char="•"/>
                      </a:pPr>
                      <a:r>
                        <a:rPr lang="en-US" sz="1000" b="0" kern="1200" baseline="0">
                          <a:solidFill>
                            <a:schemeClr val="tx1">
                              <a:lumMod val="85000"/>
                              <a:lumOff val="15000"/>
                            </a:schemeClr>
                          </a:solidFill>
                          <a:latin typeface="+mj-lt"/>
                          <a:ea typeface="+mn-ea"/>
                          <a:cs typeface="Arial" panose="020B0604020202020204" pitchFamily="34" charset="0"/>
                        </a:rPr>
                        <a:t>Fraud Resolution</a:t>
                      </a:r>
                      <a:endParaRPr lang="en-US" sz="1000" b="0" kern="1200">
                        <a:solidFill>
                          <a:schemeClr val="tx1">
                            <a:lumMod val="85000"/>
                            <a:lumOff val="15000"/>
                          </a:schemeClr>
                        </a:solidFill>
                        <a:latin typeface="+mj-lt"/>
                        <a:ea typeface="+mn-ea"/>
                        <a:cs typeface="Arial" panose="020B0604020202020204" pitchFamily="34" charset="0"/>
                      </a:endParaRPr>
                    </a:p>
                    <a:p>
                      <a:pPr marL="171450" indent="-171450">
                        <a:buClr>
                          <a:srgbClr val="282E71"/>
                        </a:buClr>
                        <a:buFont typeface="Arial" panose="020B0604020202020204" pitchFamily="34" charset="0"/>
                        <a:buChar char="•"/>
                      </a:pPr>
                      <a:endParaRPr lang="en-US" sz="1000" b="0">
                        <a:solidFill>
                          <a:schemeClr val="tx1">
                            <a:lumMod val="85000"/>
                            <a:lumOff val="15000"/>
                          </a:schemeClr>
                        </a:solidFill>
                        <a:latin typeface="+mj-lt"/>
                        <a:cs typeface="Arial" panose="020B0604020202020204" pitchFamily="34" charset="0"/>
                      </a:endParaRPr>
                    </a:p>
                  </a:txBody>
                  <a:tcPr anchor="ctr"/>
                </a:tc>
                <a:tc>
                  <a:txBody>
                    <a:bodyPr/>
                    <a:lstStyle/>
                    <a:p>
                      <a:r>
                        <a:rPr lang="en-US" sz="1000" b="0" u="sng" kern="1200" dirty="0">
                          <a:solidFill>
                            <a:schemeClr val="tx1"/>
                          </a:solidFill>
                          <a:latin typeface="+mj-lt"/>
                          <a:ea typeface="+mn-ea"/>
                          <a:cs typeface="Arial" panose="020B0604020202020204" pitchFamily="34" charset="0"/>
                        </a:rPr>
                        <a:t>liveandworkwell.com</a:t>
                      </a:r>
                    </a:p>
                    <a:p>
                      <a:r>
                        <a:rPr lang="en-US" sz="1000" b="0" u="none" kern="1200" dirty="0">
                          <a:solidFill>
                            <a:schemeClr val="tx1"/>
                          </a:solidFill>
                          <a:latin typeface="+mj-lt"/>
                          <a:ea typeface="+mn-ea"/>
                          <a:cs typeface="Arial" panose="020B0604020202020204" pitchFamily="34" charset="0"/>
                        </a:rPr>
                        <a:t>Code:</a:t>
                      </a:r>
                      <a:r>
                        <a:rPr lang="en-US" sz="1000" b="0" u="none" kern="1200" baseline="0" dirty="0">
                          <a:solidFill>
                            <a:schemeClr val="tx1"/>
                          </a:solidFill>
                          <a:latin typeface="+mj-lt"/>
                          <a:ea typeface="+mn-ea"/>
                          <a:cs typeface="Arial" panose="020B0604020202020204" pitchFamily="34" charset="0"/>
                        </a:rPr>
                        <a:t> LIFEBENSVS</a:t>
                      </a:r>
                      <a:endParaRPr lang="en-US" sz="1000" b="0" u="none" kern="1200" dirty="0">
                        <a:solidFill>
                          <a:schemeClr val="tx1"/>
                        </a:solidFill>
                        <a:latin typeface="+mj-lt"/>
                        <a:ea typeface="+mn-ea"/>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ct val="0"/>
                        </a:spcBef>
                        <a:spcAft>
                          <a:spcPct val="0"/>
                        </a:spcAft>
                        <a:buClrTx/>
                        <a:buSzTx/>
                        <a:buFontTx/>
                        <a:buNone/>
                      </a:pPr>
                      <a:r>
                        <a:rPr lang="en-US" sz="1000" b="0" kern="1200" dirty="0">
                          <a:solidFill>
                            <a:schemeClr val="tx1">
                              <a:lumMod val="85000"/>
                              <a:lumOff val="15000"/>
                            </a:schemeClr>
                          </a:solidFill>
                          <a:latin typeface="+mj-lt"/>
                          <a:ea typeface="+mn-ea"/>
                          <a:cs typeface="Arial" panose="020B0604020202020204" pitchFamily="34" charset="0"/>
                        </a:rPr>
                        <a:t>(866) 302-4480</a:t>
                      </a:r>
                    </a:p>
                    <a:p>
                      <a:pPr marL="0" marR="0" indent="0" algn="l" defTabSz="914400" rtl="0" eaLnBrk="1" fontAlgn="auto" latinLnBrk="0" hangingPunct="1">
                        <a:lnSpc>
                          <a:spcPct val="100000"/>
                        </a:lnSpc>
                        <a:spcBef>
                          <a:spcPct val="0"/>
                        </a:spcBef>
                        <a:spcAft>
                          <a:spcPct val="0"/>
                        </a:spcAft>
                        <a:buClrTx/>
                        <a:buSzTx/>
                        <a:buFontTx/>
                        <a:buNone/>
                      </a:pPr>
                      <a:endParaRPr lang="en-US" sz="1000" b="0" kern="1200" dirty="0">
                        <a:solidFill>
                          <a:schemeClr val="tx1">
                            <a:lumMod val="85000"/>
                            <a:lumOff val="15000"/>
                          </a:schemeClr>
                        </a:solidFill>
                        <a:latin typeface="+mj-lt"/>
                        <a:ea typeface="+mn-ea"/>
                        <a:cs typeface="Arial" panose="020B0604020202020204" pitchFamily="34" charset="0"/>
                      </a:endParaRPr>
                    </a:p>
                    <a:p>
                      <a:pPr marL="0" marR="0" indent="0" algn="l" defTabSz="914400" rtl="0" eaLnBrk="1" fontAlgn="auto" latinLnBrk="0" hangingPunct="1">
                        <a:lnSpc>
                          <a:spcPct val="100000"/>
                        </a:lnSpc>
                        <a:spcBef>
                          <a:spcPct val="0"/>
                        </a:spcBef>
                        <a:spcAft>
                          <a:spcPct val="0"/>
                        </a:spcAft>
                        <a:buClrTx/>
                        <a:buSzTx/>
                        <a:buFontTx/>
                        <a:buNone/>
                      </a:pPr>
                      <a:endParaRPr lang="en-US" sz="1000" b="0" kern="1200" dirty="0">
                        <a:solidFill>
                          <a:schemeClr val="tx1">
                            <a:lumMod val="85000"/>
                            <a:lumOff val="15000"/>
                          </a:schemeClr>
                        </a:solidFill>
                        <a:latin typeface="+mj-lt"/>
                        <a:ea typeface="+mn-ea"/>
                        <a:cs typeface="Arial" panose="020B0604020202020204" pitchFamily="34" charset="0"/>
                      </a:endParaRPr>
                    </a:p>
                    <a:p>
                      <a:pPr marL="0" marR="0" indent="0" algn="l" defTabSz="914400" rtl="0" eaLnBrk="1" fontAlgn="auto" latinLnBrk="0" hangingPunct="1">
                        <a:lnSpc>
                          <a:spcPct val="100000"/>
                        </a:lnSpc>
                        <a:spcBef>
                          <a:spcPct val="0"/>
                        </a:spcBef>
                        <a:spcAft>
                          <a:spcPct val="0"/>
                        </a:spcAft>
                        <a:buClrTx/>
                        <a:buSzTx/>
                        <a:buFontTx/>
                        <a:buNone/>
                      </a:pPr>
                      <a:r>
                        <a:rPr lang="en-US" sz="1000" b="0" kern="1200" dirty="0">
                          <a:solidFill>
                            <a:schemeClr val="tx1">
                              <a:lumMod val="85000"/>
                              <a:lumOff val="15000"/>
                            </a:schemeClr>
                          </a:solidFill>
                          <a:latin typeface="+mj-lt"/>
                          <a:ea typeface="+mn-ea"/>
                          <a:cs typeface="Arial" panose="020B0604020202020204" pitchFamily="34" charset="0"/>
                        </a:rPr>
                        <a:t>(See brochure for additional information)</a:t>
                      </a:r>
                    </a:p>
                  </a:txBody>
                  <a:tcPr anchor="ctr"/>
                </a:tc>
                <a:extLst>
                  <a:ext uri="{0D108BD9-81ED-4DB2-BD59-A6C34878D82A}">
                    <a16:rowId xmlns:a16="http://schemas.microsoft.com/office/drawing/2014/main" val="10006"/>
                  </a:ext>
                </a:extLst>
              </a:tr>
            </a:tbl>
          </a:graphicData>
        </a:graphic>
      </p:graphicFrame>
      <p:pic>
        <p:nvPicPr>
          <p:cNvPr id="16" name="Picture 4" descr="https://www.deltadental.com/images/DD_Logo_361C_RGB.jp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314945" y="4356498"/>
            <a:ext cx="883865" cy="4027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united healthcare"/>
          <p:cNvPicPr>
            <a:picLocks noChangeAspect="1" noChangeArrowheads="1"/>
          </p:cNvPicPr>
          <p:nvPr/>
        </p:nvPicPr>
        <p:blipFill>
          <a:blip r:embed="rId5">
            <a:extLst>
              <a:ext uri="{28A0092B-C50C-407E-A947-70E740481C1C}">
                <a14:useLocalDpi xmlns:a14="http://schemas.microsoft.com/office/drawing/2010/main" val="0"/>
              </a:ext>
            </a:extLst>
          </a:blip>
          <a:srcRect l="10758" t="15409" r="8399" b="17718"/>
          <a:stretch>
            <a:fillRect/>
          </a:stretch>
        </p:blipFill>
        <p:spPr bwMode="auto">
          <a:xfrm>
            <a:off x="1275993" y="2814999"/>
            <a:ext cx="981271" cy="5519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srcRect t="28815" b="43599"/>
          <a:stretch>
            <a:fillRect/>
          </a:stretch>
        </p:blipFill>
        <p:spPr>
          <a:xfrm>
            <a:off x="1238480" y="3739953"/>
            <a:ext cx="1085440" cy="299432"/>
          </a:xfrm>
          <a:prstGeom prst="rect">
            <a:avLst/>
          </a:prstGeom>
        </p:spPr>
      </p:pic>
      <p:pic>
        <p:nvPicPr>
          <p:cNvPr id="12" name="Picture 2" descr="Image result for united healthcare">
            <a:extLst>
              <a:ext uri="{FF2B5EF4-FFF2-40B4-BE49-F238E27FC236}">
                <a16:creationId xmlns:a16="http://schemas.microsoft.com/office/drawing/2014/main" id="{DD6EF52B-205F-4CD5-9264-C71B2623AE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0758" t="15409" r="8399" b="17718"/>
          <a:stretch>
            <a:fillRect/>
          </a:stretch>
        </p:blipFill>
        <p:spPr bwMode="auto">
          <a:xfrm>
            <a:off x="1290564" y="5617939"/>
            <a:ext cx="981271" cy="55196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united healthcare">
            <a:extLst>
              <a:ext uri="{FF2B5EF4-FFF2-40B4-BE49-F238E27FC236}">
                <a16:creationId xmlns:a16="http://schemas.microsoft.com/office/drawing/2014/main" id="{98D7F88A-BCFD-4BE7-B10B-4A13F61DA2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0758" t="15409" r="8399" b="17718"/>
          <a:stretch>
            <a:fillRect/>
          </a:stretch>
        </p:blipFill>
        <p:spPr bwMode="auto">
          <a:xfrm>
            <a:off x="1290565" y="4916330"/>
            <a:ext cx="981271" cy="55196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united healthcare">
            <a:extLst>
              <a:ext uri="{FF2B5EF4-FFF2-40B4-BE49-F238E27FC236}">
                <a16:creationId xmlns:a16="http://schemas.microsoft.com/office/drawing/2014/main" id="{A3D00203-1B8B-4550-9E21-AE894CFB0D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0758" t="15409" r="8399" b="17718"/>
          <a:stretch>
            <a:fillRect/>
          </a:stretch>
        </p:blipFill>
        <p:spPr bwMode="auto">
          <a:xfrm>
            <a:off x="1290563" y="6287023"/>
            <a:ext cx="981271" cy="5519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united healthcare">
            <a:extLst>
              <a:ext uri="{FF2B5EF4-FFF2-40B4-BE49-F238E27FC236}">
                <a16:creationId xmlns:a16="http://schemas.microsoft.com/office/drawing/2014/main" id="{1AB7BE44-3C65-3625-B69E-3573DA02D7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0758" t="15409" r="8399" b="17718"/>
          <a:stretch>
            <a:fillRect/>
          </a:stretch>
        </p:blipFill>
        <p:spPr bwMode="auto">
          <a:xfrm>
            <a:off x="1238480" y="7497428"/>
            <a:ext cx="981271" cy="551965"/>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7">
            <a:extLst>
              <a:ext uri="{FF2B5EF4-FFF2-40B4-BE49-F238E27FC236}">
                <a16:creationId xmlns:a16="http://schemas.microsoft.com/office/drawing/2014/main" id="{796CD5EB-B324-5668-A3BC-7EF73A13296E}"/>
              </a:ext>
            </a:extLst>
          </p:cNvPr>
          <p:cNvSpPr txBox="1">
            <a:spLocks/>
          </p:cNvSpPr>
          <p:nvPr/>
        </p:nvSpPr>
        <p:spPr>
          <a:xfrm>
            <a:off x="5171450" y="8744426"/>
            <a:ext cx="1543050" cy="304803"/>
          </a:xfrm>
          <a:prstGeom prst="rect">
            <a:avLst/>
          </a:prstGeom>
        </p:spPr>
        <p:txBody>
          <a:bodyPr/>
          <a:lstStyle>
            <a:defPPr>
              <a:defRPr lang="en-US"/>
            </a:defPPr>
            <a:lvl1pPr marL="0" algn="r" defTabSz="914400" rtl="0" eaLnBrk="1" latinLnBrk="0" hangingPunct="1">
              <a:defRPr sz="12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4</a:t>
            </a:r>
          </a:p>
        </p:txBody>
      </p:sp>
    </p:spTree>
    <p:extLst>
      <p:ext uri="{BB962C8B-B14F-4D97-AF65-F5344CB8AC3E}">
        <p14:creationId xmlns:p14="http://schemas.microsoft.com/office/powerpoint/2010/main" val="50691859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5569" y="1297009"/>
            <a:ext cx="6546862" cy="7960028"/>
          </a:xfrm>
        </p:spPr>
        <p:txBody>
          <a:bodyPr/>
          <a:lstStyle/>
          <a:p>
            <a:pPr marL="0" indent="0">
              <a:buNone/>
            </a:pPr>
            <a:r>
              <a:rPr lang="en-US" sz="1400" b="1" dirty="0"/>
              <a:t>Medical Plan Options</a:t>
            </a:r>
          </a:p>
          <a:p>
            <a:pPr lvl="1">
              <a:spcBef>
                <a:spcPct val="0"/>
              </a:spcBef>
              <a:buClr>
                <a:srgbClr val="282E71"/>
              </a:buClr>
            </a:pPr>
            <a:r>
              <a:rPr lang="en-US" sz="1200" dirty="0"/>
              <a:t>Option 1: Core PPO w/HRA (BD-R9)</a:t>
            </a:r>
          </a:p>
          <a:p>
            <a:pPr lvl="1">
              <a:spcBef>
                <a:spcPct val="0"/>
              </a:spcBef>
              <a:buClr>
                <a:srgbClr val="282E71"/>
              </a:buClr>
            </a:pPr>
            <a:r>
              <a:rPr lang="en-US" sz="1200" dirty="0"/>
              <a:t>Option 2: Core HDHP HSA (Health Savings Account) (DJ-26)</a:t>
            </a:r>
          </a:p>
          <a:p>
            <a:pPr marL="0" indent="0">
              <a:buNone/>
            </a:pPr>
            <a:r>
              <a:rPr lang="en-US" sz="1200" b="1" dirty="0"/>
              <a:t>Preferred Provider Organization (PPO)                                                                                                                                </a:t>
            </a:r>
            <a:r>
              <a:rPr lang="en-US" sz="1200" dirty="0"/>
              <a:t>Although you have the flexibility to see any doctor or visit any hospital of your choice, you                                   will pay significantly less money out of your pocket if you use a doctor or hospital that is in the                  network.  For most doctor visits and preventative care visits, you simply pay a copayment at the time of service. You have a great deal of flexibility and choice with a PPO and can manage your out-of-pocket costs by remaining in network.</a:t>
            </a:r>
          </a:p>
          <a:p>
            <a:pPr marL="0" indent="0">
              <a:buNone/>
            </a:pPr>
            <a:r>
              <a:rPr lang="en-US" sz="1200" b="1" dirty="0">
                <a:cs typeface="Arial" panose="020B0604020202020204" pitchFamily="34" charset="0"/>
              </a:rPr>
              <a:t>The Health Reimbursement Arrangement or HRA </a:t>
            </a:r>
            <a:r>
              <a:rPr lang="en-US" sz="1200" dirty="0">
                <a:solidFill>
                  <a:schemeClr val="tx1">
                    <a:lumMod val="85000"/>
                    <a:lumOff val="15000"/>
                  </a:schemeClr>
                </a:solidFill>
                <a:cs typeface="Arial" panose="020B0604020202020204" pitchFamily="34" charset="0"/>
              </a:rPr>
              <a:t>is automatic when you enroll in this plan. When you have claims that go toward your deductible, we reimburse you for part of your deductible. If you elect a plan with an HRA, You are responsible for the 1</a:t>
            </a:r>
            <a:r>
              <a:rPr lang="en-US" sz="1200" baseline="30000" dirty="0">
                <a:solidFill>
                  <a:schemeClr val="tx1">
                    <a:lumMod val="85000"/>
                    <a:lumOff val="15000"/>
                  </a:schemeClr>
                </a:solidFill>
                <a:cs typeface="Arial" panose="020B0604020202020204" pitchFamily="34" charset="0"/>
              </a:rPr>
              <a:t>st</a:t>
            </a:r>
            <a:r>
              <a:rPr lang="en-US" sz="1200" dirty="0">
                <a:solidFill>
                  <a:schemeClr val="tx1">
                    <a:lumMod val="85000"/>
                    <a:lumOff val="15000"/>
                  </a:schemeClr>
                </a:solidFill>
                <a:cs typeface="Arial" panose="020B0604020202020204" pitchFamily="34" charset="0"/>
              </a:rPr>
              <a:t> 50% of the Deductible and then Core Pipe will cover the rest. The plan that offer this option is the Core </a:t>
            </a:r>
            <a:r>
              <a:rPr lang="en-US" sz="1200" dirty="0"/>
              <a:t>PPO w/HRA Plan (BD-R9) Network: Core.</a:t>
            </a:r>
            <a:endParaRPr lang="en-US" sz="1400" dirty="0"/>
          </a:p>
          <a:p>
            <a:pPr marL="0" indent="0">
              <a:buNone/>
            </a:pPr>
            <a:r>
              <a:rPr lang="en-US" sz="1200" b="1" dirty="0"/>
              <a:t>High Deductible Health Plan (HDHP) with Health Savings Account (HSA)                                                                     </a:t>
            </a:r>
            <a:r>
              <a:rPr lang="en-US" sz="1200" dirty="0"/>
              <a:t>Although you have the flexibility</a:t>
            </a:r>
            <a:r>
              <a:rPr lang="en-US" sz="1200" b="1" dirty="0"/>
              <a:t> </a:t>
            </a:r>
            <a:r>
              <a:rPr lang="en-US" sz="1200" dirty="0"/>
              <a:t>to see any doctor or visit any hospital of your choice, you will pay significantly less money out of your pocket if you use a doctor or hospital that is in the network. Preventative care services are covered at 100%. For other services, including prescription drugs, no benefits will be paid until you have met your annual deductible. The HSA is a bank account paired with your HDHP that allows you to save money on a tax-free basis to pay your deductible and other out-of-pocket medical expenses in the current year or in the future. Qualified medical expenses that can be paid using this account include doctor visits, prescription drugs, and even dental and vision expenses. You own the money in your HSA account, and it is yours to keep – even when you change plans or retire. The funds can roll over from year to year and you do not pay tax on withdrawals used for qualified medical expenses. The HDHP PPO Plan (BD-QC) allows you to open an HSA account.</a:t>
            </a:r>
          </a:p>
          <a:p>
            <a:pPr marL="0" indent="0">
              <a:buNone/>
            </a:pPr>
            <a:r>
              <a:rPr lang="en-US" sz="1200" b="1" dirty="0"/>
              <a:t>Finding Network Providers</a:t>
            </a:r>
            <a:br>
              <a:rPr lang="en-US" sz="1200" b="1" dirty="0"/>
            </a:br>
            <a:r>
              <a:rPr lang="en-US" sz="1200" dirty="0"/>
              <a:t>UnitedHealthcare has an extensive network both in and out of Illinois. To find in-network providers, go to </a:t>
            </a:r>
            <a:r>
              <a:rPr lang="en-US" sz="1200" dirty="0">
                <a:hlinkClick r:id="rId2"/>
              </a:rPr>
              <a:t>www.myuhc.com</a:t>
            </a:r>
            <a:r>
              <a:rPr lang="en-US" sz="1200" dirty="0"/>
              <a:t> and select “Find a Provider and select Core when asked for the network.” Look for the Premium Care Physician with blue hearts to get the best quality and most cost-efficient providers. </a:t>
            </a:r>
          </a:p>
          <a:p>
            <a:pPr marL="0" indent="0">
              <a:lnSpc>
                <a:spcPct val="100000"/>
              </a:lnSpc>
              <a:buNone/>
            </a:pPr>
            <a:r>
              <a:rPr lang="en-US" sz="1200" b="1" dirty="0"/>
              <a:t>RX and Maintenance Medications  </a:t>
            </a:r>
          </a:p>
          <a:p>
            <a:pPr marL="0" indent="0">
              <a:lnSpc>
                <a:spcPct val="100000"/>
              </a:lnSpc>
              <a:buNone/>
            </a:pPr>
            <a:r>
              <a:rPr lang="en-US" sz="1200" dirty="0"/>
              <a:t>You may fill a 30-day supply at the preferred pharmacy of your choice or a 90-day supply at CVS. As new drugs become available to consumers or the prices of existing drugs increase or decrease, insurers may add, remove or move drugs between cost tiers.  Drugs placed in a higher tier may cost you more money or may only be covered after you try lower-tiered drugs first.  For questions about specific prescriptions (including ongoing prescriptions) or for additional information regarding your prescription coverage, please contact your prescription drug provider at 800-282-2881 to determine the costs and learn more about their restrictions prior to filling your prescriptions.  The prescription drug list associated with both plans is called the Advantage PDL.</a:t>
            </a:r>
          </a:p>
          <a:p>
            <a:pPr marL="0" indent="0">
              <a:buNone/>
            </a:pPr>
            <a:endParaRPr lang="en-US" sz="1200" dirty="0"/>
          </a:p>
        </p:txBody>
      </p:sp>
      <p:sp>
        <p:nvSpPr>
          <p:cNvPr id="3" name="Title 2"/>
          <p:cNvSpPr>
            <a:spLocks noGrp="1"/>
          </p:cNvSpPr>
          <p:nvPr>
            <p:ph type="title"/>
          </p:nvPr>
        </p:nvSpPr>
        <p:spPr/>
        <p:txBody>
          <a:bodyPr/>
          <a:lstStyle/>
          <a:p>
            <a:r>
              <a:rPr lang="en-US"/>
              <a:t>Medical</a:t>
            </a:r>
          </a:p>
        </p:txBody>
      </p:sp>
      <p:pic>
        <p:nvPicPr>
          <p:cNvPr id="7" name="Picture 2" descr="Image result for united healthcare"/>
          <p:cNvPicPr>
            <a:picLocks noChangeAspect="1" noChangeArrowheads="1"/>
          </p:cNvPicPr>
          <p:nvPr/>
        </p:nvPicPr>
        <p:blipFill>
          <a:blip r:embed="rId3">
            <a:extLst>
              <a:ext uri="{28A0092B-C50C-407E-A947-70E740481C1C}">
                <a14:useLocalDpi xmlns:a14="http://schemas.microsoft.com/office/drawing/2010/main" val="0"/>
              </a:ext>
            </a:extLst>
          </a:blip>
          <a:srcRect l="10758" t="15409" r="8399" b="17718"/>
          <a:stretch>
            <a:fillRect/>
          </a:stretch>
        </p:blipFill>
        <p:spPr bwMode="auto">
          <a:xfrm>
            <a:off x="5655929" y="812645"/>
            <a:ext cx="861092" cy="484364"/>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7">
            <a:extLst>
              <a:ext uri="{FF2B5EF4-FFF2-40B4-BE49-F238E27FC236}">
                <a16:creationId xmlns:a16="http://schemas.microsoft.com/office/drawing/2014/main" id="{C3840AF8-4F09-05D8-E9CF-332B46F85C5A}"/>
              </a:ext>
            </a:extLst>
          </p:cNvPr>
          <p:cNvSpPr>
            <a:spLocks noGrp="1"/>
          </p:cNvSpPr>
          <p:nvPr>
            <p:ph type="sldNum" sz="quarter" idx="12"/>
          </p:nvPr>
        </p:nvSpPr>
        <p:spPr>
          <a:xfrm>
            <a:off x="5171450" y="8744426"/>
            <a:ext cx="1543050" cy="304803"/>
          </a:xfrm>
        </p:spPr>
        <p:txBody>
          <a:bodyPr/>
          <a:lstStyle/>
          <a:p>
            <a:r>
              <a:rPr lang="en-US" dirty="0"/>
              <a:t>5</a:t>
            </a:r>
          </a:p>
        </p:txBody>
      </p:sp>
    </p:spTree>
    <p:extLst>
      <p:ext uri="{BB962C8B-B14F-4D97-AF65-F5344CB8AC3E}">
        <p14:creationId xmlns:p14="http://schemas.microsoft.com/office/powerpoint/2010/main" val="269940820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5314950" y="8827962"/>
            <a:ext cx="1543050" cy="465669"/>
          </a:xfrm>
          <a:prstGeom prst="rect">
            <a:avLst/>
          </a:prstGeom>
        </p:spPr>
        <p:txBody>
          <a:bodyPr/>
          <a:lstStyle/>
          <a:p>
            <a:pPr algn="r"/>
            <a:r>
              <a:rPr lang="en-US"/>
              <a:t>6</a:t>
            </a:r>
          </a:p>
        </p:txBody>
      </p:sp>
      <p:graphicFrame>
        <p:nvGraphicFramePr>
          <p:cNvPr id="6" name="Table 5"/>
          <p:cNvGraphicFramePr>
            <a:graphicFrameLocks noGrp="1"/>
          </p:cNvGraphicFramePr>
          <p:nvPr>
            <p:extLst>
              <p:ext uri="{D42A27DB-BD31-4B8C-83A1-F6EECF244321}">
                <p14:modId xmlns:p14="http://schemas.microsoft.com/office/powerpoint/2010/main" val="2681279901"/>
              </p:ext>
            </p:extLst>
          </p:nvPr>
        </p:nvGraphicFramePr>
        <p:xfrm>
          <a:off x="42530" y="71396"/>
          <a:ext cx="6754136" cy="4392595"/>
        </p:xfrm>
        <a:graphic>
          <a:graphicData uri="http://schemas.openxmlformats.org/drawingml/2006/table">
            <a:tbl>
              <a:tblPr firstRow="1" bandRow="1">
                <a:tableStyleId>{F5AB1C69-6EDB-4FF4-983F-18BD219EF322}</a:tableStyleId>
              </a:tblPr>
              <a:tblGrid>
                <a:gridCol w="1928151">
                  <a:extLst>
                    <a:ext uri="{9D8B030D-6E8A-4147-A177-3AD203B41FA5}">
                      <a16:colId xmlns:a16="http://schemas.microsoft.com/office/drawing/2014/main" val="20000"/>
                    </a:ext>
                  </a:extLst>
                </a:gridCol>
                <a:gridCol w="2683793">
                  <a:extLst>
                    <a:ext uri="{9D8B030D-6E8A-4147-A177-3AD203B41FA5}">
                      <a16:colId xmlns:a16="http://schemas.microsoft.com/office/drawing/2014/main" val="20001"/>
                    </a:ext>
                  </a:extLst>
                </a:gridCol>
                <a:gridCol w="2142192">
                  <a:extLst>
                    <a:ext uri="{9D8B030D-6E8A-4147-A177-3AD203B41FA5}">
                      <a16:colId xmlns:a16="http://schemas.microsoft.com/office/drawing/2014/main" val="20002"/>
                    </a:ext>
                  </a:extLst>
                </a:gridCol>
              </a:tblGrid>
              <a:tr h="249667">
                <a:tc gridSpan="3">
                  <a:txBody>
                    <a:bodyPr/>
                    <a:lstStyle/>
                    <a:p>
                      <a:r>
                        <a:rPr lang="en-US" sz="1200" baseline="0">
                          <a:latin typeface="+mj-lt"/>
                        </a:rPr>
                        <a:t>PPO w/HRA Plan (BD-R9) Network: </a:t>
                      </a:r>
                      <a:r>
                        <a:rPr lang="en-US" sz="1200" baseline="0">
                          <a:solidFill>
                            <a:srgbClr val="C00000"/>
                          </a:solidFill>
                          <a:latin typeface="+mj-lt"/>
                        </a:rPr>
                        <a:t>CORE</a:t>
                      </a:r>
                      <a:r>
                        <a:rPr lang="en-US" sz="1200" baseline="0">
                          <a:latin typeface="+mj-lt"/>
                        </a:rPr>
                        <a:t> (HRA applies to In-Network Benefits only)</a:t>
                      </a:r>
                      <a:endParaRPr lang="en-US" sz="120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7D27"/>
                    </a:solidFill>
                  </a:tcPr>
                </a:tc>
                <a:tc hMerge="1">
                  <a:txBody>
                    <a:bodyPr/>
                    <a:lstStyle/>
                    <a:p>
                      <a:endParaRPr lang="en-US"/>
                    </a:p>
                  </a:txBody>
                  <a:tcPr>
                    <a:solidFill>
                      <a:srgbClr val="A60000"/>
                    </a:solidFill>
                  </a:tcPr>
                </a:tc>
                <a:tc hMerge="1">
                  <a:txBody>
                    <a:bodyPr/>
                    <a:lstStyle/>
                    <a:p>
                      <a:endParaRPr lang="en-US"/>
                    </a:p>
                  </a:txBody>
                  <a:tcPr/>
                </a:tc>
                <a:extLst>
                  <a:ext uri="{0D108BD9-81ED-4DB2-BD59-A6C34878D82A}">
                    <a16:rowId xmlns:a16="http://schemas.microsoft.com/office/drawing/2014/main" val="10000"/>
                  </a:ext>
                </a:extLst>
              </a:tr>
              <a:tr h="0">
                <a:tc>
                  <a:txBody>
                    <a:bodyPr/>
                    <a:lstStyle/>
                    <a:p>
                      <a:r>
                        <a:rPr lang="en-US" sz="1100" b="1">
                          <a:solidFill>
                            <a:schemeClr val="bg1"/>
                          </a:solidFill>
                          <a:latin typeface="+mj-lt"/>
                        </a:rPr>
                        <a:t>Plan Features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7D27"/>
                    </a:solidFill>
                  </a:tcPr>
                </a:tc>
                <a:tc>
                  <a:txBody>
                    <a:bodyPr/>
                    <a:lstStyle/>
                    <a:p>
                      <a:pPr algn="ctr"/>
                      <a:r>
                        <a:rPr lang="en-US" sz="1100" b="1">
                          <a:solidFill>
                            <a:schemeClr val="bg1"/>
                          </a:solidFill>
                          <a:latin typeface="+mj-lt"/>
                        </a:rPr>
                        <a:t>In-Network </a:t>
                      </a:r>
                    </a:p>
                    <a:p>
                      <a:pPr algn="ctr"/>
                      <a:r>
                        <a:rPr lang="en-US" sz="1100" b="1">
                          <a:solidFill>
                            <a:schemeClr val="bg1"/>
                          </a:solidFill>
                          <a:latin typeface="+mj-lt"/>
                        </a:rPr>
                        <a:t>Network: Core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7D27"/>
                    </a:solidFill>
                  </a:tcPr>
                </a:tc>
                <a:tc>
                  <a:txBody>
                    <a:bodyPr/>
                    <a:lstStyle/>
                    <a:p>
                      <a:pPr algn="ctr"/>
                      <a:r>
                        <a:rPr lang="en-US" sz="1100" b="1">
                          <a:solidFill>
                            <a:schemeClr val="bg1"/>
                          </a:solidFill>
                          <a:latin typeface="+mj-lt"/>
                        </a:rPr>
                        <a:t>Out-of-</a:t>
                      </a:r>
                      <a:r>
                        <a:rPr lang="en-US" sz="1100" b="1" baseline="0">
                          <a:solidFill>
                            <a:schemeClr val="bg1"/>
                          </a:solidFill>
                          <a:latin typeface="+mj-lt"/>
                        </a:rPr>
                        <a:t> Network</a:t>
                      </a:r>
                      <a:endParaRPr lang="en-US" sz="1100" b="1" i="1">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7D27"/>
                    </a:solidFill>
                  </a:tcPr>
                </a:tc>
                <a:extLst>
                  <a:ext uri="{0D108BD9-81ED-4DB2-BD59-A6C34878D82A}">
                    <a16:rowId xmlns:a16="http://schemas.microsoft.com/office/drawing/2014/main" val="10001"/>
                  </a:ext>
                </a:extLst>
              </a:tr>
              <a:tr h="150913">
                <a:tc>
                  <a:txBody>
                    <a:bodyPr/>
                    <a:lstStyle/>
                    <a:p>
                      <a:r>
                        <a:rPr lang="en-US" sz="1000">
                          <a:latin typeface="+mj-lt"/>
                        </a:rPr>
                        <a:t>Deductible</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algn="ctr">
                        <a:spcBef>
                          <a:spcPct val="0"/>
                        </a:spcBef>
                        <a:spcAft>
                          <a:spcPct val="0"/>
                        </a:spcAft>
                      </a:pPr>
                      <a:r>
                        <a:rPr lang="en-US" sz="1000" dirty="0">
                          <a:effectLst/>
                          <a:latin typeface="+mj-lt"/>
                        </a:rPr>
                        <a:t>$3,000 individual, $6,000 family </a:t>
                      </a:r>
                    </a:p>
                    <a:p>
                      <a:pPr marL="0" marR="0" algn="ctr">
                        <a:spcBef>
                          <a:spcPct val="0"/>
                        </a:spcBef>
                        <a:spcAft>
                          <a:spcPct val="0"/>
                        </a:spcAft>
                      </a:pPr>
                      <a:r>
                        <a:rPr lang="en-US" sz="1000" b="1" dirty="0">
                          <a:effectLst/>
                          <a:latin typeface="+mj-lt"/>
                        </a:rPr>
                        <a:t>(Individual</a:t>
                      </a:r>
                      <a:r>
                        <a:rPr lang="en-US" sz="1000" b="1" baseline="0" dirty="0">
                          <a:effectLst/>
                          <a:latin typeface="+mj-lt"/>
                        </a:rPr>
                        <a:t> pays first half of deductible – Core Pipe pays remainder.)</a:t>
                      </a:r>
                      <a:endParaRPr lang="en-US" sz="1000" b="1" dirty="0">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lvl="0" indent="0" algn="ctr" defTabSz="685800" rtl="0" eaLnBrk="1" fontAlgn="auto" latinLnBrk="0" hangingPunct="1">
                        <a:lnSpc>
                          <a:spcPct val="100000"/>
                        </a:lnSpc>
                        <a:spcBef>
                          <a:spcPct val="0"/>
                        </a:spcBef>
                        <a:spcAft>
                          <a:spcPct val="0"/>
                        </a:spcAft>
                        <a:buClrTx/>
                        <a:buSzTx/>
                        <a:buFontTx/>
                        <a:buNone/>
                        <a:defRPr/>
                      </a:pPr>
                      <a:r>
                        <a:rPr lang="en-US" sz="1000">
                          <a:effectLst/>
                          <a:latin typeface="+mj-lt"/>
                        </a:rPr>
                        <a:t>$5,000 individual, $10,000 family </a:t>
                      </a:r>
                      <a:endParaRPr lang="en-US" sz="1000" kern="1200">
                        <a:solidFill>
                          <a:schemeClr val="dk1"/>
                        </a:solidFill>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02"/>
                  </a:ext>
                </a:extLst>
              </a:tr>
              <a:tr h="0">
                <a:tc>
                  <a:txBody>
                    <a:bodyPr/>
                    <a:lstStyle/>
                    <a:p>
                      <a:r>
                        <a:rPr lang="en-US" sz="1000" i="0" baseline="0">
                          <a:latin typeface="+mj-lt"/>
                        </a:rPr>
                        <a:t>Coinsurance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ct val="0"/>
                        </a:spcBef>
                        <a:spcAft>
                          <a:spcPct val="0"/>
                        </a:spcAft>
                      </a:pPr>
                      <a:r>
                        <a:rPr lang="en-US" sz="1000">
                          <a:effectLst/>
                          <a:latin typeface="+mj-lt"/>
                          <a:ea typeface="Times New Roman"/>
                          <a:cs typeface="Times New Roman"/>
                        </a:rPr>
                        <a:t>80%</a:t>
                      </a: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ct val="0"/>
                        </a:spcBef>
                        <a:spcAft>
                          <a:spcPct val="0"/>
                        </a:spcAft>
                      </a:pPr>
                      <a:r>
                        <a:rPr lang="en-US" sz="1000">
                          <a:effectLst/>
                          <a:latin typeface="+mj-lt"/>
                          <a:ea typeface="Times New Roman"/>
                          <a:cs typeface="Times New Roman"/>
                        </a:rPr>
                        <a:t>60%</a:t>
                      </a: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0">
                <a:tc>
                  <a:txBody>
                    <a:bodyPr/>
                    <a:lstStyle/>
                    <a:p>
                      <a:r>
                        <a:rPr lang="en-US" sz="1000">
                          <a:latin typeface="+mj-lt"/>
                        </a:rPr>
                        <a:t>Out-of-Pocket</a:t>
                      </a:r>
                      <a:r>
                        <a:rPr lang="en-US" sz="1000" baseline="0">
                          <a:latin typeface="+mj-lt"/>
                        </a:rPr>
                        <a:t> Maximum </a:t>
                      </a:r>
                      <a:r>
                        <a:rPr lang="en-US" sz="800" i="1" baseline="0">
                          <a:latin typeface="+mj-lt"/>
                        </a:rPr>
                        <a:t>(includes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ct val="0"/>
                        </a:spcBef>
                        <a:spcAft>
                          <a:spcPct val="0"/>
                        </a:spcAft>
                      </a:pPr>
                      <a:r>
                        <a:rPr lang="en-US" sz="1000">
                          <a:effectLst/>
                          <a:latin typeface="+mj-lt"/>
                        </a:rPr>
                        <a:t>$6,000 individual, $12,000 family</a:t>
                      </a:r>
                      <a:endParaRPr lang="en-US" sz="1000">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ct val="0"/>
                        </a:spcBef>
                        <a:spcAft>
                          <a:spcPct val="0"/>
                        </a:spcAft>
                      </a:pPr>
                      <a:r>
                        <a:rPr lang="en-US" sz="1000">
                          <a:effectLst/>
                          <a:latin typeface="+mj-lt"/>
                        </a:rPr>
                        <a:t>$10,000 individual, $20,000 family</a:t>
                      </a:r>
                      <a:endParaRPr lang="en-US" sz="1000">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r>
                        <a:rPr lang="en-US" sz="1000">
                          <a:latin typeface="+mj-lt"/>
                        </a:rPr>
                        <a:t>Office Visit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00" b="0">
                          <a:latin typeface="+mj-lt"/>
                        </a:rPr>
                        <a:t>$30 Primary (this copay</a:t>
                      </a:r>
                      <a:r>
                        <a:rPr lang="en-US" sz="1000" b="0" baseline="0">
                          <a:latin typeface="+mj-lt"/>
                        </a:rPr>
                        <a:t> is waived for children under 19) / $60 Specialist</a:t>
                      </a:r>
                      <a:endParaRPr lang="en-US" sz="1000" b="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00">
                          <a:latin typeface="+mj-lt"/>
                        </a:rPr>
                        <a:t>60%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0">
                <a:tc>
                  <a:txBody>
                    <a:bodyPr/>
                    <a:lstStyle/>
                    <a:p>
                      <a:r>
                        <a:rPr lang="en-US" sz="1000">
                          <a:latin typeface="+mj-lt"/>
                        </a:rPr>
                        <a:t>Virtual Visit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0">
                          <a:latin typeface="+mj-lt"/>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endParaRPr lang="en-US" sz="100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13"/>
                  </a:ext>
                </a:extLst>
              </a:tr>
              <a:tr h="0">
                <a:tc>
                  <a:txBody>
                    <a:bodyPr/>
                    <a:lstStyle/>
                    <a:p>
                      <a:r>
                        <a:rPr lang="en-US" sz="1000">
                          <a:latin typeface="+mj-lt"/>
                        </a:rPr>
                        <a:t>Preventive Care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a:latin typeface="+mj-lt"/>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a:latin typeface="+mj-lt"/>
                        </a:rPr>
                        <a:t>60%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47315">
                <a:tc>
                  <a:txBody>
                    <a:bodyPr/>
                    <a:lstStyle/>
                    <a:p>
                      <a:r>
                        <a:rPr lang="en-US" sz="1000">
                          <a:latin typeface="+mj-lt"/>
                        </a:rPr>
                        <a:t>Inpatient Services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a:latin typeface="+mj-lt"/>
                        </a:rPr>
                        <a:t>20%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a:latin typeface="+mj-lt"/>
                        </a:rPr>
                        <a:t>60%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r>
                        <a:rPr lang="en-US" sz="1000">
                          <a:latin typeface="+mj-lt"/>
                        </a:rPr>
                        <a:t>Urgent Care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0">
                          <a:latin typeface="+mj-lt"/>
                        </a:rPr>
                        <a:t>$75 copay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a:latin typeface="+mj-lt"/>
                        </a:rPr>
                        <a:t>60%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r>
                        <a:rPr lang="en-US" sz="1000" dirty="0">
                          <a:latin typeface="+mj-lt"/>
                        </a:rPr>
                        <a:t>Emergency Room </a:t>
                      </a:r>
                      <a:endParaRPr lang="en-US" sz="8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000">
                          <a:latin typeface="+mj-lt"/>
                        </a:rPr>
                        <a:t>$250 copay + coinsurance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8"/>
                  </a:ext>
                </a:extLst>
              </a:tr>
              <a:tr h="0">
                <a:tc>
                  <a:txBody>
                    <a:bodyPr/>
                    <a:lstStyle/>
                    <a:p>
                      <a:pPr marL="0" marR="0" indent="0" algn="l" defTabSz="685800" rtl="0" eaLnBrk="1" fontAlgn="auto" latinLnBrk="0" hangingPunct="1">
                        <a:lnSpc>
                          <a:spcPct val="100000"/>
                        </a:lnSpc>
                        <a:spcBef>
                          <a:spcPct val="0"/>
                        </a:spcBef>
                        <a:spcAft>
                          <a:spcPct val="0"/>
                        </a:spcAft>
                        <a:buClrTx/>
                        <a:buSzTx/>
                        <a:buFontTx/>
                        <a:buNone/>
                        <a:defRPr/>
                      </a:pPr>
                      <a:r>
                        <a:rPr lang="en-US" sz="1000" kern="1200">
                          <a:solidFill>
                            <a:schemeClr val="dk1"/>
                          </a:solidFill>
                          <a:latin typeface="+mj-lt"/>
                          <a:ea typeface="+mn-ea"/>
                          <a:cs typeface="+mn-cs"/>
                        </a:rPr>
                        <a:t>Prescription</a:t>
                      </a:r>
                      <a:r>
                        <a:rPr lang="en-US" sz="1000" kern="1200" baseline="0">
                          <a:solidFill>
                            <a:schemeClr val="dk1"/>
                          </a:solidFill>
                          <a:latin typeface="+mj-lt"/>
                          <a:ea typeface="+mn-ea"/>
                          <a:cs typeface="+mn-cs"/>
                        </a:rPr>
                        <a:t> Out-of-Pocket Maximum</a:t>
                      </a:r>
                      <a:endParaRPr lang="en-US" sz="1000" kern="1200">
                        <a:solidFill>
                          <a:schemeClr val="dk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indent="0" algn="ctr" defTabSz="685800" rtl="0" eaLnBrk="1" fontAlgn="auto" latinLnBrk="0" hangingPunct="1">
                        <a:lnSpc>
                          <a:spcPct val="100000"/>
                        </a:lnSpc>
                        <a:spcBef>
                          <a:spcPct val="0"/>
                        </a:spcBef>
                        <a:spcAft>
                          <a:spcPct val="0"/>
                        </a:spcAft>
                        <a:buClrTx/>
                        <a:buSzTx/>
                        <a:buFontTx/>
                        <a:buNone/>
                        <a:defRPr/>
                      </a:pPr>
                      <a:r>
                        <a:rPr lang="en-US" sz="1000" b="0">
                          <a:effectLst/>
                          <a:latin typeface="+mj-lt"/>
                          <a:ea typeface="+mn-ea"/>
                          <a:cs typeface="+mn-cs"/>
                        </a:rPr>
                        <a:t>Included</a:t>
                      </a:r>
                      <a:r>
                        <a:rPr lang="en-US" sz="1000" b="0" baseline="0">
                          <a:effectLst/>
                          <a:latin typeface="+mj-lt"/>
                          <a:ea typeface="+mn-ea"/>
                          <a:cs typeface="+mn-cs"/>
                        </a:rPr>
                        <a:t> in Medical</a:t>
                      </a:r>
                      <a:endParaRPr lang="en-US" sz="1000" b="0">
                        <a:effectLst/>
                        <a:latin typeface="+mj-lt"/>
                        <a:ea typeface="Times New Roma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9"/>
                  </a:ext>
                </a:extLst>
              </a:tr>
              <a:tr h="207040">
                <a:tc>
                  <a:txBody>
                    <a:bodyPr/>
                    <a:lstStyle/>
                    <a:p>
                      <a:r>
                        <a:rPr lang="en-US" sz="1000">
                          <a:latin typeface="+mj-lt"/>
                        </a:rPr>
                        <a:t>Prescription Drugs Retail </a:t>
                      </a:r>
                      <a:r>
                        <a:rPr lang="en-US" sz="800" i="1">
                          <a:latin typeface="+mj-lt"/>
                        </a:rPr>
                        <a:t>(30-day)</a:t>
                      </a:r>
                      <a:endParaRPr lang="en-US" sz="80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000">
                          <a:latin typeface="+mj-lt"/>
                        </a:rPr>
                        <a:t>$10 / $35 / $60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1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r>
                        <a:rPr lang="en-US" sz="1000">
                          <a:latin typeface="+mj-lt"/>
                        </a:rPr>
                        <a:t>Prescription Drugs Mail-Order </a:t>
                      </a:r>
                    </a:p>
                    <a:p>
                      <a:r>
                        <a:rPr lang="en-US" sz="800" i="1">
                          <a:latin typeface="+mj-lt"/>
                        </a:rPr>
                        <a:t>(90-day)</a:t>
                      </a:r>
                      <a:endParaRPr lang="en-US" sz="80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000" dirty="0">
                          <a:latin typeface="+mj-lt"/>
                        </a:rPr>
                        <a:t>2.5 x retail copay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10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graphicFrame>
        <p:nvGraphicFramePr>
          <p:cNvPr id="5" name="Table 4">
            <a:extLst>
              <a:ext uri="{FF2B5EF4-FFF2-40B4-BE49-F238E27FC236}">
                <a16:creationId xmlns:a16="http://schemas.microsoft.com/office/drawing/2014/main" id="{CD2A4A2D-A143-4B0E-A92F-6D929D25E336}"/>
              </a:ext>
            </a:extLst>
          </p:cNvPr>
          <p:cNvGraphicFramePr>
            <a:graphicFrameLocks noGrp="1"/>
          </p:cNvGraphicFramePr>
          <p:nvPr>
            <p:extLst>
              <p:ext uri="{D42A27DB-BD31-4B8C-83A1-F6EECF244321}">
                <p14:modId xmlns:p14="http://schemas.microsoft.com/office/powerpoint/2010/main" val="1997923382"/>
              </p:ext>
            </p:extLst>
          </p:nvPr>
        </p:nvGraphicFramePr>
        <p:xfrm>
          <a:off x="42530" y="4609698"/>
          <a:ext cx="6754136" cy="4472094"/>
        </p:xfrm>
        <a:graphic>
          <a:graphicData uri="http://schemas.openxmlformats.org/drawingml/2006/table">
            <a:tbl>
              <a:tblPr firstRow="1" bandRow="1">
                <a:tableStyleId>{F5AB1C69-6EDB-4FF4-983F-18BD219EF322}</a:tableStyleId>
              </a:tblPr>
              <a:tblGrid>
                <a:gridCol w="2544409">
                  <a:extLst>
                    <a:ext uri="{9D8B030D-6E8A-4147-A177-3AD203B41FA5}">
                      <a16:colId xmlns:a16="http://schemas.microsoft.com/office/drawing/2014/main" val="20000"/>
                    </a:ext>
                  </a:extLst>
                </a:gridCol>
                <a:gridCol w="2194296">
                  <a:extLst>
                    <a:ext uri="{9D8B030D-6E8A-4147-A177-3AD203B41FA5}">
                      <a16:colId xmlns:a16="http://schemas.microsoft.com/office/drawing/2014/main" val="20001"/>
                    </a:ext>
                  </a:extLst>
                </a:gridCol>
                <a:gridCol w="2015431">
                  <a:extLst>
                    <a:ext uri="{9D8B030D-6E8A-4147-A177-3AD203B41FA5}">
                      <a16:colId xmlns:a16="http://schemas.microsoft.com/office/drawing/2014/main" val="20002"/>
                    </a:ext>
                  </a:extLst>
                </a:gridCol>
              </a:tblGrid>
              <a:tr h="322525">
                <a:tc gridSpan="3">
                  <a:txBody>
                    <a:bodyPr/>
                    <a:lstStyle/>
                    <a:p>
                      <a:pPr marL="0" marR="0" indent="0" algn="l" defTabSz="685800" rtl="0" eaLnBrk="1" fontAlgn="auto" latinLnBrk="0" hangingPunct="1">
                        <a:lnSpc>
                          <a:spcPct val="100000"/>
                        </a:lnSpc>
                        <a:spcBef>
                          <a:spcPct val="0"/>
                        </a:spcBef>
                        <a:spcAft>
                          <a:spcPct val="0"/>
                        </a:spcAft>
                        <a:buClrTx/>
                        <a:buSzTx/>
                        <a:buFontTx/>
                        <a:buNone/>
                        <a:defRPr/>
                      </a:pPr>
                      <a:r>
                        <a:rPr lang="en-US" sz="1100" b="1" kern="1200" baseline="0" dirty="0">
                          <a:solidFill>
                            <a:schemeClr val="lt1"/>
                          </a:solidFill>
                          <a:latin typeface="+mj-lt"/>
                          <a:ea typeface="+mn-ea"/>
                          <a:cs typeface="+mn-cs"/>
                        </a:rPr>
                        <a:t>HDHP PPO Plan (DJ-26) Network: </a:t>
                      </a:r>
                      <a:r>
                        <a:rPr lang="en-US" sz="1100" b="1" kern="1200" baseline="0" dirty="0">
                          <a:solidFill>
                            <a:srgbClr val="C00000"/>
                          </a:solidFill>
                          <a:latin typeface="+mj-lt"/>
                          <a:ea typeface="+mn-ea"/>
                          <a:cs typeface="+mn-cs"/>
                        </a:rPr>
                        <a:t>CORE</a:t>
                      </a:r>
                      <a:r>
                        <a:rPr lang="en-US" sz="1100" b="1" kern="1200" baseline="0" dirty="0">
                          <a:solidFill>
                            <a:schemeClr val="lt1"/>
                          </a:solidFill>
                          <a:latin typeface="+mj-lt"/>
                          <a:ea typeface="+mn-ea"/>
                          <a:cs typeface="+mn-cs"/>
                        </a:rPr>
                        <a:t> with Health Savings Account (HSA)</a:t>
                      </a:r>
                      <a:endParaRPr lang="en-US" sz="1100" b="1"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7D27"/>
                    </a:solidFill>
                  </a:tcPr>
                </a:tc>
                <a:tc hMerge="1">
                  <a:txBody>
                    <a:bodyPr/>
                    <a:lstStyle/>
                    <a:p>
                      <a:endParaRPr lang="en-US"/>
                    </a:p>
                  </a:txBody>
                  <a:tcPr>
                    <a:solidFill>
                      <a:srgbClr val="A60000"/>
                    </a:solidFill>
                  </a:tcPr>
                </a:tc>
                <a:tc hMerge="1">
                  <a:txBody>
                    <a:bodyPr/>
                    <a:lstStyle/>
                    <a:p>
                      <a:endParaRPr lang="en-US"/>
                    </a:p>
                  </a:txBody>
                  <a:tcPr/>
                </a:tc>
                <a:extLst>
                  <a:ext uri="{0D108BD9-81ED-4DB2-BD59-A6C34878D82A}">
                    <a16:rowId xmlns:a16="http://schemas.microsoft.com/office/drawing/2014/main" val="10000"/>
                  </a:ext>
                </a:extLst>
              </a:tr>
              <a:tr h="322525">
                <a:tc>
                  <a:txBody>
                    <a:bodyPr/>
                    <a:lstStyle/>
                    <a:p>
                      <a:r>
                        <a:rPr lang="en-US" sz="1100" b="1">
                          <a:solidFill>
                            <a:schemeClr val="bg1"/>
                          </a:solidFill>
                          <a:latin typeface="+mj-lt"/>
                        </a:rPr>
                        <a:t>Plan Features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7D27"/>
                    </a:solidFill>
                  </a:tcPr>
                </a:tc>
                <a:tc>
                  <a:txBody>
                    <a:bodyPr/>
                    <a:lstStyle/>
                    <a:p>
                      <a:pPr algn="ctr"/>
                      <a:r>
                        <a:rPr lang="en-US" sz="1100" b="1">
                          <a:solidFill>
                            <a:schemeClr val="bg1"/>
                          </a:solidFill>
                          <a:latin typeface="+mj-lt"/>
                        </a:rPr>
                        <a:t>In-Network</a:t>
                      </a:r>
                    </a:p>
                    <a:p>
                      <a:pPr algn="ctr"/>
                      <a:r>
                        <a:rPr lang="en-US" sz="1100" b="1" i="0">
                          <a:solidFill>
                            <a:schemeClr val="bg1"/>
                          </a:solidFill>
                          <a:latin typeface="+mj-lt"/>
                        </a:rPr>
                        <a:t>Network: Core</a:t>
                      </a:r>
                      <a:endParaRPr lang="en-US" sz="800" b="1" i="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7D27"/>
                    </a:solidFill>
                  </a:tcPr>
                </a:tc>
                <a:tc>
                  <a:txBody>
                    <a:bodyPr/>
                    <a:lstStyle/>
                    <a:p>
                      <a:pPr algn="ctr"/>
                      <a:r>
                        <a:rPr lang="en-US" sz="1100" b="1">
                          <a:solidFill>
                            <a:schemeClr val="bg1"/>
                          </a:solidFill>
                          <a:latin typeface="+mj-lt"/>
                        </a:rPr>
                        <a:t>Out-of-</a:t>
                      </a:r>
                      <a:r>
                        <a:rPr lang="en-US" sz="1100" b="1" baseline="0">
                          <a:solidFill>
                            <a:schemeClr val="bg1"/>
                          </a:solidFill>
                          <a:latin typeface="+mj-lt"/>
                        </a:rPr>
                        <a:t> Network</a:t>
                      </a:r>
                      <a:endParaRPr lang="en-US" sz="1100" b="1" i="1">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7D27"/>
                    </a:solidFill>
                  </a:tcPr>
                </a:tc>
                <a:extLst>
                  <a:ext uri="{0D108BD9-81ED-4DB2-BD59-A6C34878D82A}">
                    <a16:rowId xmlns:a16="http://schemas.microsoft.com/office/drawing/2014/main" val="10001"/>
                  </a:ext>
                </a:extLst>
              </a:tr>
              <a:tr h="379441">
                <a:tc>
                  <a:txBody>
                    <a:bodyPr/>
                    <a:lstStyle/>
                    <a:p>
                      <a:r>
                        <a:rPr lang="en-US" sz="1000">
                          <a:latin typeface="+mj-lt"/>
                        </a:rPr>
                        <a:t>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algn="ctr">
                        <a:spcBef>
                          <a:spcPct val="0"/>
                        </a:spcBef>
                        <a:spcAft>
                          <a:spcPct val="0"/>
                        </a:spcAft>
                      </a:pPr>
                      <a:r>
                        <a:rPr lang="en-US" sz="1000" b="0" kern="1200" dirty="0">
                          <a:solidFill>
                            <a:schemeClr val="dk1"/>
                          </a:solidFill>
                          <a:effectLst/>
                          <a:latin typeface="+mj-lt"/>
                          <a:ea typeface="+mn-ea"/>
                          <a:cs typeface="+mn-cs"/>
                        </a:rPr>
                        <a:t>$3,200 individual, $6,400 family</a:t>
                      </a:r>
                      <a:endParaRPr lang="en-US" sz="1000" b="0" kern="1200" dirty="0">
                        <a:solidFill>
                          <a:schemeClr val="dk1"/>
                        </a:solidFill>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algn="ctr">
                        <a:spcBef>
                          <a:spcPct val="0"/>
                        </a:spcBef>
                        <a:spcAft>
                          <a:spcPct val="0"/>
                        </a:spcAft>
                      </a:pPr>
                      <a:r>
                        <a:rPr lang="en-US" sz="1000">
                          <a:effectLst/>
                          <a:latin typeface="+mj-lt"/>
                        </a:rPr>
                        <a:t>$5,000 individual, $10,000 family</a:t>
                      </a:r>
                      <a:endParaRPr lang="en-US" sz="1000">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02"/>
                  </a:ext>
                </a:extLst>
              </a:tr>
              <a:tr h="455329">
                <a:tc>
                  <a:txBody>
                    <a:bodyPr/>
                    <a:lstStyle/>
                    <a:p>
                      <a:r>
                        <a:rPr lang="en-US" sz="1000" i="0" baseline="0">
                          <a:latin typeface="+mj-lt"/>
                        </a:rPr>
                        <a:t>Coinsurance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ct val="0"/>
                        </a:spcBef>
                        <a:spcAft>
                          <a:spcPct val="0"/>
                        </a:spcAft>
                      </a:pPr>
                      <a:r>
                        <a:rPr lang="en-US" sz="1000" b="0" kern="1200" dirty="0">
                          <a:solidFill>
                            <a:schemeClr val="dk1"/>
                          </a:solidFill>
                          <a:effectLst/>
                          <a:latin typeface="+mj-lt"/>
                          <a:ea typeface="Times New Roman"/>
                          <a:cs typeface="Times New Roman"/>
                        </a:rPr>
                        <a:t>100% </a:t>
                      </a: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ct val="0"/>
                        </a:spcBef>
                        <a:spcAft>
                          <a:spcPct val="0"/>
                        </a:spcAft>
                      </a:pPr>
                      <a:r>
                        <a:rPr lang="en-US" sz="1000">
                          <a:effectLst/>
                          <a:latin typeface="+mj-lt"/>
                          <a:ea typeface="Times New Roman"/>
                          <a:cs typeface="Times New Roman"/>
                        </a:rPr>
                        <a:t>80%</a:t>
                      </a: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455329">
                <a:tc>
                  <a:txBody>
                    <a:bodyPr/>
                    <a:lstStyle/>
                    <a:p>
                      <a:r>
                        <a:rPr lang="en-US" sz="1000">
                          <a:latin typeface="+mj-lt"/>
                        </a:rPr>
                        <a:t>Out-of-Pocket</a:t>
                      </a:r>
                      <a:r>
                        <a:rPr lang="en-US" sz="1000" baseline="0">
                          <a:latin typeface="+mj-lt"/>
                        </a:rPr>
                        <a:t> Maximum </a:t>
                      </a:r>
                      <a:r>
                        <a:rPr lang="en-US" sz="800" i="1" baseline="0">
                          <a:latin typeface="+mj-lt"/>
                        </a:rPr>
                        <a:t>(includes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ct val="0"/>
                        </a:spcBef>
                        <a:spcAft>
                          <a:spcPct val="0"/>
                        </a:spcAft>
                      </a:pPr>
                      <a:r>
                        <a:rPr lang="en-US" sz="1000" b="0" kern="1200" dirty="0">
                          <a:solidFill>
                            <a:schemeClr val="dk1"/>
                          </a:solidFill>
                          <a:effectLst/>
                          <a:latin typeface="+mj-lt"/>
                          <a:ea typeface="+mn-ea"/>
                          <a:cs typeface="+mn-cs"/>
                        </a:rPr>
                        <a:t>$4,000 individual, $8,000 family</a:t>
                      </a:r>
                      <a:endParaRPr lang="en-US" sz="1000" b="0" kern="1200" dirty="0">
                        <a:solidFill>
                          <a:schemeClr val="dk1"/>
                        </a:solidFill>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ct val="0"/>
                        </a:spcBef>
                        <a:spcAft>
                          <a:spcPct val="0"/>
                        </a:spcAft>
                      </a:pPr>
                      <a:r>
                        <a:rPr lang="en-US" sz="1000">
                          <a:effectLst/>
                          <a:latin typeface="+mj-lt"/>
                        </a:rPr>
                        <a:t>$10,000 individual, $20,000 family</a:t>
                      </a:r>
                      <a:endParaRPr lang="en-US" sz="1000">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03553">
                <a:tc>
                  <a:txBody>
                    <a:bodyPr/>
                    <a:lstStyle/>
                    <a:p>
                      <a:r>
                        <a:rPr lang="en-US" sz="1000">
                          <a:latin typeface="+mj-lt"/>
                        </a:rPr>
                        <a:t>Office Visit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00" kern="1200" dirty="0">
                          <a:solidFill>
                            <a:schemeClr val="tx1"/>
                          </a:solidFill>
                          <a:latin typeface="+mj-lt"/>
                          <a:ea typeface="+mn-ea"/>
                          <a:cs typeface="+mn-cs"/>
                        </a:rPr>
                        <a:t>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00">
                          <a:latin typeface="+mj-lt"/>
                        </a:rPr>
                        <a:t>20% after deductible</a:t>
                      </a:r>
                      <a:endParaRPr lang="en-US" sz="100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303553">
                <a:tc>
                  <a:txBody>
                    <a:bodyPr/>
                    <a:lstStyle/>
                    <a:p>
                      <a:r>
                        <a:rPr lang="en-US" sz="1000">
                          <a:latin typeface="+mj-lt"/>
                        </a:rPr>
                        <a:t>Virtual Visits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kern="1200">
                          <a:solidFill>
                            <a:schemeClr val="tx1"/>
                          </a:solidFill>
                          <a:latin typeface="+mj-lt"/>
                          <a:ea typeface="+mn-ea"/>
                          <a:cs typeface="+mn-cs"/>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a:solidFill>
                            <a:schemeClr val="tx1"/>
                          </a:solidFill>
                          <a:latin typeface="+mj-lt"/>
                        </a:rPr>
                        <a:t>Not available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3272606074"/>
                  </a:ext>
                </a:extLst>
              </a:tr>
              <a:tr h="303553">
                <a:tc>
                  <a:txBody>
                    <a:bodyPr/>
                    <a:lstStyle/>
                    <a:p>
                      <a:r>
                        <a:rPr lang="en-US" sz="1000">
                          <a:latin typeface="+mj-lt"/>
                        </a:rPr>
                        <a:t>Preventive Care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en-US" sz="1000" b="0" i="0" u="none" strike="noStrike" kern="1200" cap="none" spc="0" normalizeH="0" baseline="0" noProof="0">
                          <a:ln>
                            <a:noFill/>
                          </a:ln>
                          <a:solidFill>
                            <a:prstClr val="black"/>
                          </a:solidFill>
                          <a:effectLst/>
                          <a:uLnTx/>
                          <a:uFillTx/>
                          <a:latin typeface="+mj-lt"/>
                          <a:ea typeface="Times New Roman"/>
                          <a:cs typeface="Times New Roman"/>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a:latin typeface="+mj-lt"/>
                        </a:rPr>
                        <a:t>20%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07879">
                <a:tc>
                  <a:txBody>
                    <a:bodyPr/>
                    <a:lstStyle/>
                    <a:p>
                      <a:r>
                        <a:rPr lang="en-US" sz="1000">
                          <a:latin typeface="+mj-lt"/>
                        </a:rPr>
                        <a:t>Inpatient Services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ct val="0"/>
                        </a:spcBef>
                        <a:spcAft>
                          <a:spcPct val="0"/>
                        </a:spcAft>
                      </a:pPr>
                      <a:r>
                        <a:rPr lang="en-US" sz="1000">
                          <a:effectLst/>
                          <a:latin typeface="+mj-lt"/>
                        </a:rPr>
                        <a:t>0% after deductible</a:t>
                      </a:r>
                      <a:endParaRPr lang="en-US" sz="1000">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ct val="0"/>
                        </a:spcBef>
                        <a:spcAft>
                          <a:spcPct val="0"/>
                        </a:spcAft>
                      </a:pPr>
                      <a:r>
                        <a:rPr lang="en-US" sz="1000">
                          <a:effectLst/>
                          <a:latin typeface="+mj-lt"/>
                        </a:rPr>
                        <a:t>20% after deductible</a:t>
                      </a:r>
                      <a:endParaRPr lang="en-US" sz="1000">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03553">
                <a:tc>
                  <a:txBody>
                    <a:bodyPr/>
                    <a:lstStyle/>
                    <a:p>
                      <a:r>
                        <a:rPr lang="en-US" sz="1000">
                          <a:latin typeface="+mj-lt"/>
                        </a:rPr>
                        <a:t>Urgent Care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ct val="0"/>
                        </a:spcBef>
                        <a:spcAft>
                          <a:spcPct val="0"/>
                        </a:spcAft>
                      </a:pPr>
                      <a:r>
                        <a:rPr lang="en-US" sz="1000">
                          <a:effectLst/>
                          <a:latin typeface="+mj-lt"/>
                        </a:rPr>
                        <a:t>0% after deductible</a:t>
                      </a:r>
                      <a:endParaRPr lang="en-US" sz="1000">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ct val="0"/>
                        </a:spcBef>
                        <a:spcAft>
                          <a:spcPct val="0"/>
                        </a:spcAft>
                      </a:pPr>
                      <a:r>
                        <a:rPr lang="en-US" sz="1000">
                          <a:effectLst/>
                          <a:latin typeface="+mj-lt"/>
                        </a:rPr>
                        <a:t>20% after deductible</a:t>
                      </a:r>
                      <a:endParaRPr lang="en-US" sz="1000">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03553">
                <a:tc>
                  <a:txBody>
                    <a:bodyPr/>
                    <a:lstStyle/>
                    <a:p>
                      <a:r>
                        <a:rPr lang="en-US" sz="1000" dirty="0">
                          <a:latin typeface="+mj-lt"/>
                        </a:rPr>
                        <a:t>Emergency Room</a:t>
                      </a:r>
                      <a:endParaRPr lang="en-US" sz="8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000">
                          <a:effectLst/>
                          <a:latin typeface="+mj-lt"/>
                        </a:rPr>
                        <a:t> 0%</a:t>
                      </a:r>
                      <a:r>
                        <a:rPr lang="en-US" sz="1000" baseline="0">
                          <a:effectLst/>
                          <a:latin typeface="+mj-lt"/>
                        </a:rPr>
                        <a:t> after deductible</a:t>
                      </a:r>
                      <a:endParaRPr lang="en-US" sz="100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8"/>
                  </a:ext>
                </a:extLst>
              </a:tr>
              <a:tr h="303553">
                <a:tc>
                  <a:txBody>
                    <a:bodyPr/>
                    <a:lstStyle/>
                    <a:p>
                      <a:pPr marL="0" marR="0" indent="0" algn="l" defTabSz="685800" rtl="0" eaLnBrk="1" fontAlgn="auto" latinLnBrk="0" hangingPunct="1">
                        <a:lnSpc>
                          <a:spcPct val="100000"/>
                        </a:lnSpc>
                        <a:spcBef>
                          <a:spcPct val="0"/>
                        </a:spcBef>
                        <a:spcAft>
                          <a:spcPct val="0"/>
                        </a:spcAft>
                        <a:buClrTx/>
                        <a:buSzTx/>
                        <a:buFontTx/>
                        <a:buNone/>
                        <a:defRPr/>
                      </a:pPr>
                      <a:r>
                        <a:rPr lang="en-US" sz="1000" kern="1200">
                          <a:solidFill>
                            <a:schemeClr val="dk1"/>
                          </a:solidFill>
                          <a:latin typeface="+mj-lt"/>
                          <a:ea typeface="+mn-ea"/>
                          <a:cs typeface="+mn-cs"/>
                        </a:rPr>
                        <a:t>Prescription</a:t>
                      </a:r>
                      <a:r>
                        <a:rPr lang="en-US" sz="1000" kern="1200" baseline="0">
                          <a:solidFill>
                            <a:schemeClr val="dk1"/>
                          </a:solidFill>
                          <a:latin typeface="+mj-lt"/>
                          <a:ea typeface="+mn-ea"/>
                          <a:cs typeface="+mn-cs"/>
                        </a:rPr>
                        <a:t> Drugs Retail </a:t>
                      </a:r>
                      <a:r>
                        <a:rPr lang="en-US" sz="800" i="1" kern="1200" baseline="0">
                          <a:solidFill>
                            <a:schemeClr val="dk1"/>
                          </a:solidFill>
                          <a:latin typeface="+mj-lt"/>
                          <a:ea typeface="+mn-ea"/>
                          <a:cs typeface="+mn-cs"/>
                        </a:rPr>
                        <a:t>(30-day)</a:t>
                      </a:r>
                      <a:endParaRPr lang="en-US" sz="800" i="1" kern="1200">
                        <a:solidFill>
                          <a:schemeClr val="dk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indent="0" algn="ctr" defTabSz="685800" rtl="0" eaLnBrk="1" fontAlgn="auto" latinLnBrk="0" hangingPunct="1">
                        <a:lnSpc>
                          <a:spcPct val="100000"/>
                        </a:lnSpc>
                        <a:spcBef>
                          <a:spcPct val="0"/>
                        </a:spcBef>
                        <a:spcAft>
                          <a:spcPct val="0"/>
                        </a:spcAft>
                        <a:buClrTx/>
                        <a:buSzTx/>
                        <a:buFontTx/>
                        <a:buNone/>
                        <a:defRPr/>
                      </a:pPr>
                      <a:r>
                        <a:rPr lang="en-US" sz="1000">
                          <a:latin typeface="+mj-lt"/>
                        </a:rPr>
                        <a:t>$10</a:t>
                      </a:r>
                      <a:r>
                        <a:rPr lang="en-US" sz="1000" baseline="0">
                          <a:latin typeface="+mj-lt"/>
                        </a:rPr>
                        <a:t> / $35 / $60 after deductible</a:t>
                      </a:r>
                      <a:endParaRPr lang="en-US" sz="100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00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03553">
                <a:tc>
                  <a:txBody>
                    <a:bodyPr/>
                    <a:lstStyle/>
                    <a:p>
                      <a:r>
                        <a:rPr lang="en-US" sz="1000">
                          <a:latin typeface="+mj-lt"/>
                        </a:rPr>
                        <a:t>Prescription Drugs Mail</a:t>
                      </a:r>
                      <a:r>
                        <a:rPr lang="en-US" sz="1000" baseline="0">
                          <a:latin typeface="+mj-lt"/>
                        </a:rPr>
                        <a:t> – Order </a:t>
                      </a:r>
                      <a:r>
                        <a:rPr lang="en-US" sz="800" i="1" baseline="0">
                          <a:latin typeface="+mj-lt"/>
                        </a:rPr>
                        <a:t>(90-day)</a:t>
                      </a:r>
                      <a:endParaRPr lang="en-US" sz="800" i="1">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indent="0" algn="ctr" defTabSz="685800" rtl="0" eaLnBrk="1" fontAlgn="auto" latinLnBrk="0" hangingPunct="1">
                        <a:lnSpc>
                          <a:spcPct val="100000"/>
                        </a:lnSpc>
                        <a:spcBef>
                          <a:spcPct val="0"/>
                        </a:spcBef>
                        <a:spcAft>
                          <a:spcPct val="0"/>
                        </a:spcAft>
                        <a:buClrTx/>
                        <a:buSzTx/>
                        <a:buFontTx/>
                        <a:buNone/>
                        <a:defRPr/>
                      </a:pPr>
                      <a:r>
                        <a:rPr lang="en-US" sz="1000" kern="1200" dirty="0">
                          <a:solidFill>
                            <a:schemeClr val="dk1"/>
                          </a:solidFill>
                          <a:latin typeface="+mn-lt"/>
                          <a:ea typeface="+mn-ea"/>
                          <a:cs typeface="+mn-cs"/>
                        </a:rPr>
                        <a:t>2.5 x retail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1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8" name="Slide Number Placeholder 7">
            <a:extLst>
              <a:ext uri="{FF2B5EF4-FFF2-40B4-BE49-F238E27FC236}">
                <a16:creationId xmlns:a16="http://schemas.microsoft.com/office/drawing/2014/main" id="{F160142A-7762-4BE3-443F-A8A90532EDCD}"/>
              </a:ext>
            </a:extLst>
          </p:cNvPr>
          <p:cNvSpPr txBox="1">
            <a:spLocks/>
          </p:cNvSpPr>
          <p:nvPr/>
        </p:nvSpPr>
        <p:spPr>
          <a:xfrm>
            <a:off x="5171450" y="8744426"/>
            <a:ext cx="1543050" cy="30480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latin typeface="+mj-lt"/>
              </a:rPr>
              <a:t>6</a:t>
            </a:r>
          </a:p>
        </p:txBody>
      </p:sp>
    </p:spTree>
    <p:extLst>
      <p:ext uri="{BB962C8B-B14F-4D97-AF65-F5344CB8AC3E}">
        <p14:creationId xmlns:p14="http://schemas.microsoft.com/office/powerpoint/2010/main" val="309688817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0" y="927847"/>
            <a:ext cx="5104279" cy="976032"/>
          </a:xfrm>
          <a:prstGeom prst="rect">
            <a:avLst/>
          </a:prstGeom>
        </p:spPr>
      </p:pic>
      <p:pic>
        <p:nvPicPr>
          <p:cNvPr id="7" name="Picture 6"/>
          <p:cNvPicPr/>
          <p:nvPr/>
        </p:nvPicPr>
        <p:blipFill>
          <a:blip r:embed="rId3"/>
          <a:stretch>
            <a:fillRect/>
          </a:stretch>
        </p:blipFill>
        <p:spPr>
          <a:xfrm>
            <a:off x="5408224" y="3096339"/>
            <a:ext cx="1046364" cy="1212190"/>
          </a:xfrm>
          <a:prstGeom prst="rect">
            <a:avLst/>
          </a:prstGeom>
        </p:spPr>
      </p:pic>
      <p:pic>
        <p:nvPicPr>
          <p:cNvPr id="10" name="Picture 9"/>
          <p:cNvPicPr/>
          <p:nvPr/>
        </p:nvPicPr>
        <p:blipFill>
          <a:blip r:embed="rId4"/>
          <a:stretch>
            <a:fillRect/>
          </a:stretch>
        </p:blipFill>
        <p:spPr>
          <a:xfrm>
            <a:off x="4910978" y="8162365"/>
            <a:ext cx="1546412" cy="486896"/>
          </a:xfrm>
          <a:prstGeom prst="rect">
            <a:avLst/>
          </a:prstGeom>
        </p:spPr>
      </p:pic>
      <p:sp>
        <p:nvSpPr>
          <p:cNvPr id="4" name="Text Placeholder 3"/>
          <p:cNvSpPr>
            <a:spLocks noGrp="1"/>
          </p:cNvSpPr>
          <p:nvPr>
            <p:ph type="body" idx="10"/>
          </p:nvPr>
        </p:nvSpPr>
        <p:spPr>
          <a:xfrm>
            <a:off x="403412" y="1174937"/>
            <a:ext cx="4219575" cy="494179"/>
          </a:xfrm>
          <a:prstGeom prst="rect">
            <a:avLst/>
          </a:prstGeom>
          <a:noFill/>
          <a:ln w="0" cmpd="sng">
            <a:noFill/>
            <a:prstDash val="solid"/>
          </a:ln>
        </p:spPr>
        <p:txBody>
          <a:bodyPr vert="horz" lIns="0" tIns="10085" rIns="0" bIns="0" anchor="t"/>
          <a:lstStyle/>
          <a:p>
            <a:pPr>
              <a:buNone/>
            </a:pPr>
            <a:r>
              <a:rPr lang="en-US" sz="1765" spc="-35" dirty="0">
                <a:solidFill>
                  <a:srgbClr val="FFFFFF"/>
                </a:solidFill>
                <a:latin typeface="Times New Roman" panose="02020603050405020304" pitchFamily="1"/>
              </a:rPr>
              <a:t>Important information for medical professionals about UnitedHealthcare’s HRA </a:t>
            </a:r>
          </a:p>
        </p:txBody>
      </p:sp>
      <p:sp>
        <p:nvSpPr>
          <p:cNvPr id="5" name="Text Placeholder 4"/>
          <p:cNvSpPr>
            <a:spLocks noGrp="1"/>
          </p:cNvSpPr>
          <p:nvPr>
            <p:ph type="body" idx="10"/>
          </p:nvPr>
        </p:nvSpPr>
        <p:spPr>
          <a:xfrm>
            <a:off x="403410" y="2277596"/>
            <a:ext cx="4881512" cy="5884769"/>
          </a:xfrm>
          <a:prstGeom prst="rect">
            <a:avLst/>
          </a:prstGeom>
          <a:noFill/>
          <a:ln w="0" cmpd="sng">
            <a:noFill/>
            <a:prstDash val="solid"/>
          </a:ln>
        </p:spPr>
        <p:txBody>
          <a:bodyPr vert="horz" lIns="0" tIns="0" rIns="0" bIns="0" anchor="t"/>
          <a:lstStyle/>
          <a:p>
            <a:pPr marR="645493">
              <a:lnSpc>
                <a:spcPct val="100000"/>
              </a:lnSpc>
              <a:spcBef>
                <a:spcPts val="0"/>
              </a:spcBef>
              <a:buNone/>
            </a:pPr>
            <a:r>
              <a:rPr lang="en-US" sz="1000" b="1" spc="-18" dirty="0">
                <a:solidFill>
                  <a:srgbClr val="283681"/>
                </a:solidFill>
                <a:latin typeface="Arial" panose="02020603050405020304" pitchFamily="2"/>
              </a:rPr>
              <a:t>Attention: Doctors, hospital staff and all appropriate billing and administrative personnel </a:t>
            </a:r>
          </a:p>
          <a:p>
            <a:pPr marR="645493">
              <a:lnSpc>
                <a:spcPct val="100000"/>
              </a:lnSpc>
              <a:spcBef>
                <a:spcPts val="0"/>
              </a:spcBef>
              <a:buNone/>
            </a:pPr>
            <a:endParaRPr lang="en-US" sz="500" b="1" spc="-18" dirty="0">
              <a:solidFill>
                <a:srgbClr val="283681"/>
              </a:solidFill>
              <a:latin typeface="Arial" panose="02020603050405020304" pitchFamily="2"/>
            </a:endParaRPr>
          </a:p>
          <a:p>
            <a:pPr marR="645493">
              <a:lnSpc>
                <a:spcPct val="100000"/>
              </a:lnSpc>
              <a:spcBef>
                <a:spcPts val="0"/>
              </a:spcBef>
              <a:buNone/>
            </a:pPr>
            <a:r>
              <a:rPr lang="en-US" sz="1000" spc="9" dirty="0">
                <a:solidFill>
                  <a:srgbClr val="283681"/>
                </a:solidFill>
                <a:latin typeface="Tahoma" panose="02020603050405020304" pitchFamily="2"/>
              </a:rPr>
              <a:t>Re: Billing procedures for UnitedHealthcare HRA members </a:t>
            </a:r>
          </a:p>
          <a:p>
            <a:pPr marR="645493">
              <a:lnSpc>
                <a:spcPct val="100000"/>
              </a:lnSpc>
              <a:spcBef>
                <a:spcPts val="0"/>
              </a:spcBef>
              <a:buNone/>
            </a:pPr>
            <a:endParaRPr lang="en-US" sz="500" spc="9" dirty="0">
              <a:solidFill>
                <a:srgbClr val="283681"/>
              </a:solidFill>
              <a:latin typeface="Tahoma" panose="02020603050405020304" pitchFamily="2"/>
            </a:endParaRPr>
          </a:p>
          <a:p>
            <a:pPr marR="322747">
              <a:lnSpc>
                <a:spcPct val="100000"/>
              </a:lnSpc>
              <a:spcBef>
                <a:spcPts val="0"/>
              </a:spcBef>
              <a:buNone/>
            </a:pPr>
            <a:r>
              <a:rPr lang="en-US" sz="1000" dirty="0">
                <a:solidFill>
                  <a:srgbClr val="283681"/>
                </a:solidFill>
                <a:latin typeface="Tahoma" panose="02020603050405020304" pitchFamily="2"/>
              </a:rPr>
              <a:t>UnitedHealthcare is committed to improving the health care experience for everyone involved: the employers who purchase it, the doctors who deliver it, and most of all, the people who receive it. Our consumer-driven health plans (CDHPs) put more decision-making power in the hands of consumers. UnitedHealthcare’s HRA is an example of a CDHP in that it pairs a dedicated account for qualified health expenses with “first dollar” coverage for all eligible member responsibility. </a:t>
            </a:r>
          </a:p>
          <a:p>
            <a:pPr marR="322747">
              <a:lnSpc>
                <a:spcPct val="100000"/>
              </a:lnSpc>
              <a:spcBef>
                <a:spcPts val="0"/>
              </a:spcBef>
              <a:buNone/>
            </a:pPr>
            <a:endParaRPr lang="en-US" sz="500" dirty="0">
              <a:solidFill>
                <a:srgbClr val="283681"/>
              </a:solidFill>
              <a:latin typeface="Tahoma" panose="02020603050405020304" pitchFamily="2"/>
            </a:endParaRPr>
          </a:p>
          <a:p>
            <a:pPr>
              <a:lnSpc>
                <a:spcPct val="100000"/>
              </a:lnSpc>
              <a:spcBef>
                <a:spcPts val="0"/>
              </a:spcBef>
              <a:buNone/>
            </a:pPr>
            <a:r>
              <a:rPr lang="en-US" sz="1000" b="1" dirty="0">
                <a:solidFill>
                  <a:srgbClr val="283681"/>
                </a:solidFill>
                <a:latin typeface="Arial" panose="02020603050405020304" pitchFamily="2"/>
              </a:rPr>
              <a:t>Please follow these steps concerning claims processing for </a:t>
            </a:r>
            <a:br>
              <a:rPr sz="1000" dirty="0"/>
            </a:br>
            <a:r>
              <a:rPr lang="en-US" sz="1000" b="1" dirty="0">
                <a:solidFill>
                  <a:srgbClr val="283681"/>
                </a:solidFill>
                <a:latin typeface="Arial" panose="02020603050405020304" pitchFamily="2"/>
              </a:rPr>
              <a:t>UnitedHealthcare HRA members: </a:t>
            </a:r>
          </a:p>
          <a:p>
            <a:pPr>
              <a:lnSpc>
                <a:spcPct val="100000"/>
              </a:lnSpc>
              <a:spcBef>
                <a:spcPts val="0"/>
              </a:spcBef>
              <a:buNone/>
            </a:pPr>
            <a:endParaRPr lang="en-US" sz="500" b="1" dirty="0">
              <a:solidFill>
                <a:srgbClr val="283681"/>
              </a:solidFill>
              <a:latin typeface="Arial" panose="02020603050405020304" pitchFamily="2"/>
            </a:endParaRPr>
          </a:p>
          <a:p>
            <a:pPr marL="398463" marR="564807" indent="-228600">
              <a:lnSpc>
                <a:spcPct val="100000"/>
              </a:lnSpc>
              <a:spcBef>
                <a:spcPts val="0"/>
              </a:spcBef>
              <a:buAutoNum type="arabicPeriod"/>
            </a:pPr>
            <a:r>
              <a:rPr lang="en-US" sz="1000" dirty="0">
                <a:solidFill>
                  <a:srgbClr val="283681"/>
                </a:solidFill>
                <a:latin typeface="Tahoma" panose="02020603050405020304" pitchFamily="2"/>
              </a:rPr>
              <a:t>Ask the member to show his or her UnitedHealthcare medical ID card. Contract numbers appear on the front of the card. </a:t>
            </a:r>
          </a:p>
          <a:p>
            <a:pPr marL="398463" marR="564807" indent="-228600">
              <a:lnSpc>
                <a:spcPct val="100000"/>
              </a:lnSpc>
              <a:spcBef>
                <a:spcPts val="0"/>
              </a:spcBef>
              <a:buAutoNum type="arabicPeriod"/>
            </a:pPr>
            <a:r>
              <a:rPr lang="en-US" sz="1000" dirty="0">
                <a:solidFill>
                  <a:srgbClr val="283681"/>
                </a:solidFill>
                <a:latin typeface="Tahoma" panose="02020603050405020304" pitchFamily="2"/>
              </a:rPr>
              <a:t>Please do not ask members to pay any deductible or other cost of care, except indicated copays, at the time of service. </a:t>
            </a:r>
          </a:p>
          <a:p>
            <a:pPr marL="398463" marR="564807" indent="-228600">
              <a:lnSpc>
                <a:spcPct val="100000"/>
              </a:lnSpc>
              <a:spcBef>
                <a:spcPts val="0"/>
              </a:spcBef>
              <a:buAutoNum type="arabicPeriod"/>
            </a:pPr>
            <a:r>
              <a:rPr lang="en-US" sz="1000" spc="-9" dirty="0">
                <a:solidFill>
                  <a:srgbClr val="283681"/>
                </a:solidFill>
                <a:latin typeface="Tahoma" panose="02020603050405020304" pitchFamily="2"/>
              </a:rPr>
              <a:t>Submit all claims to the mailing address on the back of the member ID card. Claims are paid directly to UnitedHealthcare network providers from the member’s health reimbursement account (HRA). If the member has a remaining balance, UnitedHealthcare will notify you and inform the member of any remaining balance he or she owes to you. You may then bill the member directly. </a:t>
            </a:r>
          </a:p>
          <a:p>
            <a:pPr marL="398463" marR="564807" indent="-228600">
              <a:lnSpc>
                <a:spcPct val="100000"/>
              </a:lnSpc>
              <a:spcBef>
                <a:spcPts val="0"/>
              </a:spcBef>
              <a:buAutoNum type="arabicPeriod"/>
            </a:pPr>
            <a:endParaRPr lang="en-US" sz="400" spc="-9" dirty="0">
              <a:solidFill>
                <a:srgbClr val="283681"/>
              </a:solidFill>
              <a:latin typeface="Tahoma" panose="02020603050405020304" pitchFamily="2"/>
            </a:endParaRPr>
          </a:p>
          <a:p>
            <a:pPr marR="564807">
              <a:lnSpc>
                <a:spcPct val="100000"/>
              </a:lnSpc>
              <a:spcBef>
                <a:spcPts val="0"/>
              </a:spcBef>
              <a:buNone/>
            </a:pPr>
            <a:r>
              <a:rPr lang="en-US" sz="1000" dirty="0">
                <a:solidFill>
                  <a:srgbClr val="283681"/>
                </a:solidFill>
                <a:latin typeface="Tahoma" panose="02020603050405020304" pitchFamily="2"/>
              </a:rPr>
              <a:t>Members should notify UnitedHealthcare of any inpatient admissions and certain other procedures as described in their plan documents. </a:t>
            </a:r>
          </a:p>
          <a:p>
            <a:pPr marR="564807">
              <a:lnSpc>
                <a:spcPct val="100000"/>
              </a:lnSpc>
              <a:spcBef>
                <a:spcPts val="0"/>
              </a:spcBef>
              <a:buNone/>
            </a:pPr>
            <a:endParaRPr lang="en-US" sz="500" dirty="0">
              <a:solidFill>
                <a:srgbClr val="283681"/>
              </a:solidFill>
              <a:latin typeface="Tahoma" panose="02020603050405020304" pitchFamily="2"/>
            </a:endParaRPr>
          </a:p>
          <a:p>
            <a:pPr>
              <a:lnSpc>
                <a:spcPct val="100000"/>
              </a:lnSpc>
              <a:spcBef>
                <a:spcPts val="0"/>
              </a:spcBef>
              <a:buNone/>
            </a:pPr>
            <a:r>
              <a:rPr lang="en-US" sz="1000" dirty="0">
                <a:solidFill>
                  <a:srgbClr val="283681"/>
                </a:solidFill>
                <a:latin typeface="Tahoma" panose="02020603050405020304" pitchFamily="2"/>
              </a:rPr>
              <a:t>Thank you for your attention to this process. </a:t>
            </a:r>
          </a:p>
          <a:p>
            <a:pPr marR="242060">
              <a:lnSpc>
                <a:spcPct val="100000"/>
              </a:lnSpc>
              <a:spcBef>
                <a:spcPts val="0"/>
              </a:spcBef>
              <a:buNone/>
            </a:pPr>
            <a:endParaRPr lang="en-US" sz="1000" b="1" dirty="0">
              <a:solidFill>
                <a:srgbClr val="283681"/>
              </a:solidFill>
              <a:latin typeface="Tahoma" panose="02020603050405020304" pitchFamily="2"/>
            </a:endParaRPr>
          </a:p>
          <a:p>
            <a:pPr marR="242060">
              <a:lnSpc>
                <a:spcPct val="100000"/>
              </a:lnSpc>
              <a:spcBef>
                <a:spcPts val="0"/>
              </a:spcBef>
              <a:buNone/>
            </a:pPr>
            <a:r>
              <a:rPr lang="en-US" sz="1000" b="1" dirty="0">
                <a:solidFill>
                  <a:srgbClr val="283681"/>
                </a:solidFill>
                <a:latin typeface="Arial" panose="02020603050405020304" pitchFamily="2"/>
              </a:rPr>
              <a:t>For questions and eligibility and benefit verification, call your physician service number. Or call Customer Care at the number indicated on the back of the member’s ID card. </a:t>
            </a:r>
          </a:p>
        </p:txBody>
      </p:sp>
      <p:graphicFrame>
        <p:nvGraphicFramePr>
          <p:cNvPr id="9" name="Table 8"/>
          <p:cNvGraphicFramePr>
            <a:graphicFrameLocks noGrp="1"/>
          </p:cNvGraphicFramePr>
          <p:nvPr/>
        </p:nvGraphicFramePr>
        <p:xfrm>
          <a:off x="406213" y="8162365"/>
          <a:ext cx="6051177" cy="572621"/>
        </p:xfrm>
        <a:graphic>
          <a:graphicData uri="http://schemas.openxmlformats.org/drawingml/2006/table">
            <a:tbl>
              <a:tblPr/>
              <a:tblGrid>
                <a:gridCol w="4504765">
                  <a:extLst>
                    <a:ext uri="{9D8B030D-6E8A-4147-A177-3AD203B41FA5}">
                      <a16:colId xmlns:a16="http://schemas.microsoft.com/office/drawing/2014/main" val="20000"/>
                    </a:ext>
                  </a:extLst>
                </a:gridCol>
                <a:gridCol w="1546412">
                  <a:extLst>
                    <a:ext uri="{9D8B030D-6E8A-4147-A177-3AD203B41FA5}">
                      <a16:colId xmlns:a16="http://schemas.microsoft.com/office/drawing/2014/main" val="20001"/>
                    </a:ext>
                  </a:extLst>
                </a:gridCol>
              </a:tblGrid>
              <a:tr h="572621">
                <a:tc>
                  <a:txBody>
                    <a:bodyPr/>
                    <a:lstStyle/>
                    <a:p>
                      <a:pPr marL="0" marR="868680" indent="0" algn="l">
                        <a:lnSpc>
                          <a:spcPts val="700"/>
                        </a:lnSpc>
                        <a:spcBef>
                          <a:spcPts val="2780"/>
                        </a:spcBef>
                        <a:spcAft>
                          <a:spcPts val="0"/>
                        </a:spcAft>
                      </a:pPr>
                      <a:r>
                        <a:rPr lang="en-US" sz="500" spc="0">
                          <a:solidFill>
                            <a:srgbClr val="57585B"/>
                          </a:solidFill>
                          <a:latin typeface="Tahoma" panose="02020603050405020304" pitchFamily="2"/>
                        </a:rPr>
                        <a:t>Insurance coverage provided by or through UnitedHealthcare Insurance Company, UnitedHealthcare Insurance Company of New York, or their affiliates. </a:t>
                      </a:r>
                    </a:p>
                    <a:p>
                      <a:pPr marL="0" marR="0" indent="0" algn="l">
                        <a:lnSpc>
                          <a:spcPts val="600"/>
                        </a:lnSpc>
                        <a:spcBef>
                          <a:spcPts val="355"/>
                        </a:spcBef>
                        <a:spcAft>
                          <a:spcPts val="0"/>
                        </a:spcAft>
                      </a:pPr>
                      <a:r>
                        <a:rPr lang="en-US" sz="500" spc="0">
                          <a:solidFill>
                            <a:srgbClr val="57585B"/>
                          </a:solidFill>
                          <a:latin typeface="Tahoma" panose="02020603050405020304" pitchFamily="2"/>
                        </a:rPr>
                        <a:t>B2C 12/21 © 2021 United HealthCare Services, Inc. All Rights Reserved. ES20-5059 </a:t>
                      </a:r>
                    </a:p>
                  </a:txBody>
                  <a:tcPr marL="0" marR="0" marT="0" marB="0" anchor="b">
                    <a:lnL w="0" cmpd="sng">
                      <a:noFill/>
                      <a:prstDash val="solid"/>
                    </a:lnL>
                    <a:lnR w="0" cmpd="sng">
                      <a:noFill/>
                      <a:prstDash val="solid"/>
                    </a:lnR>
                    <a:lnT w="0" cmpd="sng">
                      <a:noFill/>
                      <a:prstDash val="solid"/>
                    </a:lnT>
                    <a:lnB w="0" cmpd="sng">
                      <a:noFill/>
                      <a:prstDash val="solid"/>
                    </a:lnB>
                  </a:tcPr>
                </a:tc>
                <a:tc>
                  <a:txBody>
                    <a:bodyPr/>
                    <a:lstStyle/>
                    <a:p>
                      <a:endParaRPr sz="1200"/>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2" name="Slide Number Placeholder 7">
            <a:extLst>
              <a:ext uri="{FF2B5EF4-FFF2-40B4-BE49-F238E27FC236}">
                <a16:creationId xmlns:a16="http://schemas.microsoft.com/office/drawing/2014/main" id="{783DC754-0451-D144-44B0-537AD3B7AB94}"/>
              </a:ext>
            </a:extLst>
          </p:cNvPr>
          <p:cNvSpPr txBox="1">
            <a:spLocks/>
          </p:cNvSpPr>
          <p:nvPr/>
        </p:nvSpPr>
        <p:spPr>
          <a:xfrm>
            <a:off x="5171450" y="8744426"/>
            <a:ext cx="1543050" cy="30480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latin typeface="+mj-lt"/>
              </a:rPr>
              <a:t>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403412" y="1174937"/>
            <a:ext cx="4219575" cy="494179"/>
          </a:xfrm>
          <a:prstGeom prst="rect">
            <a:avLst/>
          </a:prstGeom>
          <a:noFill/>
          <a:ln w="0" cmpd="sng">
            <a:noFill/>
            <a:prstDash val="solid"/>
          </a:ln>
        </p:spPr>
        <p:txBody>
          <a:bodyPr vert="horz" lIns="0" tIns="10085" rIns="0" bIns="0" anchor="t"/>
          <a:lstStyle/>
          <a:p>
            <a:pPr>
              <a:buNone/>
            </a:pPr>
            <a:r>
              <a:rPr lang="en-US" sz="1765" spc="-35" dirty="0">
                <a:solidFill>
                  <a:srgbClr val="FFFFFF"/>
                </a:solidFill>
                <a:latin typeface="Times New Roman" panose="02020603050405020304" pitchFamily="1"/>
              </a:rPr>
              <a:t>Important information for medical professionals about UnitedHealthcare’s HRA </a:t>
            </a:r>
          </a:p>
        </p:txBody>
      </p:sp>
      <p:pic>
        <p:nvPicPr>
          <p:cNvPr id="11" name="Picture 10">
            <a:extLst>
              <a:ext uri="{FF2B5EF4-FFF2-40B4-BE49-F238E27FC236}">
                <a16:creationId xmlns:a16="http://schemas.microsoft.com/office/drawing/2014/main" id="{F1D1A3A1-4AA3-8D0F-0E5F-4A14F1CD086B}"/>
              </a:ext>
            </a:extLst>
          </p:cNvPr>
          <p:cNvPicPr>
            <a:picLocks noChangeAspect="1"/>
          </p:cNvPicPr>
          <p:nvPr/>
        </p:nvPicPr>
        <p:blipFill>
          <a:blip r:embed="rId2"/>
          <a:stretch>
            <a:fillRect/>
          </a:stretch>
        </p:blipFill>
        <p:spPr>
          <a:xfrm>
            <a:off x="264414" y="338482"/>
            <a:ext cx="2521009" cy="1569303"/>
          </a:xfrm>
          <a:prstGeom prst="rect">
            <a:avLst/>
          </a:prstGeom>
        </p:spPr>
      </p:pic>
      <p:pic>
        <p:nvPicPr>
          <p:cNvPr id="15" name="Picture 14">
            <a:extLst>
              <a:ext uri="{FF2B5EF4-FFF2-40B4-BE49-F238E27FC236}">
                <a16:creationId xmlns:a16="http://schemas.microsoft.com/office/drawing/2014/main" id="{7320289F-3A45-F64C-4405-5185007EE1A6}"/>
              </a:ext>
            </a:extLst>
          </p:cNvPr>
          <p:cNvPicPr>
            <a:picLocks noChangeAspect="1"/>
          </p:cNvPicPr>
          <p:nvPr/>
        </p:nvPicPr>
        <p:blipFill>
          <a:blip r:embed="rId3"/>
          <a:stretch>
            <a:fillRect/>
          </a:stretch>
        </p:blipFill>
        <p:spPr>
          <a:xfrm>
            <a:off x="156736" y="2748694"/>
            <a:ext cx="3448050" cy="3524250"/>
          </a:xfrm>
          <a:prstGeom prst="rect">
            <a:avLst/>
          </a:prstGeom>
        </p:spPr>
      </p:pic>
      <p:pic>
        <p:nvPicPr>
          <p:cNvPr id="17" name="Picture 16">
            <a:extLst>
              <a:ext uri="{FF2B5EF4-FFF2-40B4-BE49-F238E27FC236}">
                <a16:creationId xmlns:a16="http://schemas.microsoft.com/office/drawing/2014/main" id="{7D06A216-2A5C-B399-AC10-EF2A5E372C25}"/>
              </a:ext>
            </a:extLst>
          </p:cNvPr>
          <p:cNvPicPr>
            <a:picLocks noChangeAspect="1"/>
          </p:cNvPicPr>
          <p:nvPr/>
        </p:nvPicPr>
        <p:blipFill>
          <a:blip r:embed="rId4"/>
          <a:stretch>
            <a:fillRect/>
          </a:stretch>
        </p:blipFill>
        <p:spPr>
          <a:xfrm>
            <a:off x="4417436" y="2975700"/>
            <a:ext cx="1552575" cy="1066800"/>
          </a:xfrm>
          <a:prstGeom prst="rect">
            <a:avLst/>
          </a:prstGeom>
        </p:spPr>
      </p:pic>
      <p:pic>
        <p:nvPicPr>
          <p:cNvPr id="19" name="Picture 18">
            <a:extLst>
              <a:ext uri="{FF2B5EF4-FFF2-40B4-BE49-F238E27FC236}">
                <a16:creationId xmlns:a16="http://schemas.microsoft.com/office/drawing/2014/main" id="{FBC4F969-8DC9-5AA9-34E2-C2DAFE695610}"/>
              </a:ext>
            </a:extLst>
          </p:cNvPr>
          <p:cNvPicPr>
            <a:picLocks noChangeAspect="1"/>
          </p:cNvPicPr>
          <p:nvPr/>
        </p:nvPicPr>
        <p:blipFill>
          <a:blip r:embed="rId5"/>
          <a:stretch>
            <a:fillRect/>
          </a:stretch>
        </p:blipFill>
        <p:spPr>
          <a:xfrm>
            <a:off x="4884121" y="717089"/>
            <a:ext cx="1333500" cy="600075"/>
          </a:xfrm>
          <a:prstGeom prst="rect">
            <a:avLst/>
          </a:prstGeom>
        </p:spPr>
      </p:pic>
      <p:pic>
        <p:nvPicPr>
          <p:cNvPr id="23" name="Picture 22">
            <a:extLst>
              <a:ext uri="{FF2B5EF4-FFF2-40B4-BE49-F238E27FC236}">
                <a16:creationId xmlns:a16="http://schemas.microsoft.com/office/drawing/2014/main" id="{8F9146C1-EB9C-78BF-41BB-E59F6DDD2187}"/>
              </a:ext>
            </a:extLst>
          </p:cNvPr>
          <p:cNvPicPr>
            <a:picLocks noChangeAspect="1"/>
          </p:cNvPicPr>
          <p:nvPr/>
        </p:nvPicPr>
        <p:blipFill>
          <a:blip r:embed="rId6"/>
          <a:stretch>
            <a:fillRect/>
          </a:stretch>
        </p:blipFill>
        <p:spPr>
          <a:xfrm>
            <a:off x="3157395" y="4085900"/>
            <a:ext cx="3700605" cy="1797936"/>
          </a:xfrm>
          <a:prstGeom prst="rect">
            <a:avLst/>
          </a:prstGeom>
        </p:spPr>
      </p:pic>
      <p:pic>
        <p:nvPicPr>
          <p:cNvPr id="25" name="Picture 24">
            <a:extLst>
              <a:ext uri="{FF2B5EF4-FFF2-40B4-BE49-F238E27FC236}">
                <a16:creationId xmlns:a16="http://schemas.microsoft.com/office/drawing/2014/main" id="{DA17280D-83BB-E694-F8A8-E76547D2A42D}"/>
              </a:ext>
            </a:extLst>
          </p:cNvPr>
          <p:cNvPicPr>
            <a:picLocks noChangeAspect="1"/>
          </p:cNvPicPr>
          <p:nvPr/>
        </p:nvPicPr>
        <p:blipFill>
          <a:blip r:embed="rId7"/>
          <a:stretch>
            <a:fillRect/>
          </a:stretch>
        </p:blipFill>
        <p:spPr>
          <a:xfrm>
            <a:off x="4884121" y="6349526"/>
            <a:ext cx="1921619" cy="1247686"/>
          </a:xfrm>
          <a:prstGeom prst="rect">
            <a:avLst/>
          </a:prstGeom>
        </p:spPr>
      </p:pic>
      <p:pic>
        <p:nvPicPr>
          <p:cNvPr id="27" name="Picture 26">
            <a:extLst>
              <a:ext uri="{FF2B5EF4-FFF2-40B4-BE49-F238E27FC236}">
                <a16:creationId xmlns:a16="http://schemas.microsoft.com/office/drawing/2014/main" id="{C9B4DF98-CC31-CEBA-BCA1-269F95C90D65}"/>
              </a:ext>
            </a:extLst>
          </p:cNvPr>
          <p:cNvPicPr>
            <a:picLocks noChangeAspect="1"/>
          </p:cNvPicPr>
          <p:nvPr/>
        </p:nvPicPr>
        <p:blipFill>
          <a:blip r:embed="rId8"/>
          <a:stretch>
            <a:fillRect/>
          </a:stretch>
        </p:blipFill>
        <p:spPr>
          <a:xfrm>
            <a:off x="156736" y="2255095"/>
            <a:ext cx="6544525" cy="461473"/>
          </a:xfrm>
          <a:prstGeom prst="rect">
            <a:avLst/>
          </a:prstGeom>
        </p:spPr>
      </p:pic>
      <p:pic>
        <p:nvPicPr>
          <p:cNvPr id="29" name="Picture 28">
            <a:extLst>
              <a:ext uri="{FF2B5EF4-FFF2-40B4-BE49-F238E27FC236}">
                <a16:creationId xmlns:a16="http://schemas.microsoft.com/office/drawing/2014/main" id="{40CFB262-EFBA-A8CB-B3EC-C704758DD319}"/>
              </a:ext>
            </a:extLst>
          </p:cNvPr>
          <p:cNvPicPr>
            <a:picLocks noChangeAspect="1"/>
          </p:cNvPicPr>
          <p:nvPr/>
        </p:nvPicPr>
        <p:blipFill>
          <a:blip r:embed="rId9"/>
          <a:stretch>
            <a:fillRect/>
          </a:stretch>
        </p:blipFill>
        <p:spPr>
          <a:xfrm>
            <a:off x="69944" y="6515583"/>
            <a:ext cx="4785510" cy="915571"/>
          </a:xfrm>
          <a:prstGeom prst="rect">
            <a:avLst/>
          </a:prstGeom>
        </p:spPr>
      </p:pic>
      <p:pic>
        <p:nvPicPr>
          <p:cNvPr id="31" name="Picture 30">
            <a:extLst>
              <a:ext uri="{FF2B5EF4-FFF2-40B4-BE49-F238E27FC236}">
                <a16:creationId xmlns:a16="http://schemas.microsoft.com/office/drawing/2014/main" id="{C4566A42-7122-D5B4-90EB-115E1232008B}"/>
              </a:ext>
            </a:extLst>
          </p:cNvPr>
          <p:cNvPicPr>
            <a:picLocks noChangeAspect="1"/>
          </p:cNvPicPr>
          <p:nvPr/>
        </p:nvPicPr>
        <p:blipFill>
          <a:blip r:embed="rId10"/>
          <a:stretch>
            <a:fillRect/>
          </a:stretch>
        </p:blipFill>
        <p:spPr>
          <a:xfrm>
            <a:off x="63798" y="8074175"/>
            <a:ext cx="6730402" cy="993790"/>
          </a:xfrm>
          <a:prstGeom prst="rect">
            <a:avLst/>
          </a:prstGeom>
        </p:spPr>
      </p:pic>
      <p:pic>
        <p:nvPicPr>
          <p:cNvPr id="33" name="Picture 32">
            <a:extLst>
              <a:ext uri="{FF2B5EF4-FFF2-40B4-BE49-F238E27FC236}">
                <a16:creationId xmlns:a16="http://schemas.microsoft.com/office/drawing/2014/main" id="{50C9A193-0AD3-FF57-21AA-25EA88348A3B}"/>
              </a:ext>
            </a:extLst>
          </p:cNvPr>
          <p:cNvPicPr>
            <a:picLocks noChangeAspect="1"/>
          </p:cNvPicPr>
          <p:nvPr/>
        </p:nvPicPr>
        <p:blipFill>
          <a:blip r:embed="rId11"/>
          <a:stretch>
            <a:fillRect/>
          </a:stretch>
        </p:blipFill>
        <p:spPr>
          <a:xfrm>
            <a:off x="63798" y="7490276"/>
            <a:ext cx="4337237" cy="584870"/>
          </a:xfrm>
          <a:prstGeom prst="rect">
            <a:avLst/>
          </a:prstGeom>
        </p:spPr>
      </p:pic>
      <p:sp>
        <p:nvSpPr>
          <p:cNvPr id="2" name="Slide Number Placeholder 7">
            <a:extLst>
              <a:ext uri="{FF2B5EF4-FFF2-40B4-BE49-F238E27FC236}">
                <a16:creationId xmlns:a16="http://schemas.microsoft.com/office/drawing/2014/main" id="{ED892FF4-C470-1D81-5313-62170C04ABEE}"/>
              </a:ext>
            </a:extLst>
          </p:cNvPr>
          <p:cNvSpPr txBox="1">
            <a:spLocks/>
          </p:cNvSpPr>
          <p:nvPr/>
        </p:nvSpPr>
        <p:spPr>
          <a:xfrm>
            <a:off x="5171450" y="8744426"/>
            <a:ext cx="1543050" cy="30480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latin typeface="+mj-lt"/>
              </a:rPr>
              <a:t>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1426" y="1060767"/>
            <a:ext cx="6546861" cy="6555694"/>
          </a:xfrm>
        </p:spPr>
        <p:txBody>
          <a:bodyPr/>
          <a:lstStyle/>
          <a:p>
            <a:pPr marL="0" indent="0">
              <a:buNone/>
            </a:pPr>
            <a:r>
              <a:rPr lang="en-US" sz="1400" b="1" dirty="0"/>
              <a:t>Health Savings Account </a:t>
            </a:r>
            <a:br>
              <a:rPr lang="en-US" sz="1400" b="1" dirty="0"/>
            </a:br>
            <a:r>
              <a:rPr lang="en-US" sz="1200" dirty="0"/>
              <a:t>If you enroll in the HSA PPO plan, you </a:t>
            </a:r>
            <a:br>
              <a:rPr lang="en-US" sz="1200" dirty="0"/>
            </a:br>
            <a:r>
              <a:rPr lang="en-US" sz="1200" dirty="0"/>
              <a:t>may enroll in a Health Savings Account (HSA). An HSA is a </a:t>
            </a:r>
            <a:br>
              <a:rPr lang="en-US" sz="1200" dirty="0"/>
            </a:br>
            <a:r>
              <a:rPr lang="en-US" sz="1200" dirty="0"/>
              <a:t>separate, tax-advantaged medical savings account available </a:t>
            </a:r>
            <a:r>
              <a:rPr lang="en-US" sz="1200" i="1" dirty="0"/>
              <a:t>only </a:t>
            </a:r>
            <a:br>
              <a:rPr lang="en-US" sz="1200" i="1" dirty="0"/>
            </a:br>
            <a:r>
              <a:rPr lang="en-US" sz="1200" dirty="0"/>
              <a:t>if you enroll in what’s considered a qualified high deductible health plan </a:t>
            </a:r>
            <a:br>
              <a:rPr lang="en-US" sz="1200" dirty="0"/>
            </a:br>
            <a:r>
              <a:rPr lang="en-US" sz="1200" dirty="0"/>
              <a:t>(HDHP). You can open an HSA through most major banks. </a:t>
            </a:r>
          </a:p>
          <a:p>
            <a:pPr marL="0" indent="0">
              <a:buNone/>
            </a:pPr>
            <a:r>
              <a:rPr lang="en-US" sz="1200" dirty="0"/>
              <a:t>An HSA works similarly to a personal checking account; however, the money can only be </a:t>
            </a:r>
            <a:br>
              <a:rPr lang="en-US" sz="1200" dirty="0"/>
            </a:br>
            <a:r>
              <a:rPr lang="en-US" sz="1200" dirty="0"/>
              <a:t>used to pay for qualified medical expenses. Your HSA can pay for you </a:t>
            </a:r>
            <a:r>
              <a:rPr lang="en-US" sz="1200" i="1" dirty="0"/>
              <a:t>and </a:t>
            </a:r>
            <a:r>
              <a:rPr lang="en-US" sz="1200" dirty="0"/>
              <a:t>your eligible dependents’ </a:t>
            </a:r>
            <a:br>
              <a:rPr lang="en-US" sz="1200" dirty="0"/>
            </a:br>
            <a:r>
              <a:rPr lang="en-US" sz="1200" dirty="0"/>
              <a:t>medical expenses tax free. An HSA belongs solely to you, which means you keep the account even if you change jobs or retire, and any unused funds rollover from year to year. Other HSA advantages include:</a:t>
            </a:r>
          </a:p>
          <a:p>
            <a:pPr lvl="1">
              <a:buClr>
                <a:srgbClr val="282E71"/>
              </a:buClr>
            </a:pPr>
            <a:r>
              <a:rPr lang="en-US" sz="1200" dirty="0"/>
              <a:t>You can add tax free contributions. You take the deduction when filing your taxes. This helps you save on most state and federal taxes.</a:t>
            </a:r>
          </a:p>
          <a:p>
            <a:pPr lvl="1">
              <a:buClr>
                <a:srgbClr val="282E71"/>
              </a:buClr>
            </a:pPr>
            <a:r>
              <a:rPr lang="en-US" sz="1200" dirty="0"/>
              <a:t>You can use the money in your account to pay for eligible out-of-pocket medical, dental, and vision expenses. </a:t>
            </a:r>
          </a:p>
          <a:p>
            <a:pPr lvl="1">
              <a:buClr>
                <a:srgbClr val="282E71"/>
              </a:buClr>
            </a:pPr>
            <a:r>
              <a:rPr lang="en-US" sz="1200" dirty="0"/>
              <a:t>You can pay COBRA and </a:t>
            </a:r>
            <a:r>
              <a:rPr lang="en-US" sz="1200" i="1" dirty="0"/>
              <a:t>some</a:t>
            </a:r>
            <a:r>
              <a:rPr lang="en-US" sz="1200" dirty="0"/>
              <a:t> Medicare premiums with your HSA.</a:t>
            </a:r>
          </a:p>
          <a:p>
            <a:pPr lvl="1">
              <a:buClr>
                <a:srgbClr val="282E71"/>
              </a:buClr>
            </a:pPr>
            <a:r>
              <a:rPr lang="en-US" sz="1200" dirty="0"/>
              <a:t>You can use the money at any time, if it’s for a qualified medical expense.</a:t>
            </a:r>
          </a:p>
          <a:p>
            <a:pPr marL="0" indent="0">
              <a:buClr>
                <a:srgbClr val="A60000"/>
              </a:buClr>
              <a:buNone/>
            </a:pPr>
            <a:r>
              <a:rPr lang="en-US" sz="1400" b="1" dirty="0"/>
              <a:t>Who can’t open an HSA?</a:t>
            </a:r>
          </a:p>
          <a:p>
            <a:pPr lvl="1">
              <a:buClr>
                <a:srgbClr val="282E71"/>
              </a:buClr>
            </a:pPr>
            <a:r>
              <a:rPr lang="en-US" sz="1200" dirty="0"/>
              <a:t>You cannot be enrolled in Medicare. (If you had an HSA prior to enrolling in Medicare, you may still use the funds. You just can’t contribute to the account anymore.)</a:t>
            </a:r>
          </a:p>
          <a:p>
            <a:pPr lvl="1">
              <a:buClr>
                <a:srgbClr val="282E71"/>
              </a:buClr>
            </a:pPr>
            <a:r>
              <a:rPr lang="en-US" sz="1200" dirty="0"/>
              <a:t>You cannot be claimed as a dependent on someone else’s taxes.</a:t>
            </a:r>
          </a:p>
          <a:p>
            <a:pPr lvl="1">
              <a:buClr>
                <a:srgbClr val="282E71"/>
              </a:buClr>
            </a:pPr>
            <a:r>
              <a:rPr lang="en-US" sz="1200" dirty="0"/>
              <a:t>You cannot have a regular FSA. (If you do have an FSA, but decide to open an HSA, your FSA will be re-labeled a limited use FSA. Limited use FSAs cannot be used to pay for medical and pharmacy expenses but can be used for qualified dental and vision.)</a:t>
            </a:r>
          </a:p>
          <a:p>
            <a:pPr marL="0" indent="0">
              <a:buNone/>
            </a:pPr>
            <a:r>
              <a:rPr lang="en-US" sz="1400" b="1" dirty="0"/>
              <a:t>Contribution Limits</a:t>
            </a:r>
            <a:br>
              <a:rPr lang="en-US" sz="1500" b="1" dirty="0"/>
            </a:br>
            <a:r>
              <a:rPr lang="en-US" sz="1200" dirty="0"/>
              <a:t>Each year, the IRS sets an annual limit on deposits to HSAs. The maximum you can deposit into your HSA depends on whether you enroll in individual or family coverage. The limits, consider contributions from all sources – amounts you or anyone else deposits. Individuals over the age of 55 may contribute an                                       additional $1,000 every year. </a:t>
            </a:r>
            <a:endParaRPr lang="en-US" sz="1400" b="1" dirty="0">
              <a:solidFill>
                <a:srgbClr val="FF0000"/>
              </a:solidFill>
            </a:endParaRPr>
          </a:p>
          <a:p>
            <a:pPr marL="0" indent="0">
              <a:buNone/>
            </a:pPr>
            <a:br>
              <a:rPr lang="en-US" sz="1400" b="1" dirty="0">
                <a:solidFill>
                  <a:srgbClr val="FF0000"/>
                </a:solidFill>
              </a:rPr>
            </a:br>
            <a:br>
              <a:rPr lang="en-US" sz="1400" dirty="0"/>
            </a:br>
            <a:endParaRPr lang="en-US" sz="1400" dirty="0"/>
          </a:p>
          <a:p>
            <a:pPr marL="0" indent="0">
              <a:buNone/>
            </a:pPr>
            <a:r>
              <a:rPr lang="en-US" sz="1200" dirty="0">
                <a:solidFill>
                  <a:schemeClr val="bg1"/>
                </a:solidFill>
              </a:rPr>
              <a:t>2016 HSA Contribution Limits</a:t>
            </a:r>
          </a:p>
          <a:p>
            <a:pPr marL="0" indent="0">
              <a:buNone/>
            </a:pPr>
            <a:endParaRPr lang="en-US" sz="1200" b="1" dirty="0">
              <a:solidFill>
                <a:srgbClr val="FF0000"/>
              </a:solidFill>
            </a:endParaRPr>
          </a:p>
        </p:txBody>
      </p:sp>
      <p:sp>
        <p:nvSpPr>
          <p:cNvPr id="3" name="Title 2"/>
          <p:cNvSpPr>
            <a:spLocks noGrp="1"/>
          </p:cNvSpPr>
          <p:nvPr>
            <p:ph type="title"/>
          </p:nvPr>
        </p:nvSpPr>
        <p:spPr/>
        <p:txBody>
          <a:bodyPr/>
          <a:lstStyle/>
          <a:p>
            <a:r>
              <a:rPr lang="en-US"/>
              <a:t>Health Savings Account (HSA)</a:t>
            </a:r>
          </a:p>
        </p:txBody>
      </p:sp>
      <p:graphicFrame>
        <p:nvGraphicFramePr>
          <p:cNvPr id="6" name="Table 5"/>
          <p:cNvGraphicFramePr>
            <a:graphicFrameLocks noGrp="1"/>
          </p:cNvGraphicFramePr>
          <p:nvPr>
            <p:extLst>
              <p:ext uri="{D42A27DB-BD31-4B8C-83A1-F6EECF244321}">
                <p14:modId xmlns:p14="http://schemas.microsoft.com/office/powerpoint/2010/main" val="4133763614"/>
              </p:ext>
            </p:extLst>
          </p:nvPr>
        </p:nvGraphicFramePr>
        <p:xfrm>
          <a:off x="2364720" y="6971618"/>
          <a:ext cx="2100272" cy="822960"/>
        </p:xfrm>
        <a:graphic>
          <a:graphicData uri="http://schemas.openxmlformats.org/drawingml/2006/table">
            <a:tbl>
              <a:tblPr firstRow="1" bandRow="1">
                <a:tableStyleId>{5C22544A-7EE6-4342-B048-85BDC9FD1C3A}</a:tableStyleId>
              </a:tblPr>
              <a:tblGrid>
                <a:gridCol w="1050136">
                  <a:extLst>
                    <a:ext uri="{9D8B030D-6E8A-4147-A177-3AD203B41FA5}">
                      <a16:colId xmlns:a16="http://schemas.microsoft.com/office/drawing/2014/main" val="20000"/>
                    </a:ext>
                  </a:extLst>
                </a:gridCol>
                <a:gridCol w="1050136">
                  <a:extLst>
                    <a:ext uri="{9D8B030D-6E8A-4147-A177-3AD203B41FA5}">
                      <a16:colId xmlns:a16="http://schemas.microsoft.com/office/drawing/2014/main" val="20001"/>
                    </a:ext>
                  </a:extLst>
                </a:gridCol>
              </a:tblGrid>
              <a:tr h="205047">
                <a:tc gridSpan="2">
                  <a:txBody>
                    <a:bodyPr/>
                    <a:lstStyle/>
                    <a:p>
                      <a:pPr marL="0" marR="0" indent="0" algn="l" defTabSz="685800" rtl="0" eaLnBrk="1" fontAlgn="auto" latinLnBrk="0" hangingPunct="1">
                        <a:lnSpc>
                          <a:spcPct val="100000"/>
                        </a:lnSpc>
                        <a:spcBef>
                          <a:spcPct val="0"/>
                        </a:spcBef>
                        <a:spcAft>
                          <a:spcPct val="0"/>
                        </a:spcAft>
                        <a:buClrTx/>
                        <a:buSzTx/>
                        <a:buFontTx/>
                        <a:buNone/>
                        <a:defRPr/>
                      </a:pPr>
                      <a:r>
                        <a:rPr lang="en-US" sz="1200" b="1" kern="1200" dirty="0">
                          <a:solidFill>
                            <a:schemeClr val="bg1"/>
                          </a:solidFill>
                          <a:latin typeface="+mn-lt"/>
                          <a:ea typeface="+mn-ea"/>
                          <a:cs typeface="+mn-cs"/>
                        </a:rPr>
                        <a:t>2024 HSA</a:t>
                      </a:r>
                      <a:r>
                        <a:rPr lang="en-US" sz="1200" b="1" kern="1200" baseline="0" dirty="0">
                          <a:solidFill>
                            <a:schemeClr val="bg1"/>
                          </a:solidFill>
                          <a:latin typeface="+mn-lt"/>
                          <a:ea typeface="+mn-ea"/>
                          <a:cs typeface="+mn-cs"/>
                        </a:rPr>
                        <a:t> Contribution Limits</a:t>
                      </a:r>
                      <a:endParaRPr lang="en-US" sz="1200" b="1" kern="1200" dirty="0">
                        <a:solidFill>
                          <a:schemeClr val="bg1"/>
                        </a:solidFill>
                        <a:latin typeface="+mn-lt"/>
                        <a:ea typeface="+mn-ea"/>
                        <a:cs typeface="+mn-cs"/>
                      </a:endParaRPr>
                    </a:p>
                  </a:txBody>
                  <a:tcPr>
                    <a:solidFill>
                      <a:srgbClr val="EC8831"/>
                    </a:solidFill>
                  </a:tcPr>
                </a:tc>
                <a:tc hMerge="1">
                  <a:txBody>
                    <a:bodyPr/>
                    <a:lstStyle/>
                    <a:p>
                      <a:endParaRPr lang="en-US" sz="1000"/>
                    </a:p>
                  </a:txBody>
                  <a:tcPr>
                    <a:solidFill>
                      <a:srgbClr val="EC8831"/>
                    </a:solidFill>
                  </a:tcPr>
                </a:tc>
                <a:extLst>
                  <a:ext uri="{0D108BD9-81ED-4DB2-BD59-A6C34878D82A}">
                    <a16:rowId xmlns:a16="http://schemas.microsoft.com/office/drawing/2014/main" val="10000"/>
                  </a:ext>
                </a:extLst>
              </a:tr>
              <a:tr h="205047">
                <a:tc>
                  <a:txBody>
                    <a:bodyPr/>
                    <a:lstStyle/>
                    <a:p>
                      <a:r>
                        <a:rPr lang="en-US" sz="1200">
                          <a:latin typeface="+mj-lt"/>
                        </a:rPr>
                        <a:t>Individual</a:t>
                      </a:r>
                    </a:p>
                  </a:txBody>
                  <a:tcPr>
                    <a:solidFill>
                      <a:schemeClr val="bg1">
                        <a:lumMod val="95000"/>
                      </a:schemeClr>
                    </a:solidFill>
                  </a:tcPr>
                </a:tc>
                <a:tc>
                  <a:txBody>
                    <a:bodyPr/>
                    <a:lstStyle/>
                    <a:p>
                      <a:pPr algn="ctr"/>
                      <a:r>
                        <a:rPr lang="en-US" sz="1200" dirty="0">
                          <a:latin typeface="+mj-lt"/>
                        </a:rPr>
                        <a:t>$4,150</a:t>
                      </a:r>
                    </a:p>
                  </a:txBody>
                  <a:tcPr>
                    <a:solidFill>
                      <a:schemeClr val="bg1">
                        <a:lumMod val="95000"/>
                      </a:schemeClr>
                    </a:solidFill>
                  </a:tcPr>
                </a:tc>
                <a:extLst>
                  <a:ext uri="{0D108BD9-81ED-4DB2-BD59-A6C34878D82A}">
                    <a16:rowId xmlns:a16="http://schemas.microsoft.com/office/drawing/2014/main" val="10001"/>
                  </a:ext>
                </a:extLst>
              </a:tr>
              <a:tr h="205047">
                <a:tc>
                  <a:txBody>
                    <a:bodyPr/>
                    <a:lstStyle/>
                    <a:p>
                      <a:r>
                        <a:rPr lang="en-US" sz="1200">
                          <a:latin typeface="+mj-lt"/>
                        </a:rPr>
                        <a:t>Family</a:t>
                      </a:r>
                    </a:p>
                  </a:txBody>
                  <a:tcPr>
                    <a:solidFill>
                      <a:schemeClr val="bg1">
                        <a:lumMod val="95000"/>
                      </a:schemeClr>
                    </a:solidFill>
                  </a:tcPr>
                </a:tc>
                <a:tc>
                  <a:txBody>
                    <a:bodyPr/>
                    <a:lstStyle/>
                    <a:p>
                      <a:pPr algn="ctr"/>
                      <a:r>
                        <a:rPr lang="en-US" sz="1200" dirty="0">
                          <a:latin typeface="+mj-lt"/>
                        </a:rPr>
                        <a:t>$8,300</a:t>
                      </a:r>
                    </a:p>
                  </a:txBody>
                  <a:tcPr>
                    <a:solidFill>
                      <a:schemeClr val="bg1">
                        <a:lumMod val="95000"/>
                      </a:schemeClr>
                    </a:solidFill>
                  </a:tcPr>
                </a:tc>
                <a:extLst>
                  <a:ext uri="{0D108BD9-81ED-4DB2-BD59-A6C34878D82A}">
                    <a16:rowId xmlns:a16="http://schemas.microsoft.com/office/drawing/2014/main" val="10002"/>
                  </a:ext>
                </a:extLst>
              </a:tr>
            </a:tbl>
          </a:graphicData>
        </a:graphic>
      </p:graphicFrame>
      <p:sp>
        <p:nvSpPr>
          <p:cNvPr id="7" name="Slide Number Placeholder 7">
            <a:extLst>
              <a:ext uri="{FF2B5EF4-FFF2-40B4-BE49-F238E27FC236}">
                <a16:creationId xmlns:a16="http://schemas.microsoft.com/office/drawing/2014/main" id="{4A358D0E-60A1-2892-7081-A1A0DE21AF03}"/>
              </a:ext>
            </a:extLst>
          </p:cNvPr>
          <p:cNvSpPr>
            <a:spLocks noGrp="1"/>
          </p:cNvSpPr>
          <p:nvPr>
            <p:ph type="sldNum" sz="quarter" idx="12"/>
          </p:nvPr>
        </p:nvSpPr>
        <p:spPr>
          <a:xfrm>
            <a:off x="5171450" y="8744426"/>
            <a:ext cx="1543050" cy="304803"/>
          </a:xfrm>
        </p:spPr>
        <p:txBody>
          <a:bodyPr/>
          <a:lstStyle/>
          <a:p>
            <a:r>
              <a:rPr lang="en-US" dirty="0"/>
              <a:t>9</a:t>
            </a:r>
          </a:p>
        </p:txBody>
      </p:sp>
    </p:spTree>
    <p:extLst>
      <p:ext uri="{BB962C8B-B14F-4D97-AF65-F5344CB8AC3E}">
        <p14:creationId xmlns:p14="http://schemas.microsoft.com/office/powerpoint/2010/main" val="213726239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3.9600.0"/>
  <p:tag name="AS_RELEASE_DATE" val="2017.09.29"/>
  <p:tag name="AS_TITLE" val="Aspose.Slides for .NET 4.0 Client Profile"/>
  <p:tag name="AS_VERSION" val="17.9"/>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f19094c-e19c-45d4-a22e-43f7982d9b81">
      <Terms xmlns="http://schemas.microsoft.com/office/infopath/2007/PartnerControls"/>
    </lcf76f155ced4ddcb4097134ff3c332f>
    <TaxCatchAll xmlns="25a5c251-edc1-4775-a065-4084cb019cf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6B168D20F5C9143B9E7F19E19A0E24D" ma:contentTypeVersion="14" ma:contentTypeDescription="Create a new document." ma:contentTypeScope="" ma:versionID="6621cf13442393a8595830d50c0c73ea">
  <xsd:schema xmlns:xsd="http://www.w3.org/2001/XMLSchema" xmlns:xs="http://www.w3.org/2001/XMLSchema" xmlns:p="http://schemas.microsoft.com/office/2006/metadata/properties" xmlns:ns2="bf19094c-e19c-45d4-a22e-43f7982d9b81" xmlns:ns3="25a5c251-edc1-4775-a065-4084cb019cf7" targetNamespace="http://schemas.microsoft.com/office/2006/metadata/properties" ma:root="true" ma:fieldsID="d10db4e149ebdbbe92902b8505790da6" ns2:_="" ns3:_="">
    <xsd:import namespace="bf19094c-e19c-45d4-a22e-43f7982d9b81"/>
    <xsd:import namespace="25a5c251-edc1-4775-a065-4084cb019cf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19094c-e19c-45d4-a22e-43f7982d9b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9d0c875-9f3a-463e-bde0-7e886cafcee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5a5c251-edc1-4775-a065-4084cb019cf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4a31282-98d1-41a4-9963-7d1a34ae0bc7}" ma:internalName="TaxCatchAll" ma:showField="CatchAllData" ma:web="25a5c251-edc1-4775-a065-4084cb019cf7">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2458A6-DBE5-4C42-8B49-1CE0F597B55E}">
  <ds:schemaRefs>
    <ds:schemaRef ds:uri="http://schemas.microsoft.com/sharepoint/v3/contenttype/forms"/>
  </ds:schemaRefs>
</ds:datastoreItem>
</file>

<file path=customXml/itemProps2.xml><?xml version="1.0" encoding="utf-8"?>
<ds:datastoreItem xmlns:ds="http://schemas.openxmlformats.org/officeDocument/2006/customXml" ds:itemID="{DA4078F6-1758-4854-8330-B14B42689DC6}">
  <ds:schemaRefs>
    <ds:schemaRef ds:uri="http://schemas.microsoft.com/office/2006/metadata/properties"/>
    <ds:schemaRef ds:uri="http://schemas.microsoft.com/office/infopath/2007/PartnerControls"/>
    <ds:schemaRef ds:uri="bf19094c-e19c-45d4-a22e-43f7982d9b81"/>
    <ds:schemaRef ds:uri="25a5c251-edc1-4775-a065-4084cb019cf7"/>
  </ds:schemaRefs>
</ds:datastoreItem>
</file>

<file path=customXml/itemProps3.xml><?xml version="1.0" encoding="utf-8"?>
<ds:datastoreItem xmlns:ds="http://schemas.openxmlformats.org/officeDocument/2006/customXml" ds:itemID="{34C71E33-FDCF-4684-82AB-DB9BDFDE32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19094c-e19c-45d4-a22e-43f7982d9b81"/>
    <ds:schemaRef ds:uri="25a5c251-edc1-4775-a065-4084cb019c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6850</TotalTime>
  <Words>5148</Words>
  <Application>Microsoft Office PowerPoint</Application>
  <PresentationFormat>Letter Paper (8.5x11 in)</PresentationFormat>
  <Paragraphs>546</Paragraphs>
  <Slides>17</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5" baseType="lpstr">
      <vt:lpstr>Calibri Light</vt:lpstr>
      <vt:lpstr>Arial</vt:lpstr>
      <vt:lpstr>Calibri</vt:lpstr>
      <vt:lpstr>Tahoma</vt:lpstr>
      <vt:lpstr>Wingdings</vt:lpstr>
      <vt:lpstr>Times New Roman</vt:lpstr>
      <vt:lpstr>Office Theme</vt:lpstr>
      <vt:lpstr>Worksheet</vt:lpstr>
      <vt:lpstr>PowerPoint Presentation</vt:lpstr>
      <vt:lpstr>Core Pipe Benefits</vt:lpstr>
      <vt:lpstr>Eligibility</vt:lpstr>
      <vt:lpstr>Benefit Contacts</vt:lpstr>
      <vt:lpstr>Medical</vt:lpstr>
      <vt:lpstr>PowerPoint Presentation</vt:lpstr>
      <vt:lpstr>PowerPoint Presentation</vt:lpstr>
      <vt:lpstr>PowerPoint Presentation</vt:lpstr>
      <vt:lpstr>Health Savings Account (HSA)</vt:lpstr>
      <vt:lpstr>Dental </vt:lpstr>
      <vt:lpstr>Vision</vt:lpstr>
      <vt:lpstr>Life and AD&amp;D</vt:lpstr>
      <vt:lpstr>Accident Insurance</vt:lpstr>
      <vt:lpstr>Critical Illness</vt:lpstr>
      <vt:lpstr>Hospital Indemnity and Employee Assistance Program</vt:lpstr>
      <vt:lpstr>Employee Contributions (Per Week)</vt:lpstr>
      <vt:lpstr>Definitions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Bailey</dc:creator>
  <cp:lastModifiedBy>Stephanie Orchard</cp:lastModifiedBy>
  <cp:revision>688</cp:revision>
  <cp:lastPrinted>2017-05-11T23:06:41Z</cp:lastPrinted>
  <dcterms:created xsi:type="dcterms:W3CDTF">2015-12-02T20:38:11Z</dcterms:created>
  <dcterms:modified xsi:type="dcterms:W3CDTF">2024-05-15T19:31:40Z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ileInfo">
    <vt:lpwstr>a87c2c1c-b5f7-4528-87be-7b1d6f66892c</vt:lpwstr>
  </property>
  <property fmtid="{D5CDD505-2E9C-101B-9397-08002B2CF9AE}" pid="3" name="ContentTypeId">
    <vt:lpwstr>0x01010036B168D20F5C9143B9E7F19E19A0E24D</vt:lpwstr>
  </property>
  <property fmtid="{D5CDD505-2E9C-101B-9397-08002B2CF9AE}" pid="4" name="Order">
    <vt:r8>2624600</vt:r8>
  </property>
  <property fmtid="{D5CDD505-2E9C-101B-9397-08002B2CF9AE}" pid="5" name="MediaServiceImageTags">
    <vt:lpwstr/>
  </property>
</Properties>
</file>